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8" r:id="rId3"/>
    <p:sldId id="275" r:id="rId4"/>
    <p:sldId id="273" r:id="rId5"/>
    <p:sldId id="283" r:id="rId6"/>
    <p:sldId id="284" r:id="rId7"/>
    <p:sldId id="261" r:id="rId8"/>
    <p:sldId id="282" r:id="rId9"/>
    <p:sldId id="264" r:id="rId10"/>
    <p:sldId id="287" r:id="rId11"/>
    <p:sldId id="280" r:id="rId12"/>
    <p:sldId id="281" r:id="rId13"/>
    <p:sldId id="28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0">
          <p15:clr>
            <a:srgbClr val="A4A3A4"/>
          </p15:clr>
        </p15:guide>
        <p15:guide id="2" orient="horz" pos="960">
          <p15:clr>
            <a:srgbClr val="A4A3A4"/>
          </p15:clr>
        </p15:guide>
        <p15:guide id="3" orient="horz" pos="4208">
          <p15:clr>
            <a:srgbClr val="A4A3A4"/>
          </p15:clr>
        </p15:guide>
        <p15:guide id="4" pos="768">
          <p15:clr>
            <a:srgbClr val="A4A3A4"/>
          </p15:clr>
        </p15:guide>
        <p15:guide id="5" pos="5232">
          <p15:clr>
            <a:srgbClr val="A4A3A4"/>
          </p15:clr>
        </p15:guide>
        <p15:guide id="6" pos="192">
          <p15:clr>
            <a:srgbClr val="A4A3A4"/>
          </p15:clr>
        </p15:guide>
        <p15:guide id="7" pos="5472">
          <p15:clr>
            <a:srgbClr val="A4A3A4"/>
          </p15:clr>
        </p15:guide>
        <p15:guide id="8" pos="5568">
          <p15:clr>
            <a:srgbClr val="A4A3A4"/>
          </p15:clr>
        </p15:guide>
        <p15:guide id="9" pos="432">
          <p15:clr>
            <a:srgbClr val="A4A3A4"/>
          </p15:clr>
        </p15:guide>
        <p15:guide id="10" pos="864">
          <p15:clr>
            <a:srgbClr val="A4A3A4"/>
          </p15:clr>
        </p15:guide>
        <p15:guide id="11" pos="384">
          <p15:clr>
            <a:srgbClr val="A4A3A4"/>
          </p15:clr>
        </p15:guide>
        <p15:guide id="12" pos="513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E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showGuides="1">
      <p:cViewPr varScale="1">
        <p:scale>
          <a:sx n="103" d="100"/>
          <a:sy n="103" d="100"/>
        </p:scale>
        <p:origin x="1860" y="108"/>
      </p:cViewPr>
      <p:guideLst>
        <p:guide orient="horz" pos="1200"/>
        <p:guide orient="horz" pos="960"/>
        <p:guide orient="horz" pos="4208"/>
        <p:guide pos="768"/>
        <p:guide pos="5232"/>
        <p:guide pos="192"/>
        <p:guide pos="5472"/>
        <p:guide pos="5568"/>
        <p:guide pos="432"/>
        <p:guide pos="864"/>
        <p:guide pos="384"/>
        <p:guide pos="5136"/>
      </p:guideLst>
    </p:cSldViewPr>
  </p:slideViewPr>
  <p:outlineViewPr>
    <p:cViewPr>
      <p:scale>
        <a:sx n="33" d="100"/>
        <a:sy n="33" d="100"/>
      </p:scale>
      <p:origin x="0" y="3642"/>
    </p:cViewPr>
  </p:outlineViewPr>
  <p:notesTextViewPr>
    <p:cViewPr>
      <p:scale>
        <a:sx n="1" d="1"/>
        <a:sy n="1" d="1"/>
      </p:scale>
      <p:origin x="0" y="0"/>
    </p:cViewPr>
  </p:notesTextViewPr>
  <p:notesViewPr>
    <p:cSldViewPr showGuides="1">
      <p:cViewPr varScale="1">
        <p:scale>
          <a:sx n="78" d="100"/>
          <a:sy n="78" d="100"/>
        </p:scale>
        <p:origin x="-315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88139" tIns="44070" rIns="88139" bIns="44070" rtlCol="0"/>
          <a:lstStyle>
            <a:lvl1pPr algn="l">
              <a:defRPr sz="1200"/>
            </a:lvl1pPr>
          </a:lstStyle>
          <a:p>
            <a:endParaRPr lang="en-US"/>
          </a:p>
        </p:txBody>
      </p:sp>
      <p:sp>
        <p:nvSpPr>
          <p:cNvPr id="4" name="Footer Placeholder 3"/>
          <p:cNvSpPr>
            <a:spLocks noGrp="1"/>
          </p:cNvSpPr>
          <p:nvPr>
            <p:ph type="ftr" sz="quarter" idx="2"/>
          </p:nvPr>
        </p:nvSpPr>
        <p:spPr>
          <a:xfrm>
            <a:off x="0" y="8830659"/>
            <a:ext cx="3038145" cy="464205"/>
          </a:xfrm>
          <a:prstGeom prst="rect">
            <a:avLst/>
          </a:prstGeom>
        </p:spPr>
        <p:txBody>
          <a:bodyPr vert="horz" lIns="88139" tIns="44070" rIns="88139" bIns="44070" rtlCol="0" anchor="b"/>
          <a:lstStyle>
            <a:lvl1pPr algn="l">
              <a:defRPr sz="1200"/>
            </a:lvl1pPr>
          </a:lstStyle>
          <a:p>
            <a:endParaRPr lang="en-US"/>
          </a:p>
        </p:txBody>
      </p:sp>
    </p:spTree>
    <p:extLst>
      <p:ext uri="{BB962C8B-B14F-4D97-AF65-F5344CB8AC3E}">
        <p14:creationId xmlns:p14="http://schemas.microsoft.com/office/powerpoint/2010/main" val="30934344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l="6082" t="20999" r="6219" b="4445"/>
          <a:stretch/>
        </p:blipFill>
        <p:spPr>
          <a:xfrm>
            <a:off x="0" y="1744910"/>
            <a:ext cx="4647502" cy="5113090"/>
          </a:xfrm>
          <a:prstGeom prst="rect">
            <a:avLst/>
          </a:prstGeom>
        </p:spPr>
      </p:pic>
      <p:sp>
        <p:nvSpPr>
          <p:cNvPr id="3" name="Subtitle 2"/>
          <p:cNvSpPr>
            <a:spLocks noGrp="1"/>
          </p:cNvSpPr>
          <p:nvPr>
            <p:ph type="subTitle" idx="1" hasCustomPrompt="1"/>
          </p:nvPr>
        </p:nvSpPr>
        <p:spPr>
          <a:xfrm>
            <a:off x="5867400" y="879901"/>
            <a:ext cx="2819400" cy="457200"/>
          </a:xfrm>
          <a:noFill/>
          <a:ln>
            <a:noFill/>
          </a:ln>
        </p:spPr>
        <p:txBody>
          <a:bodyPr>
            <a:noAutofit/>
          </a:bodyPr>
          <a:lstStyle>
            <a:lvl1pPr marL="0" indent="0" algn="r">
              <a:buNone/>
              <a:defRPr sz="2800">
                <a:ln>
                  <a:noFill/>
                </a:ln>
                <a:solidFill>
                  <a:srgbClr val="0C2E86"/>
                </a:solidFill>
                <a:latin typeface="Franklin Gothic Book" panose="020B0503020102020204"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Date</a:t>
            </a:r>
            <a:endParaRPr lang="en-US" dirty="0"/>
          </a:p>
        </p:txBody>
      </p:sp>
      <p:sp>
        <p:nvSpPr>
          <p:cNvPr id="8" name="Text Placeholder 7"/>
          <p:cNvSpPr>
            <a:spLocks noGrp="1"/>
          </p:cNvSpPr>
          <p:nvPr>
            <p:ph type="body" sz="quarter" idx="13"/>
          </p:nvPr>
        </p:nvSpPr>
        <p:spPr>
          <a:xfrm>
            <a:off x="1219200" y="2362200"/>
            <a:ext cx="7573963" cy="2590800"/>
          </a:xfrm>
        </p:spPr>
        <p:txBody>
          <a:bodyPr anchor="b"/>
          <a:lstStyle>
            <a:lvl1pPr marL="0" indent="0" algn="r">
              <a:buNone/>
              <a:defRPr lang="en-US" sz="4800" b="1" kern="1200" dirty="0" smtClean="0">
                <a:solidFill>
                  <a:srgbClr val="0C2E86"/>
                </a:solidFill>
                <a:latin typeface="Cambria" panose="02040503050406030204" pitchFamily="18" charset="0"/>
                <a:ea typeface="+mj-ea"/>
                <a:cs typeface="Arial" pitchFamily="34" charset="0"/>
              </a:defRPr>
            </a:lvl1pPr>
          </a:lstStyle>
          <a:p>
            <a:pPr lvl="0"/>
            <a:r>
              <a:rPr lang="en-US" dirty="0" smtClean="0"/>
              <a:t>Click to edit Master text styles</a:t>
            </a:r>
          </a:p>
        </p:txBody>
      </p:sp>
      <p:sp>
        <p:nvSpPr>
          <p:cNvPr id="10" name="Rectangle 9"/>
          <p:cNvSpPr/>
          <p:nvPr userDrawn="1"/>
        </p:nvSpPr>
        <p:spPr>
          <a:xfrm>
            <a:off x="289560" y="288667"/>
            <a:ext cx="1219200" cy="1219200"/>
          </a:xfrm>
          <a:prstGeom prst="rect">
            <a:avLst/>
          </a:prstGeom>
          <a:solidFill>
            <a:srgbClr val="0C2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137160" y="693003"/>
            <a:ext cx="1371600" cy="830997"/>
          </a:xfrm>
          <a:prstGeom prst="rect">
            <a:avLst/>
          </a:prstGeom>
          <a:noFill/>
        </p:spPr>
        <p:txBody>
          <a:bodyPr wrap="square" rtlCol="0">
            <a:spAutoFit/>
          </a:bodyPr>
          <a:lstStyle/>
          <a:p>
            <a:pPr algn="r"/>
            <a:r>
              <a:rPr lang="en-US" sz="1600" b="1" i="0" dirty="0" smtClean="0">
                <a:solidFill>
                  <a:schemeClr val="bg1"/>
                </a:solidFill>
                <a:latin typeface="Cambria" panose="02040503050406030204" pitchFamily="18" charset="0"/>
              </a:rPr>
              <a:t>Legislative</a:t>
            </a:r>
          </a:p>
          <a:p>
            <a:pPr algn="r"/>
            <a:r>
              <a:rPr lang="en-US" sz="1600" b="1" i="0" dirty="0" smtClean="0">
                <a:solidFill>
                  <a:schemeClr val="bg1"/>
                </a:solidFill>
                <a:latin typeface="Cambria" panose="02040503050406030204" pitchFamily="18" charset="0"/>
              </a:rPr>
              <a:t>Audit</a:t>
            </a:r>
          </a:p>
          <a:p>
            <a:pPr algn="r"/>
            <a:r>
              <a:rPr lang="en-US" sz="1600" b="1" i="0" dirty="0" smtClean="0">
                <a:solidFill>
                  <a:schemeClr val="bg1"/>
                </a:solidFill>
                <a:latin typeface="Cambria" panose="02040503050406030204" pitchFamily="18" charset="0"/>
              </a:rPr>
              <a:t>Bureau</a:t>
            </a:r>
            <a:endParaRPr lang="en-US" sz="1600" b="1" i="0" dirty="0">
              <a:solidFill>
                <a:schemeClr val="bg1"/>
              </a:solidFill>
              <a:latin typeface="Cambria" panose="02040503050406030204" pitchFamily="18" charset="0"/>
            </a:endParaRPr>
          </a:p>
        </p:txBody>
      </p:sp>
      <p:cxnSp>
        <p:nvCxnSpPr>
          <p:cNvPr id="12" name="Straight Connector 11"/>
          <p:cNvCxnSpPr/>
          <p:nvPr userDrawn="1"/>
        </p:nvCxnSpPr>
        <p:spPr>
          <a:xfrm>
            <a:off x="899160" y="1489579"/>
            <a:ext cx="7787640" cy="0"/>
          </a:xfrm>
          <a:prstGeom prst="line">
            <a:avLst/>
          </a:prstGeom>
          <a:ln w="38100">
            <a:solidFill>
              <a:srgbClr val="0C2E86"/>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4" hasCustomPrompt="1"/>
          </p:nvPr>
        </p:nvSpPr>
        <p:spPr>
          <a:xfrm>
            <a:off x="6172200" y="5181600"/>
            <a:ext cx="2667000" cy="838200"/>
          </a:xfrm>
        </p:spPr>
        <p:txBody>
          <a:bodyPr>
            <a:normAutofit/>
          </a:bodyPr>
          <a:lstStyle>
            <a:lvl1pPr marL="0" indent="0" algn="r">
              <a:buNone/>
              <a:defRPr sz="2800" baseline="0">
                <a:solidFill>
                  <a:srgbClr val="0C2E86"/>
                </a:solidFill>
                <a:latin typeface="Franklin Gothic Book" panose="020B0503020102020204" pitchFamily="34" charset="0"/>
              </a:defRPr>
            </a:lvl1pPr>
          </a:lstStyle>
          <a:p>
            <a:pPr lvl="0"/>
            <a:r>
              <a:rPr lang="en-US" dirty="0" smtClean="0"/>
              <a:t>Report #</a:t>
            </a:r>
            <a:endParaRPr lang="en-US" dirty="0"/>
          </a:p>
        </p:txBody>
      </p:sp>
    </p:spTree>
    <p:extLst>
      <p:ext uri="{BB962C8B-B14F-4D97-AF65-F5344CB8AC3E}">
        <p14:creationId xmlns:p14="http://schemas.microsoft.com/office/powerpoint/2010/main" val="5916517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ex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biLevel thresh="75000"/>
            <a:extLst>
              <a:ext uri="{BEBA8EAE-BF5A-486C-A8C5-ECC9F3942E4B}">
                <a14:imgProps xmlns:a14="http://schemas.microsoft.com/office/drawing/2010/main">
                  <a14:imgLayer r:embed="rId3">
                    <a14:imgEffect>
                      <a14:sharpenSoften amount="87000"/>
                    </a14:imgEffect>
                    <a14:imgEffect>
                      <a14:colorTemperature colorTemp="6375"/>
                    </a14:imgEffect>
                    <a14:imgEffect>
                      <a14:saturation sat="160000"/>
                    </a14:imgEffect>
                    <a14:imgEffect>
                      <a14:brightnessContrast bright="9000" contrast="-28000"/>
                    </a14:imgEffect>
                  </a14:imgLayer>
                </a14:imgProps>
              </a:ext>
              <a:ext uri="{28A0092B-C50C-407E-A947-70E740481C1C}">
                <a14:useLocalDpi xmlns:a14="http://schemas.microsoft.com/office/drawing/2010/main" val="0"/>
              </a:ext>
            </a:extLst>
          </a:blip>
          <a:srcRect l="6082" t="20999" r="6219" b="4445"/>
          <a:stretch/>
        </p:blipFill>
        <p:spPr>
          <a:xfrm>
            <a:off x="0" y="83834"/>
            <a:ext cx="1295400" cy="1425173"/>
          </a:xfrm>
          <a:prstGeom prst="rect">
            <a:avLst/>
          </a:prstGeom>
        </p:spPr>
      </p:pic>
      <p:sp>
        <p:nvSpPr>
          <p:cNvPr id="2" name="Title 1"/>
          <p:cNvSpPr>
            <a:spLocks noGrp="1"/>
          </p:cNvSpPr>
          <p:nvPr>
            <p:ph type="ctrTitle" hasCustomPrompt="1"/>
          </p:nvPr>
        </p:nvSpPr>
        <p:spPr>
          <a:xfrm>
            <a:off x="1371600" y="90891"/>
            <a:ext cx="7772400" cy="1447800"/>
          </a:xfrm>
        </p:spPr>
        <p:txBody>
          <a:bodyPr anchor="b">
            <a:normAutofit/>
          </a:bodyPr>
          <a:lstStyle>
            <a:lvl1pPr algn="l">
              <a:defRPr sz="3600" b="1">
                <a:solidFill>
                  <a:srgbClr val="0C2E86"/>
                </a:solidFill>
                <a:latin typeface="Cambria" panose="02040503050406030204" pitchFamily="18" charset="0"/>
              </a:defRPr>
            </a:lvl1pPr>
          </a:lstStyle>
          <a:p>
            <a:r>
              <a:rPr lang="en-US" dirty="0" smtClean="0"/>
              <a:t>Click to Edit Title</a:t>
            </a:r>
            <a:endParaRPr lang="en-US" dirty="0"/>
          </a:p>
        </p:txBody>
      </p:sp>
      <p:sp>
        <p:nvSpPr>
          <p:cNvPr id="3" name="Subtitle 2"/>
          <p:cNvSpPr>
            <a:spLocks noGrp="1"/>
          </p:cNvSpPr>
          <p:nvPr>
            <p:ph type="subTitle" idx="1" hasCustomPrompt="1"/>
          </p:nvPr>
        </p:nvSpPr>
        <p:spPr>
          <a:xfrm>
            <a:off x="609600" y="1905000"/>
            <a:ext cx="7086600" cy="4191000"/>
          </a:xfrm>
        </p:spPr>
        <p:txBody>
          <a:bodyPr>
            <a:normAutofit/>
          </a:bodyPr>
          <a:lstStyle>
            <a:lvl1pPr marL="0" indent="0" algn="l">
              <a:buNone/>
              <a:defRPr sz="2600">
                <a:solidFill>
                  <a:schemeClr val="tx1"/>
                </a:solidFill>
                <a:latin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text</a:t>
            </a:r>
            <a:endParaRPr lang="en-US" dirty="0"/>
          </a:p>
        </p:txBody>
      </p:sp>
      <p:sp>
        <p:nvSpPr>
          <p:cNvPr id="12" name="Slide Number Placeholder 5"/>
          <p:cNvSpPr>
            <a:spLocks noGrp="1"/>
          </p:cNvSpPr>
          <p:nvPr>
            <p:ph type="sldNum" sz="quarter" idx="4"/>
          </p:nvPr>
        </p:nvSpPr>
        <p:spPr>
          <a:xfrm>
            <a:off x="6858000" y="6328527"/>
            <a:ext cx="2133600" cy="365125"/>
          </a:xfrm>
          <a:prstGeom prst="rect">
            <a:avLst/>
          </a:prstGeom>
        </p:spPr>
        <p:txBody>
          <a:bodyPr vert="horz" lIns="91440" tIns="45720" rIns="91440" bIns="45720" rtlCol="0" anchor="ctr"/>
          <a:lstStyle>
            <a:lvl1pPr algn="r">
              <a:defRPr sz="1800">
                <a:solidFill>
                  <a:schemeClr val="tx1">
                    <a:tint val="75000"/>
                  </a:schemeClr>
                </a:solidFill>
                <a:latin typeface="Arial" panose="020B0604020202020204" pitchFamily="34" charset="0"/>
                <a:cs typeface="Arial" panose="020B0604020202020204" pitchFamily="34" charset="0"/>
              </a:defRPr>
            </a:lvl1pPr>
          </a:lstStyle>
          <a:p>
            <a:fld id="{ED78B831-AABC-44B1-ACE5-0CDE76D101F3}" type="slidenum">
              <a:rPr lang="en-US" smtClean="0"/>
              <a:pPr/>
              <a:t>‹#›</a:t>
            </a:fld>
            <a:endParaRPr lang="en-US" dirty="0"/>
          </a:p>
        </p:txBody>
      </p:sp>
      <p:sp>
        <p:nvSpPr>
          <p:cNvPr id="15" name="TextBox 14"/>
          <p:cNvSpPr txBox="1"/>
          <p:nvPr userDrawn="1"/>
        </p:nvSpPr>
        <p:spPr bwMode="auto">
          <a:xfrm>
            <a:off x="8285728" y="5862014"/>
            <a:ext cx="5638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spAutoFit/>
          </a:bodyPr>
          <a:lstStyle/>
          <a:p>
            <a:pPr algn="ctr"/>
            <a:fld id="{D9E98AEA-8299-4156-B8EE-C57894991DF4}" type="slidenum">
              <a:rPr lang="en-US" sz="2400" b="1" smtClean="0">
                <a:solidFill>
                  <a:srgbClr val="0C2E86"/>
                </a:solidFill>
                <a:latin typeface="Cambria" panose="02040503050406030204" pitchFamily="18" charset="0"/>
                <a:cs typeface="Arial" pitchFamily="34" charset="0"/>
              </a:rPr>
              <a:t>‹#›</a:t>
            </a:fld>
            <a:endParaRPr lang="en-US" sz="2800" b="1" dirty="0" smtClean="0">
              <a:solidFill>
                <a:srgbClr val="0C2E86"/>
              </a:solidFill>
              <a:latin typeface="Cambria" panose="02040503050406030204" pitchFamily="18" charset="0"/>
              <a:cs typeface="Arial" pitchFamily="34" charset="0"/>
            </a:endParaRPr>
          </a:p>
        </p:txBody>
      </p:sp>
      <p:cxnSp>
        <p:nvCxnSpPr>
          <p:cNvPr id="18" name="Straight Connector 17"/>
          <p:cNvCxnSpPr/>
          <p:nvPr userDrawn="1"/>
        </p:nvCxnSpPr>
        <p:spPr>
          <a:xfrm flipV="1">
            <a:off x="0" y="1516064"/>
            <a:ext cx="8610600" cy="7936"/>
          </a:xfrm>
          <a:prstGeom prst="line">
            <a:avLst/>
          </a:prstGeom>
          <a:ln w="28575">
            <a:solidFill>
              <a:srgbClr val="0C2E8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132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Bulleted Tex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biLevel thresh="75000"/>
            <a:extLst>
              <a:ext uri="{BEBA8EAE-BF5A-486C-A8C5-ECC9F3942E4B}">
                <a14:imgProps xmlns:a14="http://schemas.microsoft.com/office/drawing/2010/main">
                  <a14:imgLayer r:embed="rId3">
                    <a14:imgEffect>
                      <a14:sharpenSoften amount="87000"/>
                    </a14:imgEffect>
                    <a14:imgEffect>
                      <a14:colorTemperature colorTemp="6375"/>
                    </a14:imgEffect>
                    <a14:imgEffect>
                      <a14:saturation sat="160000"/>
                    </a14:imgEffect>
                    <a14:imgEffect>
                      <a14:brightnessContrast bright="9000" contrast="-28000"/>
                    </a14:imgEffect>
                  </a14:imgLayer>
                </a14:imgProps>
              </a:ext>
              <a:ext uri="{28A0092B-C50C-407E-A947-70E740481C1C}">
                <a14:useLocalDpi xmlns:a14="http://schemas.microsoft.com/office/drawing/2010/main" val="0"/>
              </a:ext>
            </a:extLst>
          </a:blip>
          <a:srcRect l="6082" t="20999" r="6219" b="4445"/>
          <a:stretch/>
        </p:blipFill>
        <p:spPr>
          <a:xfrm>
            <a:off x="0" y="83834"/>
            <a:ext cx="1295400" cy="1425173"/>
          </a:xfrm>
          <a:prstGeom prst="rect">
            <a:avLst/>
          </a:prstGeom>
        </p:spPr>
      </p:pic>
      <p:sp>
        <p:nvSpPr>
          <p:cNvPr id="2" name="Title 1"/>
          <p:cNvSpPr>
            <a:spLocks noGrp="1"/>
          </p:cNvSpPr>
          <p:nvPr>
            <p:ph type="ctrTitle" hasCustomPrompt="1"/>
          </p:nvPr>
        </p:nvSpPr>
        <p:spPr>
          <a:xfrm>
            <a:off x="1371600" y="90891"/>
            <a:ext cx="7772400" cy="1447800"/>
          </a:xfrm>
        </p:spPr>
        <p:txBody>
          <a:bodyPr anchor="b">
            <a:normAutofit/>
          </a:bodyPr>
          <a:lstStyle>
            <a:lvl1pPr algn="l">
              <a:defRPr sz="3600" b="1">
                <a:solidFill>
                  <a:srgbClr val="0C2E86"/>
                </a:solidFill>
                <a:latin typeface="Cambria" panose="02040503050406030204" pitchFamily="18" charset="0"/>
              </a:defRPr>
            </a:lvl1pPr>
          </a:lstStyle>
          <a:p>
            <a:r>
              <a:rPr lang="en-US" dirty="0" smtClean="0"/>
              <a:t>Click to Edit Title</a:t>
            </a:r>
            <a:endParaRPr lang="en-US" dirty="0"/>
          </a:p>
        </p:txBody>
      </p:sp>
      <p:sp>
        <p:nvSpPr>
          <p:cNvPr id="3" name="Subtitle 2"/>
          <p:cNvSpPr>
            <a:spLocks noGrp="1"/>
          </p:cNvSpPr>
          <p:nvPr>
            <p:ph type="subTitle" idx="1" hasCustomPrompt="1"/>
          </p:nvPr>
        </p:nvSpPr>
        <p:spPr>
          <a:xfrm>
            <a:off x="609600" y="1905000"/>
            <a:ext cx="7086600" cy="4191000"/>
          </a:xfrm>
        </p:spPr>
        <p:txBody>
          <a:bodyPr>
            <a:normAutofit/>
          </a:bodyPr>
          <a:lstStyle>
            <a:lvl1pPr marL="457200" marR="0" indent="-4572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600" baseline="0">
                <a:solidFill>
                  <a:schemeClr val="tx1"/>
                </a:solidFill>
                <a:latin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bulleted text</a:t>
            </a:r>
          </a:p>
          <a:p>
            <a:r>
              <a:rPr lang="en-US" dirty="0" smtClean="0"/>
              <a:t>Click to edit bulleted text</a:t>
            </a:r>
          </a:p>
          <a:p>
            <a:r>
              <a:rPr lang="en-US" dirty="0" smtClean="0"/>
              <a:t>Click to edit bulleted text</a:t>
            </a:r>
          </a:p>
          <a:p>
            <a:endParaRPr lang="en-US" dirty="0" smtClean="0"/>
          </a:p>
          <a:p>
            <a:endParaRPr lang="en-US" dirty="0" smtClean="0"/>
          </a:p>
          <a:p>
            <a:endParaRPr lang="en-US" dirty="0"/>
          </a:p>
        </p:txBody>
      </p:sp>
      <p:sp>
        <p:nvSpPr>
          <p:cNvPr id="12" name="Slide Number Placeholder 5"/>
          <p:cNvSpPr>
            <a:spLocks noGrp="1"/>
          </p:cNvSpPr>
          <p:nvPr>
            <p:ph type="sldNum" sz="quarter" idx="4"/>
          </p:nvPr>
        </p:nvSpPr>
        <p:spPr>
          <a:xfrm>
            <a:off x="6858000" y="6328527"/>
            <a:ext cx="2133600" cy="365125"/>
          </a:xfrm>
          <a:prstGeom prst="rect">
            <a:avLst/>
          </a:prstGeom>
        </p:spPr>
        <p:txBody>
          <a:bodyPr vert="horz" lIns="91440" tIns="45720" rIns="91440" bIns="45720" rtlCol="0" anchor="ctr"/>
          <a:lstStyle>
            <a:lvl1pPr algn="r">
              <a:defRPr sz="1800">
                <a:solidFill>
                  <a:schemeClr val="tx1">
                    <a:tint val="75000"/>
                  </a:schemeClr>
                </a:solidFill>
                <a:latin typeface="Arial" panose="020B0604020202020204" pitchFamily="34" charset="0"/>
                <a:cs typeface="Arial" panose="020B0604020202020204" pitchFamily="34" charset="0"/>
              </a:defRPr>
            </a:lvl1pPr>
          </a:lstStyle>
          <a:p>
            <a:fld id="{ED78B831-AABC-44B1-ACE5-0CDE76D101F3}" type="slidenum">
              <a:rPr lang="en-US" smtClean="0"/>
              <a:pPr/>
              <a:t>‹#›</a:t>
            </a:fld>
            <a:endParaRPr lang="en-US" dirty="0"/>
          </a:p>
        </p:txBody>
      </p:sp>
      <p:sp>
        <p:nvSpPr>
          <p:cNvPr id="15" name="TextBox 14"/>
          <p:cNvSpPr txBox="1"/>
          <p:nvPr userDrawn="1"/>
        </p:nvSpPr>
        <p:spPr bwMode="auto">
          <a:xfrm>
            <a:off x="8285728" y="5862014"/>
            <a:ext cx="5638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spAutoFit/>
          </a:bodyPr>
          <a:lstStyle/>
          <a:p>
            <a:pPr algn="ctr"/>
            <a:fld id="{D9E98AEA-8299-4156-B8EE-C57894991DF4}" type="slidenum">
              <a:rPr lang="en-US" sz="2400" b="1" smtClean="0">
                <a:solidFill>
                  <a:srgbClr val="0C2E86"/>
                </a:solidFill>
                <a:latin typeface="Cambria" panose="02040503050406030204" pitchFamily="18" charset="0"/>
                <a:cs typeface="Arial" pitchFamily="34" charset="0"/>
              </a:rPr>
              <a:t>‹#›</a:t>
            </a:fld>
            <a:endParaRPr lang="en-US" sz="2800" b="1" dirty="0" smtClean="0">
              <a:solidFill>
                <a:srgbClr val="0C2E86"/>
              </a:solidFill>
              <a:latin typeface="Cambria" panose="02040503050406030204" pitchFamily="18" charset="0"/>
              <a:cs typeface="Arial" pitchFamily="34" charset="0"/>
            </a:endParaRPr>
          </a:p>
        </p:txBody>
      </p:sp>
      <p:cxnSp>
        <p:nvCxnSpPr>
          <p:cNvPr id="18" name="Straight Connector 17"/>
          <p:cNvCxnSpPr/>
          <p:nvPr userDrawn="1"/>
        </p:nvCxnSpPr>
        <p:spPr>
          <a:xfrm flipV="1">
            <a:off x="0" y="1516064"/>
            <a:ext cx="8610600" cy="7936"/>
          </a:xfrm>
          <a:prstGeom prst="line">
            <a:avLst/>
          </a:prstGeom>
          <a:ln w="28575">
            <a:solidFill>
              <a:srgbClr val="0C2E8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706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C2669-6192-4435-B62D-A36C778DB4B1}" type="datetimeFigureOut">
              <a:rPr lang="en-US" smtClean="0"/>
              <a:t>8/21/2019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78B831-AABC-44B1-ACE5-0CDE76D101F3}" type="slidenum">
              <a:rPr lang="en-US" smtClean="0"/>
              <a:t>‹#›</a:t>
            </a:fld>
            <a:endParaRPr lang="en-US" dirty="0"/>
          </a:p>
        </p:txBody>
      </p:sp>
    </p:spTree>
    <p:extLst>
      <p:ext uri="{BB962C8B-B14F-4D97-AF65-F5344CB8AC3E}">
        <p14:creationId xmlns:p14="http://schemas.microsoft.com/office/powerpoint/2010/main" val="2658441131"/>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28306" y="879901"/>
            <a:ext cx="3276600" cy="457200"/>
          </a:xfrm>
        </p:spPr>
        <p:txBody>
          <a:bodyPr>
            <a:noAutofit/>
          </a:bodyPr>
          <a:lstStyle/>
          <a:p>
            <a:r>
              <a:rPr lang="en-US" dirty="0" smtClean="0"/>
              <a:t>August 20</a:t>
            </a:r>
            <a:r>
              <a:rPr lang="en-US" dirty="0" smtClean="0">
                <a:latin typeface="Franklin Gothic Book" pitchFamily="34" charset="0"/>
              </a:rPr>
              <a:t>, 2019</a:t>
            </a:r>
            <a:endParaRPr lang="en-US" dirty="0">
              <a:latin typeface="Franklin Gothic Book" pitchFamily="34" charset="0"/>
            </a:endParaRPr>
          </a:p>
        </p:txBody>
      </p:sp>
      <p:sp>
        <p:nvSpPr>
          <p:cNvPr id="4" name="Text Placeholder 3"/>
          <p:cNvSpPr>
            <a:spLocks noGrp="1"/>
          </p:cNvSpPr>
          <p:nvPr>
            <p:ph type="body" sz="quarter" idx="13"/>
          </p:nvPr>
        </p:nvSpPr>
        <p:spPr>
          <a:xfrm>
            <a:off x="1143000" y="2362200"/>
            <a:ext cx="7650163" cy="2590800"/>
          </a:xfrm>
        </p:spPr>
        <p:txBody>
          <a:bodyPr anchor="b">
            <a:normAutofit/>
          </a:bodyPr>
          <a:lstStyle/>
          <a:p>
            <a:pPr marL="0" indent="0">
              <a:buNone/>
            </a:pPr>
            <a:r>
              <a:rPr lang="en-US" sz="4400" dirty="0" smtClean="0">
                <a:latin typeface="Cambria" panose="02040503050406030204" pitchFamily="18" charset="0"/>
              </a:rPr>
              <a:t>Wisconsin Economic Development Corporation</a:t>
            </a:r>
            <a:endParaRPr lang="en-US" sz="4400" dirty="0">
              <a:latin typeface="Cambria" panose="02040503050406030204" pitchFamily="18" charset="0"/>
            </a:endParaRPr>
          </a:p>
        </p:txBody>
      </p:sp>
      <p:sp>
        <p:nvSpPr>
          <p:cNvPr id="2" name="Text Placeholder 1"/>
          <p:cNvSpPr>
            <a:spLocks noGrp="1"/>
          </p:cNvSpPr>
          <p:nvPr>
            <p:ph type="body" sz="quarter" idx="14"/>
          </p:nvPr>
        </p:nvSpPr>
        <p:spPr/>
        <p:txBody>
          <a:bodyPr/>
          <a:lstStyle/>
          <a:p>
            <a:r>
              <a:rPr lang="en-US" dirty="0" smtClean="0"/>
              <a:t>Report 19-6</a:t>
            </a:r>
            <a:endParaRPr lang="en-US" dirty="0"/>
          </a:p>
        </p:txBody>
      </p:sp>
    </p:spTree>
    <p:extLst>
      <p:ext uri="{BB962C8B-B14F-4D97-AF65-F5344CB8AC3E}">
        <p14:creationId xmlns:p14="http://schemas.microsoft.com/office/powerpoint/2010/main" val="3982720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Reporting Program Results</a:t>
            </a:r>
            <a:endParaRPr lang="en-US" dirty="0"/>
          </a:p>
        </p:txBody>
      </p:sp>
      <p:sp>
        <p:nvSpPr>
          <p:cNvPr id="3" name="Subtitle 2"/>
          <p:cNvSpPr>
            <a:spLocks noGrp="1"/>
          </p:cNvSpPr>
          <p:nvPr>
            <p:ph type="subTitle" idx="1"/>
          </p:nvPr>
        </p:nvSpPr>
        <p:spPr>
          <a:xfrm>
            <a:off x="609600" y="1905000"/>
            <a:ext cx="8153400" cy="4191000"/>
          </a:xfrm>
        </p:spPr>
        <p:txBody>
          <a:bodyPr/>
          <a:lstStyle/>
          <a:p>
            <a:pPr marL="0" indent="0">
              <a:buNone/>
            </a:pPr>
            <a:r>
              <a:rPr lang="en-US" dirty="0" smtClean="0"/>
              <a:t>WEDC </a:t>
            </a:r>
            <a:r>
              <a:rPr lang="en-US" dirty="0"/>
              <a:t>removed from its online data information about the extent to which the recipients of awards that it closed a year or more earlier had achieved contractually required </a:t>
            </a:r>
            <a:r>
              <a:rPr lang="en-US" dirty="0" smtClean="0"/>
              <a:t>results. </a:t>
            </a:r>
          </a:p>
          <a:p>
            <a:pPr marL="0" indent="0">
              <a:buNone/>
            </a:pPr>
            <a:endParaRPr lang="en-US" dirty="0"/>
          </a:p>
          <a:p>
            <a:pPr marL="0" indent="0">
              <a:buNone/>
            </a:pPr>
            <a:r>
              <a:rPr lang="en-US" dirty="0" smtClean="0"/>
              <a:t>The </a:t>
            </a:r>
            <a:r>
              <a:rPr lang="en-US" dirty="0"/>
              <a:t>online data no longer included the results of 392 </a:t>
            </a:r>
            <a:r>
              <a:rPr lang="en-US" dirty="0" smtClean="0"/>
              <a:t>closed awards.</a:t>
            </a:r>
            <a:endParaRPr lang="en-US" dirty="0"/>
          </a:p>
        </p:txBody>
      </p:sp>
    </p:spTree>
    <p:extLst>
      <p:ext uri="{BB962C8B-B14F-4D97-AF65-F5344CB8AC3E}">
        <p14:creationId xmlns:p14="http://schemas.microsoft.com/office/powerpoint/2010/main" val="75496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Financial Management</a:t>
            </a:r>
            <a:endParaRPr lang="en-US" dirty="0"/>
          </a:p>
        </p:txBody>
      </p:sp>
      <p:sp>
        <p:nvSpPr>
          <p:cNvPr id="3" name="Subtitle 2"/>
          <p:cNvSpPr>
            <a:spLocks noGrp="1"/>
          </p:cNvSpPr>
          <p:nvPr>
            <p:ph type="subTitle" idx="1"/>
          </p:nvPr>
        </p:nvSpPr>
        <p:spPr>
          <a:xfrm>
            <a:off x="609600" y="1905000"/>
            <a:ext cx="7924800" cy="4191000"/>
          </a:xfrm>
        </p:spPr>
        <p:txBody>
          <a:bodyPr/>
          <a:lstStyle/>
          <a:p>
            <a:pPr marL="0" indent="0">
              <a:buNone/>
            </a:pPr>
            <a:r>
              <a:rPr lang="en-US" dirty="0" smtClean="0"/>
              <a:t>WEDC’s primary funding sources are segregated revenue and GPR.</a:t>
            </a:r>
          </a:p>
          <a:p>
            <a:pPr marL="0" indent="0">
              <a:buNone/>
            </a:pPr>
            <a:endParaRPr lang="en-US" dirty="0" smtClean="0"/>
          </a:p>
          <a:p>
            <a:pPr marL="0" indent="0">
              <a:buNone/>
            </a:pPr>
            <a:r>
              <a:rPr lang="en-US" dirty="0" smtClean="0"/>
              <a:t>DOA provides WEDC with segregated revenue, regardless of WEDC’s actual funding needs.</a:t>
            </a:r>
            <a:endParaRPr lang="en-US" dirty="0"/>
          </a:p>
          <a:p>
            <a:pPr marL="0" indent="0">
              <a:buNone/>
            </a:pPr>
            <a:endParaRPr lang="en-US" dirty="0"/>
          </a:p>
          <a:p>
            <a:pPr marL="0" indent="0">
              <a:buNone/>
            </a:pPr>
            <a:r>
              <a:rPr lang="en-US" dirty="0" smtClean="0"/>
              <a:t>In FY 2017‑18, DOA provided WEDC with $16.6 million that WEDC did not anticipate receiving.</a:t>
            </a:r>
          </a:p>
          <a:p>
            <a:pPr marL="0" indent="0">
              <a:buNone/>
            </a:pPr>
            <a:endParaRPr lang="en-US" dirty="0" smtClean="0"/>
          </a:p>
          <a:p>
            <a:pPr marL="0" indent="0">
              <a:buNone/>
            </a:pPr>
            <a:endParaRPr lang="en-US" dirty="0"/>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1470604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Recommendations and Issues </a:t>
            </a:r>
            <a:br>
              <a:rPr lang="en-US" dirty="0" smtClean="0"/>
            </a:br>
            <a:r>
              <a:rPr lang="en-US" dirty="0" smtClean="0"/>
              <a:t>for Legislative Consideration</a:t>
            </a:r>
            <a:endParaRPr lang="en-US" dirty="0"/>
          </a:p>
        </p:txBody>
      </p:sp>
      <p:sp>
        <p:nvSpPr>
          <p:cNvPr id="3" name="Subtitle 2"/>
          <p:cNvSpPr>
            <a:spLocks noGrp="1"/>
          </p:cNvSpPr>
          <p:nvPr>
            <p:ph type="subTitle" idx="1"/>
          </p:nvPr>
        </p:nvSpPr>
        <p:spPr>
          <a:xfrm>
            <a:off x="609600" y="1905000"/>
            <a:ext cx="8001000" cy="4191000"/>
          </a:xfrm>
        </p:spPr>
        <p:txBody>
          <a:bodyPr/>
          <a:lstStyle/>
          <a:p>
            <a:r>
              <a:rPr lang="en-US" dirty="0" smtClean="0"/>
              <a:t>We include recommendations for WEDC or its governing board to report to the Joint Legislative Audit Committee by October 31, 2019, and February 3, 2020.</a:t>
            </a:r>
          </a:p>
          <a:p>
            <a:endParaRPr lang="en-US" dirty="0"/>
          </a:p>
          <a:p>
            <a:r>
              <a:rPr lang="en-US" dirty="0" smtClean="0"/>
              <a:t>We include six issues for legislative consideration.</a:t>
            </a:r>
            <a:endParaRPr lang="en-US" dirty="0"/>
          </a:p>
        </p:txBody>
      </p:sp>
    </p:spTree>
    <p:extLst>
      <p:ext uri="{BB962C8B-B14F-4D97-AF65-F5344CB8AC3E}">
        <p14:creationId xmlns:p14="http://schemas.microsoft.com/office/powerpoint/2010/main" val="1044962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28306" y="879901"/>
            <a:ext cx="3276600" cy="457200"/>
          </a:xfrm>
        </p:spPr>
        <p:txBody>
          <a:bodyPr>
            <a:noAutofit/>
          </a:bodyPr>
          <a:lstStyle/>
          <a:p>
            <a:r>
              <a:rPr lang="en-US" dirty="0" smtClean="0"/>
              <a:t>August 20</a:t>
            </a:r>
            <a:r>
              <a:rPr lang="en-US" dirty="0" smtClean="0">
                <a:latin typeface="Franklin Gothic Book" pitchFamily="34" charset="0"/>
              </a:rPr>
              <a:t>, 2019</a:t>
            </a:r>
            <a:endParaRPr lang="en-US" dirty="0">
              <a:latin typeface="Franklin Gothic Book" pitchFamily="34" charset="0"/>
            </a:endParaRPr>
          </a:p>
        </p:txBody>
      </p:sp>
      <p:sp>
        <p:nvSpPr>
          <p:cNvPr id="4" name="Text Placeholder 3"/>
          <p:cNvSpPr>
            <a:spLocks noGrp="1"/>
          </p:cNvSpPr>
          <p:nvPr>
            <p:ph type="body" sz="quarter" idx="13"/>
          </p:nvPr>
        </p:nvSpPr>
        <p:spPr>
          <a:xfrm>
            <a:off x="1143000" y="2362200"/>
            <a:ext cx="7650163" cy="2590800"/>
          </a:xfrm>
        </p:spPr>
        <p:txBody>
          <a:bodyPr anchor="b">
            <a:normAutofit/>
          </a:bodyPr>
          <a:lstStyle/>
          <a:p>
            <a:pPr marL="0" indent="0">
              <a:buNone/>
            </a:pPr>
            <a:r>
              <a:rPr lang="en-US" sz="4400" dirty="0" smtClean="0">
                <a:latin typeface="Cambria" panose="02040503050406030204" pitchFamily="18" charset="0"/>
              </a:rPr>
              <a:t>Wisconsin Economic Development Corporation</a:t>
            </a:r>
            <a:endParaRPr lang="en-US" sz="4400" dirty="0">
              <a:latin typeface="Cambria" panose="02040503050406030204" pitchFamily="18" charset="0"/>
            </a:endParaRPr>
          </a:p>
        </p:txBody>
      </p:sp>
      <p:sp>
        <p:nvSpPr>
          <p:cNvPr id="2" name="Text Placeholder 1"/>
          <p:cNvSpPr>
            <a:spLocks noGrp="1"/>
          </p:cNvSpPr>
          <p:nvPr>
            <p:ph type="body" sz="quarter" idx="14"/>
          </p:nvPr>
        </p:nvSpPr>
        <p:spPr/>
        <p:txBody>
          <a:bodyPr/>
          <a:lstStyle/>
          <a:p>
            <a:r>
              <a:rPr lang="en-US" dirty="0" smtClean="0"/>
              <a:t>Report 19-6</a:t>
            </a:r>
            <a:endParaRPr lang="en-US" dirty="0"/>
          </a:p>
        </p:txBody>
      </p:sp>
    </p:spTree>
    <p:extLst>
      <p:ext uri="{BB962C8B-B14F-4D97-AF65-F5344CB8AC3E}">
        <p14:creationId xmlns:p14="http://schemas.microsoft.com/office/powerpoint/2010/main" val="2649770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Economic Development Awards</a:t>
            </a:r>
            <a:endParaRPr lang="en-US" dirty="0"/>
          </a:p>
        </p:txBody>
      </p:sp>
      <p:sp>
        <p:nvSpPr>
          <p:cNvPr id="7" name="Subtitle 6"/>
          <p:cNvSpPr>
            <a:spLocks noGrp="1"/>
          </p:cNvSpPr>
          <p:nvPr>
            <p:ph type="subTitle" idx="1"/>
          </p:nvPr>
        </p:nvSpPr>
        <p:spPr>
          <a:xfrm>
            <a:off x="609600" y="1905000"/>
            <a:ext cx="8153400" cy="4114800"/>
          </a:xfrm>
        </p:spPr>
        <p:txBody>
          <a:bodyPr/>
          <a:lstStyle/>
          <a:p>
            <a:pPr marL="0" indent="0">
              <a:buNone/>
            </a:pPr>
            <a:r>
              <a:rPr lang="en-US" dirty="0" smtClean="0"/>
              <a:t>In FY 2017‑18, WEDC administered 30 programs through which it:</a:t>
            </a:r>
          </a:p>
          <a:p>
            <a:endParaRPr lang="en-US" sz="1000" dirty="0" smtClean="0"/>
          </a:p>
          <a:p>
            <a:r>
              <a:rPr lang="en-US" dirty="0" smtClean="0"/>
              <a:t>allocated $3.1 billion in tax credits;</a:t>
            </a:r>
          </a:p>
          <a:p>
            <a:endParaRPr lang="en-US" sz="1000" dirty="0" smtClean="0"/>
          </a:p>
          <a:p>
            <a:r>
              <a:rPr lang="en-US" dirty="0" smtClean="0"/>
              <a:t>awarded $25.6 million in grants and $4.5 million in loans; and</a:t>
            </a:r>
          </a:p>
          <a:p>
            <a:endParaRPr lang="en-US" sz="1000" dirty="0" smtClean="0"/>
          </a:p>
          <a:p>
            <a:r>
              <a:rPr lang="en-US" dirty="0" smtClean="0"/>
              <a:t>authorized local governments to issue $65.7 million in bonds.</a:t>
            </a:r>
          </a:p>
          <a:p>
            <a:pPr marL="0" indent="0">
              <a:buNone/>
            </a:pPr>
            <a:endParaRPr lang="en-US" sz="2800" dirty="0" smtClean="0"/>
          </a:p>
          <a:p>
            <a:endParaRPr lang="en-US" dirty="0" smtClean="0"/>
          </a:p>
          <a:p>
            <a:endParaRPr lang="en-US" dirty="0" smtClean="0"/>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502553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Administration of Grant, </a:t>
            </a:r>
            <a:br>
              <a:rPr lang="en-US" dirty="0" smtClean="0"/>
            </a:br>
            <a:r>
              <a:rPr lang="en-US" dirty="0" smtClean="0"/>
              <a:t>Loan, and Tax Credit Programs	</a:t>
            </a:r>
            <a:endParaRPr lang="en-US" dirty="0"/>
          </a:p>
        </p:txBody>
      </p:sp>
      <p:sp>
        <p:nvSpPr>
          <p:cNvPr id="3" name="Subtitle 2"/>
          <p:cNvSpPr>
            <a:spLocks noGrp="1"/>
          </p:cNvSpPr>
          <p:nvPr>
            <p:ph type="subTitle" idx="1"/>
          </p:nvPr>
        </p:nvSpPr>
        <p:spPr>
          <a:xfrm>
            <a:off x="609600" y="1905000"/>
            <a:ext cx="7772400" cy="4191000"/>
          </a:xfrm>
        </p:spPr>
        <p:txBody>
          <a:bodyPr>
            <a:normAutofit/>
          </a:bodyPr>
          <a:lstStyle/>
          <a:p>
            <a:pPr marL="0" indent="0">
              <a:buNone/>
            </a:pPr>
            <a:r>
              <a:rPr lang="en-US" dirty="0" smtClean="0"/>
              <a:t>We reviewed available information for 128 awards WEDC made.</a:t>
            </a:r>
          </a:p>
          <a:p>
            <a:pPr marL="0" indent="0">
              <a:buNone/>
            </a:pPr>
            <a:endParaRPr lang="en-US" sz="1000" dirty="0" smtClean="0"/>
          </a:p>
          <a:p>
            <a:pPr marL="0" indent="0">
              <a:buNone/>
            </a:pPr>
            <a:endParaRPr lang="en-US" sz="1000" dirty="0"/>
          </a:p>
          <a:p>
            <a:pPr marL="0" indent="0">
              <a:buNone/>
            </a:pPr>
            <a:r>
              <a:rPr lang="en-US" dirty="0" smtClean="0"/>
              <a:t>WEDC </a:t>
            </a:r>
            <a:r>
              <a:rPr lang="en-US" dirty="0"/>
              <a:t>complied with most </a:t>
            </a:r>
            <a:r>
              <a:rPr lang="en-US" dirty="0" smtClean="0"/>
              <a:t>program administration-related recommendations in </a:t>
            </a:r>
            <a:r>
              <a:rPr lang="en-US" dirty="0"/>
              <a:t>our prior biennial audit </a:t>
            </a:r>
            <a:r>
              <a:rPr lang="en-US" dirty="0" smtClean="0"/>
              <a:t>(</a:t>
            </a:r>
            <a:r>
              <a:rPr lang="en-US" dirty="0"/>
              <a:t>report 17‑9</a:t>
            </a:r>
            <a:r>
              <a:rPr lang="en-US" dirty="0" smtClean="0"/>
              <a:t>).</a:t>
            </a:r>
          </a:p>
        </p:txBody>
      </p:sp>
    </p:spTree>
    <p:extLst>
      <p:ext uri="{BB962C8B-B14F-4D97-AF65-F5344CB8AC3E}">
        <p14:creationId xmlns:p14="http://schemas.microsoft.com/office/powerpoint/2010/main" val="1264361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Monitoring Loans</a:t>
            </a:r>
            <a:endParaRPr lang="en-US" dirty="0"/>
          </a:p>
        </p:txBody>
      </p:sp>
      <p:sp>
        <p:nvSpPr>
          <p:cNvPr id="3" name="Subtitle 2"/>
          <p:cNvSpPr>
            <a:spLocks noGrp="1"/>
          </p:cNvSpPr>
          <p:nvPr>
            <p:ph type="subTitle" idx="1"/>
          </p:nvPr>
        </p:nvSpPr>
        <p:spPr>
          <a:xfrm>
            <a:off x="609600" y="1905000"/>
            <a:ext cx="8001000" cy="4191000"/>
          </a:xfrm>
        </p:spPr>
        <p:txBody>
          <a:bodyPr/>
          <a:lstStyle/>
          <a:p>
            <a:pPr marL="0" indent="0">
              <a:buNone/>
            </a:pPr>
            <a:r>
              <a:rPr lang="en-US" dirty="0" smtClean="0"/>
              <a:t>The potentially uncollectable balance of loans with repayments 90 days or more past due was:</a:t>
            </a:r>
          </a:p>
          <a:p>
            <a:pPr marL="0" indent="0">
              <a:buNone/>
            </a:pPr>
            <a:endParaRPr lang="en-US" sz="1000" dirty="0" smtClean="0"/>
          </a:p>
          <a:p>
            <a:r>
              <a:rPr lang="en-US" dirty="0" smtClean="0"/>
              <a:t>$11.0 million </a:t>
            </a:r>
            <a:r>
              <a:rPr lang="en-US" dirty="0"/>
              <a:t>on December 31, </a:t>
            </a:r>
            <a:r>
              <a:rPr lang="en-US" dirty="0" smtClean="0"/>
              <a:t>2016; and</a:t>
            </a:r>
          </a:p>
          <a:p>
            <a:pPr marL="0" indent="0">
              <a:buNone/>
            </a:pPr>
            <a:endParaRPr lang="en-US" sz="1000" dirty="0"/>
          </a:p>
          <a:p>
            <a:r>
              <a:rPr lang="en-US" dirty="0" smtClean="0"/>
              <a:t>$7.6 million on </a:t>
            </a:r>
            <a:r>
              <a:rPr lang="en-US" dirty="0"/>
              <a:t>December 31, </a:t>
            </a:r>
            <a:r>
              <a:rPr lang="en-US" dirty="0" smtClean="0"/>
              <a:t>2018.</a:t>
            </a:r>
            <a:endParaRPr lang="en-US" dirty="0"/>
          </a:p>
        </p:txBody>
      </p:sp>
    </p:spTree>
    <p:extLst>
      <p:ext uri="{BB962C8B-B14F-4D97-AF65-F5344CB8AC3E}">
        <p14:creationId xmlns:p14="http://schemas.microsoft.com/office/powerpoint/2010/main" val="62274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Residency and Other Requirements</a:t>
            </a:r>
            <a:endParaRPr lang="en-US" dirty="0"/>
          </a:p>
        </p:txBody>
      </p:sp>
      <p:sp>
        <p:nvSpPr>
          <p:cNvPr id="3" name="Subtitle 2"/>
          <p:cNvSpPr>
            <a:spLocks noGrp="1"/>
          </p:cNvSpPr>
          <p:nvPr>
            <p:ph type="subTitle" idx="1"/>
          </p:nvPr>
        </p:nvSpPr>
        <p:spPr>
          <a:xfrm>
            <a:off x="609600" y="1905000"/>
            <a:ext cx="7924800" cy="4191000"/>
          </a:xfrm>
        </p:spPr>
        <p:txBody>
          <a:bodyPr>
            <a:normAutofit/>
          </a:bodyPr>
          <a:lstStyle/>
          <a:p>
            <a:r>
              <a:rPr lang="en-US" dirty="0">
                <a:latin typeface="Times New Roman" panose="02020603050405020304" pitchFamily="18" charset="0"/>
                <a:ea typeface="Times New Roman" panose="02020603050405020304" pitchFamily="18" charset="0"/>
              </a:rPr>
              <a:t>WEDC did not consistently comply with statutes and its contracts because it awarded tax credits to recipients that created or retained jobs filled by individuals who did not perform services in Wisconsin or were non-Wisconsin residents. </a:t>
            </a:r>
            <a:endParaRPr lang="en-US" dirty="0"/>
          </a:p>
        </p:txBody>
      </p:sp>
    </p:spTree>
    <p:extLst>
      <p:ext uri="{BB962C8B-B14F-4D97-AF65-F5344CB8AC3E}">
        <p14:creationId xmlns:p14="http://schemas.microsoft.com/office/powerpoint/2010/main" val="107480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90891"/>
            <a:ext cx="6705600" cy="1447800"/>
          </a:xfrm>
        </p:spPr>
        <p:txBody>
          <a:bodyPr>
            <a:normAutofit fontScale="90000"/>
          </a:bodyPr>
          <a:lstStyle/>
          <a:p>
            <a:r>
              <a:rPr lang="en-US" dirty="0" smtClean="0"/>
              <a:t>Annual Verification of Performance Measure Information</a:t>
            </a:r>
            <a:endParaRPr lang="en-US" dirty="0"/>
          </a:p>
        </p:txBody>
      </p:sp>
      <p:sp>
        <p:nvSpPr>
          <p:cNvPr id="3" name="Subtitle 2"/>
          <p:cNvSpPr>
            <a:spLocks noGrp="1"/>
          </p:cNvSpPr>
          <p:nvPr>
            <p:ph type="subTitle" idx="1"/>
          </p:nvPr>
        </p:nvSpPr>
        <p:spPr>
          <a:xfrm>
            <a:off x="609600" y="1905000"/>
            <a:ext cx="8001000" cy="4191000"/>
          </a:xfrm>
        </p:spPr>
        <p:txBody>
          <a:bodyPr>
            <a:normAutofit lnSpcReduction="10000"/>
          </a:bodyPr>
          <a:lstStyle/>
          <a:p>
            <a:r>
              <a:rPr lang="en-US" dirty="0" smtClean="0"/>
              <a:t>Statutes require WEDC to annually and independently verify information submitted by a sample of award recipients.</a:t>
            </a:r>
          </a:p>
          <a:p>
            <a:endParaRPr lang="en-US" dirty="0"/>
          </a:p>
          <a:p>
            <a:r>
              <a:rPr lang="en-US" dirty="0" smtClean="0"/>
              <a:t>WEDC completed only one annual verification effort over the two-year period from January 2017 through December 2018.</a:t>
            </a:r>
          </a:p>
          <a:p>
            <a:endParaRPr lang="en-US" dirty="0"/>
          </a:p>
          <a:p>
            <a:r>
              <a:rPr lang="en-US" dirty="0" smtClean="0"/>
              <a:t>This verification effort was for a one-year period that ended in June 2017.</a:t>
            </a:r>
          </a:p>
          <a:p>
            <a:endParaRPr lang="en-US" dirty="0"/>
          </a:p>
        </p:txBody>
      </p:sp>
    </p:spTree>
    <p:extLst>
      <p:ext uri="{BB962C8B-B14F-4D97-AF65-F5344CB8AC3E}">
        <p14:creationId xmlns:p14="http://schemas.microsoft.com/office/powerpoint/2010/main" val="421611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 Results</a:t>
            </a:r>
            <a:endParaRPr lang="en-US" dirty="0"/>
          </a:p>
        </p:txBody>
      </p:sp>
      <p:sp>
        <p:nvSpPr>
          <p:cNvPr id="3" name="Subtitle 2"/>
          <p:cNvSpPr>
            <a:spLocks noGrp="1"/>
          </p:cNvSpPr>
          <p:nvPr>
            <p:ph type="subTitle" idx="1"/>
          </p:nvPr>
        </p:nvSpPr>
        <p:spPr>
          <a:xfrm>
            <a:off x="609600" y="1905000"/>
            <a:ext cx="7696200" cy="4191000"/>
          </a:xfrm>
        </p:spPr>
        <p:txBody>
          <a:bodyPr>
            <a:normAutofit/>
          </a:bodyPr>
          <a:lstStyle/>
          <a:p>
            <a:pPr marL="0" indent="0">
              <a:buNone/>
            </a:pPr>
            <a:r>
              <a:rPr lang="en-US" dirty="0" smtClean="0"/>
              <a:t>WEDC’s information </a:t>
            </a:r>
            <a:r>
              <a:rPr lang="en-US" dirty="0"/>
              <a:t>indicated that </a:t>
            </a:r>
            <a:r>
              <a:rPr lang="en-US" dirty="0" smtClean="0"/>
              <a:t>436 awards </a:t>
            </a:r>
            <a:r>
              <a:rPr lang="en-US" dirty="0"/>
              <a:t>totaling $</a:t>
            </a:r>
            <a:r>
              <a:rPr lang="en-US" dirty="0" smtClean="0"/>
              <a:t>130.7 million </a:t>
            </a:r>
            <a:r>
              <a:rPr lang="en-US" dirty="0"/>
              <a:t>ended from </a:t>
            </a:r>
            <a:r>
              <a:rPr lang="en-US" dirty="0" smtClean="0"/>
              <a:t>FY 2011‑12 </a:t>
            </a:r>
            <a:r>
              <a:rPr lang="en-US" dirty="0"/>
              <a:t>through </a:t>
            </a:r>
            <a:r>
              <a:rPr lang="en-US" dirty="0" smtClean="0"/>
              <a:t>FY 2017‑18</a:t>
            </a:r>
            <a:r>
              <a:rPr lang="en-US" dirty="0"/>
              <a:t>. </a:t>
            </a:r>
            <a:endParaRPr lang="en-US" dirty="0" smtClean="0"/>
          </a:p>
          <a:p>
            <a:pPr marL="0" indent="0">
              <a:buNone/>
            </a:pPr>
            <a:endParaRPr lang="en-US" dirty="0"/>
          </a:p>
          <a:p>
            <a:pPr marL="0" indent="0">
              <a:buNone/>
            </a:pPr>
            <a:r>
              <a:rPr lang="en-US" dirty="0" smtClean="0"/>
              <a:t>WEDC cannot know how many jobs were actually created or retained as a result of the awards that ended, in part, because it did not collect sufficient jobs-related information from recipients.</a:t>
            </a:r>
            <a:endParaRPr lang="en-US" dirty="0"/>
          </a:p>
          <a:p>
            <a:pPr marL="0" indent="0">
              <a:buNone/>
            </a:pPr>
            <a:endParaRPr lang="en-US" dirty="0"/>
          </a:p>
        </p:txBody>
      </p:sp>
    </p:spTree>
    <p:extLst>
      <p:ext uri="{BB962C8B-B14F-4D97-AF65-F5344CB8AC3E}">
        <p14:creationId xmlns:p14="http://schemas.microsoft.com/office/powerpoint/2010/main" val="662019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Job Creation and Retention</a:t>
            </a:r>
            <a:endParaRPr lang="en-US" dirty="0"/>
          </a:p>
        </p:txBody>
      </p:sp>
      <p:sp>
        <p:nvSpPr>
          <p:cNvPr id="3" name="Subtitle 2"/>
          <p:cNvSpPr>
            <a:spLocks noGrp="1"/>
          </p:cNvSpPr>
          <p:nvPr>
            <p:ph type="subTitle" idx="1"/>
          </p:nvPr>
        </p:nvSpPr>
        <p:spPr>
          <a:xfrm>
            <a:off x="609600" y="1905000"/>
            <a:ext cx="7848600" cy="4191000"/>
          </a:xfrm>
        </p:spPr>
        <p:txBody>
          <a:bodyPr>
            <a:normAutofit/>
          </a:bodyPr>
          <a:lstStyle/>
          <a:p>
            <a:pPr marL="0" indent="0">
              <a:buNone/>
            </a:pPr>
            <a:r>
              <a:rPr lang="en-US" dirty="0" smtClean="0"/>
              <a:t>We examined tax credit and loan awards that ended through FY 2017‑18 and found that award recipients:</a:t>
            </a:r>
          </a:p>
          <a:p>
            <a:pPr marL="0" indent="0">
              <a:buNone/>
            </a:pPr>
            <a:endParaRPr lang="en-US" sz="1000" dirty="0" smtClean="0"/>
          </a:p>
          <a:p>
            <a:r>
              <a:rPr lang="en-US" dirty="0" smtClean="0"/>
              <a:t>created 2,084 </a:t>
            </a:r>
            <a:r>
              <a:rPr lang="en-US" dirty="0"/>
              <a:t>of </a:t>
            </a:r>
            <a:r>
              <a:rPr lang="en-US" dirty="0" smtClean="0"/>
              <a:t>5,970</a:t>
            </a:r>
            <a:r>
              <a:rPr lang="en-US" dirty="0"/>
              <a:t> </a:t>
            </a:r>
            <a:r>
              <a:rPr lang="en-US" dirty="0" smtClean="0"/>
              <a:t>jobs </a:t>
            </a:r>
            <a:r>
              <a:rPr lang="en-US" dirty="0"/>
              <a:t>(</a:t>
            </a:r>
            <a:r>
              <a:rPr lang="en-US" dirty="0" smtClean="0"/>
              <a:t>34.9 percent) and were awarded 12.2 percent of the total amount of allocated tax credits; and</a:t>
            </a:r>
          </a:p>
          <a:p>
            <a:endParaRPr lang="en-US" sz="1000" dirty="0" smtClean="0"/>
          </a:p>
          <a:p>
            <a:r>
              <a:rPr lang="en-US" dirty="0" smtClean="0"/>
              <a:t>retained </a:t>
            </a:r>
            <a:r>
              <a:rPr lang="en-US" dirty="0"/>
              <a:t>7,806 of </a:t>
            </a:r>
            <a:r>
              <a:rPr lang="en-US" dirty="0" smtClean="0"/>
              <a:t>13,272</a:t>
            </a:r>
            <a:r>
              <a:rPr lang="en-US" dirty="0"/>
              <a:t> </a:t>
            </a:r>
            <a:r>
              <a:rPr lang="en-US" dirty="0" smtClean="0"/>
              <a:t>jobs </a:t>
            </a:r>
            <a:r>
              <a:rPr lang="en-US" dirty="0"/>
              <a:t>(</a:t>
            </a:r>
            <a:r>
              <a:rPr lang="en-US" dirty="0" smtClean="0"/>
              <a:t>58.8 percent) and were awarded 33.3 percent of the total </a:t>
            </a:r>
            <a:r>
              <a:rPr lang="en-US" smtClean="0"/>
              <a:t>amount of allocated </a:t>
            </a:r>
            <a:r>
              <a:rPr lang="en-US" dirty="0" smtClean="0"/>
              <a:t>tax credits.</a:t>
            </a:r>
          </a:p>
          <a:p>
            <a:pPr marL="0" indent="0">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smtClean="0"/>
          </a:p>
          <a:p>
            <a:pPr marL="0" indent="0">
              <a:buNone/>
            </a:pPr>
            <a:endParaRPr lang="en-US" sz="1000" dirty="0" smtClean="0"/>
          </a:p>
          <a:p>
            <a:pPr marL="0" indent="0">
              <a:buNone/>
            </a:pPr>
            <a:endParaRPr lang="en-US" sz="1000" dirty="0"/>
          </a:p>
        </p:txBody>
      </p:sp>
    </p:spTree>
    <p:extLst>
      <p:ext uri="{BB962C8B-B14F-4D97-AF65-F5344CB8AC3E}">
        <p14:creationId xmlns:p14="http://schemas.microsoft.com/office/powerpoint/2010/main" val="4089082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Closing Awards</a:t>
            </a:r>
            <a:endParaRPr lang="en-US" dirty="0"/>
          </a:p>
        </p:txBody>
      </p:sp>
      <p:sp>
        <p:nvSpPr>
          <p:cNvPr id="3" name="Subtitle 2"/>
          <p:cNvSpPr>
            <a:spLocks noGrp="1"/>
          </p:cNvSpPr>
          <p:nvPr>
            <p:ph type="subTitle" idx="1"/>
          </p:nvPr>
        </p:nvSpPr>
        <p:spPr>
          <a:xfrm>
            <a:off x="609600" y="1905000"/>
            <a:ext cx="8077200" cy="4191000"/>
          </a:xfrm>
        </p:spPr>
        <p:txBody>
          <a:bodyPr>
            <a:noAutofit/>
          </a:bodyPr>
          <a:lstStyle/>
          <a:p>
            <a:pPr marL="0" indent="0">
              <a:buNone/>
            </a:pPr>
            <a:r>
              <a:rPr lang="en-US" dirty="0" smtClean="0"/>
              <a:t>When closing awards involving job creation and retention, WEDC could have:</a:t>
            </a:r>
          </a:p>
          <a:p>
            <a:pPr marL="0" indent="0">
              <a:buNone/>
            </a:pPr>
            <a:endParaRPr lang="en-US" sz="1000" dirty="0"/>
          </a:p>
          <a:p>
            <a:r>
              <a:rPr lang="en-US" dirty="0" smtClean="0"/>
              <a:t>revoked </a:t>
            </a:r>
            <a:r>
              <a:rPr lang="en-US" dirty="0"/>
              <a:t>$414,400 in previously awarded tax </a:t>
            </a:r>
            <a:r>
              <a:rPr lang="en-US" dirty="0" smtClean="0"/>
              <a:t>credits; and</a:t>
            </a:r>
          </a:p>
          <a:p>
            <a:endParaRPr lang="en-US" sz="1000" dirty="0" smtClean="0"/>
          </a:p>
          <a:p>
            <a:r>
              <a:rPr lang="en-US" dirty="0" smtClean="0"/>
              <a:t>required </a:t>
            </a:r>
            <a:r>
              <a:rPr lang="en-US" dirty="0"/>
              <a:t>loan recipients to repay $4.0 </a:t>
            </a:r>
            <a:r>
              <a:rPr lang="en-US" dirty="0" smtClean="0"/>
              <a:t>million.</a:t>
            </a:r>
            <a:endParaRPr lang="en-US" dirty="0"/>
          </a:p>
          <a:p>
            <a:pPr marL="0" indent="0">
              <a:buNone/>
            </a:pPr>
            <a:endParaRPr lang="en-US" dirty="0"/>
          </a:p>
        </p:txBody>
      </p:sp>
    </p:spTree>
    <p:extLst>
      <p:ext uri="{BB962C8B-B14F-4D97-AF65-F5344CB8AC3E}">
        <p14:creationId xmlns:p14="http://schemas.microsoft.com/office/powerpoint/2010/main" val="2926811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8671</TotalTime>
  <Words>270</Words>
  <Application>Microsoft Office PowerPoint</Application>
  <PresentationFormat>On-screen Show (4:3)</PresentationFormat>
  <Paragraphs>73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Cambria</vt:lpstr>
      <vt:lpstr>Franklin Gothic Book</vt:lpstr>
      <vt:lpstr>Times New Roman</vt:lpstr>
      <vt:lpstr>Wingdings</vt:lpstr>
      <vt:lpstr>Office Theme</vt:lpstr>
      <vt:lpstr>PowerPoint Presentation</vt:lpstr>
      <vt:lpstr>Economic Development Awards</vt:lpstr>
      <vt:lpstr>Administration of Grant,  Loan, and Tax Credit Programs </vt:lpstr>
      <vt:lpstr>Monitoring Loans</vt:lpstr>
      <vt:lpstr>Residency and Other Requirements</vt:lpstr>
      <vt:lpstr>Annual Verification of Performance Measure Information</vt:lpstr>
      <vt:lpstr>Program Results</vt:lpstr>
      <vt:lpstr>Job Creation and Retention</vt:lpstr>
      <vt:lpstr>Closing Awards</vt:lpstr>
      <vt:lpstr>Reporting Program Results</vt:lpstr>
      <vt:lpstr>Financial Management</vt:lpstr>
      <vt:lpstr>Recommendations and Issues  for Legislative Consideration</vt:lpstr>
      <vt:lpstr>PowerPoint Presentation</vt:lpstr>
    </vt:vector>
  </TitlesOfParts>
  <Company>Wisconsin Legislature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Sturdivant, Shauna</dc:creator>
  <cp:lastModifiedBy>Swenson, Dean</cp:lastModifiedBy>
  <cp:revision>244</cp:revision>
  <cp:lastPrinted>2017-10-20T17:18:59Z</cp:lastPrinted>
  <dcterms:created xsi:type="dcterms:W3CDTF">2013-09-04T19:56:37Z</dcterms:created>
  <dcterms:modified xsi:type="dcterms:W3CDTF">2019-08-21T16:27:44Z</dcterms:modified>
</cp:coreProperties>
</file>