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0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orient="horz" pos="960">
          <p15:clr>
            <a:srgbClr val="A4A3A4"/>
          </p15:clr>
        </p15:guide>
        <p15:guide id="3" orient="horz" pos="4208">
          <p15:clr>
            <a:srgbClr val="A4A3A4"/>
          </p15:clr>
        </p15:guide>
        <p15:guide id="4" pos="768">
          <p15:clr>
            <a:srgbClr val="A4A3A4"/>
          </p15:clr>
        </p15:guide>
        <p15:guide id="5" pos="5232">
          <p15:clr>
            <a:srgbClr val="A4A3A4"/>
          </p15:clr>
        </p15:guide>
        <p15:guide id="6" pos="192">
          <p15:clr>
            <a:srgbClr val="A4A3A4"/>
          </p15:clr>
        </p15:guide>
        <p15:guide id="7" pos="5472">
          <p15:clr>
            <a:srgbClr val="A4A3A4"/>
          </p15:clr>
        </p15:guide>
        <p15:guide id="8" pos="5568">
          <p15:clr>
            <a:srgbClr val="A4A3A4"/>
          </p15:clr>
        </p15:guide>
        <p15:guide id="9" pos="432">
          <p15:clr>
            <a:srgbClr val="A4A3A4"/>
          </p15:clr>
        </p15:guide>
        <p15:guide id="10" pos="864">
          <p15:clr>
            <a:srgbClr val="A4A3A4"/>
          </p15:clr>
        </p15:guide>
        <p15:guide id="11" pos="384">
          <p15:clr>
            <a:srgbClr val="A4A3A4"/>
          </p15:clr>
        </p15:guide>
        <p15:guide id="12" pos="51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E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 showGuides="1">
      <p:cViewPr varScale="1">
        <p:scale>
          <a:sx n="108" d="100"/>
          <a:sy n="108" d="100"/>
        </p:scale>
        <p:origin x="1698" y="51"/>
      </p:cViewPr>
      <p:guideLst>
        <p:guide orient="horz" pos="1200"/>
        <p:guide orient="horz" pos="960"/>
        <p:guide orient="horz" pos="4208"/>
        <p:guide pos="768"/>
        <p:guide pos="5232"/>
        <p:guide pos="192"/>
        <p:guide pos="5472"/>
        <p:guide pos="5568"/>
        <p:guide pos="432"/>
        <p:guide pos="864"/>
        <p:guide pos="384"/>
        <p:guide pos="5136"/>
      </p:guideLst>
    </p:cSldViewPr>
  </p:slideViewPr>
  <p:outlineViewPr>
    <p:cViewPr>
      <p:scale>
        <a:sx n="33" d="100"/>
        <a:sy n="33" d="100"/>
      </p:scale>
      <p:origin x="0" y="36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8" d="100"/>
          <a:sy n="78" d="100"/>
        </p:scale>
        <p:origin x="-3156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434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82" t="20999" r="6219" b="4445"/>
          <a:stretch/>
        </p:blipFill>
        <p:spPr>
          <a:xfrm>
            <a:off x="0" y="1744910"/>
            <a:ext cx="4647502" cy="511309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867400" y="879901"/>
            <a:ext cx="2819400" cy="457200"/>
          </a:xfrm>
          <a:noFill/>
          <a:ln>
            <a:noFill/>
          </a:ln>
        </p:spPr>
        <p:txBody>
          <a:bodyPr>
            <a:noAutofit/>
          </a:bodyPr>
          <a:lstStyle>
            <a:lvl1pPr marL="0" indent="0" algn="r">
              <a:buNone/>
              <a:defRPr sz="2800">
                <a:ln>
                  <a:noFill/>
                </a:ln>
                <a:solidFill>
                  <a:srgbClr val="0C2E86"/>
                </a:solidFill>
                <a:latin typeface="Franklin Gothic Book" panose="020B0503020102020204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219200" y="2362200"/>
            <a:ext cx="7573963" cy="2590800"/>
          </a:xfrm>
        </p:spPr>
        <p:txBody>
          <a:bodyPr anchor="b"/>
          <a:lstStyle>
            <a:lvl1pPr marL="0" indent="0" algn="r">
              <a:buNone/>
              <a:defRPr lang="en-US" sz="4800" b="1" kern="1200" dirty="0" smtClean="0">
                <a:solidFill>
                  <a:srgbClr val="0C2E86"/>
                </a:solidFill>
                <a:latin typeface="Cambria" panose="02040503050406030204" pitchFamily="18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289560" y="288667"/>
            <a:ext cx="1219200" cy="1219200"/>
          </a:xfrm>
          <a:prstGeom prst="rect">
            <a:avLst/>
          </a:prstGeom>
          <a:solidFill>
            <a:srgbClr val="0C2E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160" y="693003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i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Legislative</a:t>
            </a:r>
          </a:p>
          <a:p>
            <a:pPr algn="r"/>
            <a:r>
              <a:rPr lang="en-US" sz="1600" b="1" i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Audit</a:t>
            </a:r>
          </a:p>
          <a:p>
            <a:pPr algn="r"/>
            <a:r>
              <a:rPr lang="en-US" sz="1600" b="1" i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Bureau</a:t>
            </a:r>
            <a:endParaRPr lang="en-US" sz="1600" b="1" i="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899160" y="1489579"/>
            <a:ext cx="7787640" cy="0"/>
          </a:xfrm>
          <a:prstGeom prst="line">
            <a:avLst/>
          </a:prstGeom>
          <a:ln w="38100">
            <a:solidFill>
              <a:srgbClr val="0C2E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172200" y="5181600"/>
            <a:ext cx="2667000" cy="838200"/>
          </a:xfrm>
        </p:spPr>
        <p:txBody>
          <a:bodyPr>
            <a:normAutofit/>
          </a:bodyPr>
          <a:lstStyle>
            <a:lvl1pPr marL="0" indent="0" algn="r">
              <a:buNone/>
              <a:defRPr sz="2800" baseline="0">
                <a:solidFill>
                  <a:srgbClr val="0C2E86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 smtClean="0"/>
              <a:t>Report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65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7000"/>
                    </a14:imgEffect>
                    <a14:imgEffect>
                      <a14:colorTemperature colorTemp="6375"/>
                    </a14:imgEffect>
                    <a14:imgEffect>
                      <a14:saturation sat="160000"/>
                    </a14:imgEffect>
                    <a14:imgEffect>
                      <a14:brightnessContrast bright="9000" contrast="-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82" t="20999" r="6219" b="4445"/>
          <a:stretch/>
        </p:blipFill>
        <p:spPr>
          <a:xfrm>
            <a:off x="0" y="83834"/>
            <a:ext cx="1295400" cy="14251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1600" y="90891"/>
            <a:ext cx="7772400" cy="1447800"/>
          </a:xfrm>
        </p:spPr>
        <p:txBody>
          <a:bodyPr anchor="b">
            <a:normAutofit/>
          </a:bodyPr>
          <a:lstStyle>
            <a:lvl1pPr algn="l">
              <a:defRPr sz="3600" b="1">
                <a:solidFill>
                  <a:srgbClr val="0C2E86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1905000"/>
            <a:ext cx="7086600" cy="4191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3285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D78B831-AABC-44B1-ACE5-0CDE76D101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 bwMode="auto">
          <a:xfrm>
            <a:off x="8285728" y="5862014"/>
            <a:ext cx="5638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algn="ctr"/>
            <a:fld id="{D9E98AEA-8299-4156-B8EE-C57894991DF4}" type="slidenum">
              <a:rPr lang="en-US" sz="2400" b="1" smtClean="0">
                <a:solidFill>
                  <a:srgbClr val="0C2E86"/>
                </a:solidFill>
                <a:latin typeface="Cambria" panose="02040503050406030204" pitchFamily="18" charset="0"/>
                <a:cs typeface="Arial" pitchFamily="34" charset="0"/>
              </a:rPr>
              <a:t>‹#›</a:t>
            </a:fld>
            <a:endParaRPr lang="en-US" sz="2800" b="1" dirty="0" smtClean="0">
              <a:solidFill>
                <a:srgbClr val="0C2E86"/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 flipV="1">
            <a:off x="0" y="1516064"/>
            <a:ext cx="8610600" cy="7936"/>
          </a:xfrm>
          <a:prstGeom prst="line">
            <a:avLst/>
          </a:prstGeom>
          <a:ln w="28575">
            <a:solidFill>
              <a:srgbClr val="0C2E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132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ulleted Text - L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7000"/>
                    </a14:imgEffect>
                    <a14:imgEffect>
                      <a14:colorTemperature colorTemp="6375"/>
                    </a14:imgEffect>
                    <a14:imgEffect>
                      <a14:saturation sat="160000"/>
                    </a14:imgEffect>
                    <a14:imgEffect>
                      <a14:brightnessContrast bright="9000" contrast="-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82" t="20999" r="6219" b="4445"/>
          <a:stretch/>
        </p:blipFill>
        <p:spPr>
          <a:xfrm>
            <a:off x="0" y="83834"/>
            <a:ext cx="1295400" cy="14251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1600" y="90891"/>
            <a:ext cx="7772400" cy="1447800"/>
          </a:xfrm>
        </p:spPr>
        <p:txBody>
          <a:bodyPr anchor="b">
            <a:normAutofit/>
          </a:bodyPr>
          <a:lstStyle>
            <a:lvl1pPr algn="l">
              <a:defRPr sz="3600" b="1">
                <a:solidFill>
                  <a:srgbClr val="0C2E86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1905000"/>
            <a:ext cx="7086600" cy="4191000"/>
          </a:xfrm>
        </p:spPr>
        <p:txBody>
          <a:bodyPr>
            <a:normAutofit/>
          </a:bodyPr>
          <a:lstStyle>
            <a:lvl1pPr marL="457200" marR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2600" baseline="0"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914400" indent="-457200" algn="l">
              <a:buFont typeface="Arial" panose="020B0604020202020204" pitchFamily="34" charset="0"/>
              <a:buChar char="□"/>
              <a:defRPr>
                <a:solidFill>
                  <a:schemeClr val="tx1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bulleted text</a:t>
            </a:r>
          </a:p>
          <a:p>
            <a:pPr lvl="1"/>
            <a:r>
              <a:rPr lang="en-US" dirty="0" smtClean="0"/>
              <a:t>L2</a:t>
            </a:r>
          </a:p>
          <a:p>
            <a:pPr lvl="1"/>
            <a:r>
              <a:rPr lang="en-US" dirty="0" smtClean="0"/>
              <a:t>L2</a:t>
            </a:r>
          </a:p>
          <a:p>
            <a:pPr lvl="1"/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 bwMode="auto">
          <a:xfrm>
            <a:off x="8285728" y="5862014"/>
            <a:ext cx="5638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algn="ctr"/>
            <a:fld id="{D9E98AEA-8299-4156-B8EE-C57894991DF4}" type="slidenum">
              <a:rPr lang="en-US" sz="2400" b="1" smtClean="0">
                <a:solidFill>
                  <a:srgbClr val="0C2E86"/>
                </a:solidFill>
                <a:latin typeface="Cambria" panose="02040503050406030204" pitchFamily="18" charset="0"/>
                <a:cs typeface="Arial" pitchFamily="34" charset="0"/>
              </a:rPr>
              <a:t>‹#›</a:t>
            </a:fld>
            <a:endParaRPr lang="en-US" sz="2800" b="1" dirty="0" smtClean="0">
              <a:solidFill>
                <a:srgbClr val="0C2E86"/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 flipV="1">
            <a:off x="0" y="1516064"/>
            <a:ext cx="8610600" cy="7936"/>
          </a:xfrm>
          <a:prstGeom prst="line">
            <a:avLst/>
          </a:prstGeom>
          <a:ln w="28575">
            <a:solidFill>
              <a:srgbClr val="0C2E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1714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C2669-6192-4435-B62D-A36C778DB4B1}" type="datetimeFigureOut">
              <a:rPr lang="en-US" smtClean="0"/>
              <a:t>9/8/2019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8B831-AABC-44B1-ACE5-0CDE76D101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44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2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5613" indent="-455613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6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915988" indent="-458788" algn="l" defTabSz="914400" rtl="0" eaLnBrk="1" latinLnBrk="0" hangingPunct="1">
        <a:spcBef>
          <a:spcPct val="20000"/>
        </a:spcBef>
        <a:buFont typeface="Arial" panose="020B0604020202020204" pitchFamily="34" charset="0"/>
        <a:buChar char="□"/>
        <a:defRPr sz="26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5400" y="879901"/>
            <a:ext cx="3581400" cy="4572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Franklin Gothic Book" pitchFamily="34" charset="0"/>
              </a:rPr>
              <a:t>September 10, 2019</a:t>
            </a:r>
            <a:endParaRPr lang="en-US" dirty="0">
              <a:latin typeface="Franklin Gothic Book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 anchor="b"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latin typeface="Cambria" panose="02040503050406030204" pitchFamily="18" charset="0"/>
              </a:rPr>
              <a:t>University of </a:t>
            </a:r>
          </a:p>
          <a:p>
            <a:pPr marL="0" indent="0">
              <a:buNone/>
            </a:pPr>
            <a:r>
              <a:rPr lang="en-US" sz="4400" dirty="0" smtClean="0">
                <a:latin typeface="Cambria" panose="02040503050406030204" pitchFamily="18" charset="0"/>
              </a:rPr>
              <a:t>Wisconsin System</a:t>
            </a:r>
            <a:endParaRPr lang="en-US" sz="4400" dirty="0">
              <a:latin typeface="Cambria" panose="02040503050406030204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Report 19-5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72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Affiliated Organizations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05000"/>
            <a:ext cx="8229600" cy="41910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UW institutions have relationships with various affiliated organizations, including primary fundraising and real estate foundations. </a:t>
            </a:r>
          </a:p>
          <a:p>
            <a:endParaRPr lang="en-US" sz="1100" dirty="0" smtClean="0"/>
          </a:p>
          <a:p>
            <a:r>
              <a:rPr lang="en-US" sz="2200" dirty="0" smtClean="0"/>
              <a:t>We made several recommendations in report 18-4 to improve the oversight and monitoring or these relationships. </a:t>
            </a:r>
          </a:p>
          <a:p>
            <a:endParaRPr lang="en-US" sz="1100" dirty="0" smtClean="0"/>
          </a:p>
          <a:p>
            <a:r>
              <a:rPr lang="en-US" sz="2200" dirty="0" smtClean="0"/>
              <a:t>We found UW System took some steps but did not complete implementation of all the recommendations from report 18-4, as of March 2019.</a:t>
            </a:r>
          </a:p>
          <a:p>
            <a:pPr marL="0" indent="0">
              <a:buNone/>
            </a:pP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1631077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Affiliated Organizations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81200"/>
            <a:ext cx="73914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UW System Administration’s administrative policy on affiliated organizations does not: </a:t>
            </a:r>
          </a:p>
          <a:p>
            <a:endParaRPr lang="en-US" sz="900" dirty="0" smtClean="0"/>
          </a:p>
          <a:p>
            <a:r>
              <a:rPr lang="en-US" sz="2000" dirty="0" smtClean="0"/>
              <a:t>require a complete accounting of all costs and benefits or a calculation of the return on investment the UW institution is making in the affiliated organization,</a:t>
            </a:r>
          </a:p>
          <a:p>
            <a:r>
              <a:rPr lang="en-US" sz="2000" dirty="0" smtClean="0"/>
              <a:t>require a cost-benefit report be completed for all affiliated organizations,</a:t>
            </a:r>
            <a:endParaRPr lang="en-US" sz="900" dirty="0" smtClean="0"/>
          </a:p>
          <a:p>
            <a:r>
              <a:rPr lang="en-US" sz="2000" dirty="0" smtClean="0"/>
              <a:t>address how the cost-benefit report will be evaluated by UW System Administration, and</a:t>
            </a:r>
          </a:p>
          <a:p>
            <a:r>
              <a:rPr lang="en-US" sz="2000" dirty="0" smtClean="0"/>
              <a:t>specify what information, if any, will be formally reported to the Board of Regents.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28656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Recommendations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905000"/>
            <a:ext cx="8534400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We recommend UW System Administration:</a:t>
            </a:r>
          </a:p>
          <a:p>
            <a:pPr marL="0" indent="0">
              <a:buNone/>
            </a:pPr>
            <a:endParaRPr lang="en-US" sz="1100" dirty="0" smtClean="0"/>
          </a:p>
          <a:p>
            <a:r>
              <a:rPr lang="en-US" sz="2000" dirty="0"/>
              <a:t>p</a:t>
            </a:r>
            <a:r>
              <a:rPr lang="en-US" sz="2000" dirty="0" smtClean="0"/>
              <a:t>rovide guidance to UW intuitions to ensure accurate reporting in the program revenue balances report and that balances are considered when establishing auxiliary service rates;</a:t>
            </a:r>
          </a:p>
          <a:p>
            <a:endParaRPr lang="en-US" sz="1100" dirty="0" smtClean="0"/>
          </a:p>
          <a:p>
            <a:r>
              <a:rPr lang="en-US" sz="2000" dirty="0" smtClean="0"/>
              <a:t>ensure UW institutions have developed guidelines that comply with UW System’s policy for granting pay plan increases and merit-based adjustments, and include guidance on the appropriate payroll system codes to be used to record merit-based adjustments;</a:t>
            </a:r>
          </a:p>
          <a:p>
            <a:endParaRPr lang="en-US" sz="1100" dirty="0" smtClean="0"/>
          </a:p>
          <a:p>
            <a:r>
              <a:rPr lang="en-US" sz="2000" dirty="0"/>
              <a:t>r</a:t>
            </a:r>
            <a:r>
              <a:rPr lang="en-US" sz="2000" dirty="0" smtClean="0"/>
              <a:t>evise its policy for administering extraordinary salary ranges, require UW institutions to develop guidelines, and evaluate whether the guidelines have been consistently complied with; and </a:t>
            </a:r>
          </a:p>
          <a:p>
            <a:endParaRPr lang="en-US" sz="1100" dirty="0" smtClean="0"/>
          </a:p>
          <a:p>
            <a:r>
              <a:rPr lang="en-US" sz="2000" dirty="0" smtClean="0"/>
              <a:t>review grievance procedures of all UW institutions and ensure the procedures meet statutory requirements. 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40465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Recommendations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8382000" cy="41910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We largely repeat recommendations from report 18-4 regarding affiliated organizations. 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200" dirty="0" smtClean="0"/>
              <a:t>We also recommend UW System Administration:</a:t>
            </a:r>
          </a:p>
          <a:p>
            <a:pPr lvl="1"/>
            <a:r>
              <a:rPr lang="en-US" sz="2200" dirty="0"/>
              <a:t>r</a:t>
            </a:r>
            <a:r>
              <a:rPr lang="en-US" sz="2200" dirty="0" smtClean="0"/>
              <a:t>evise its administrative policy and cost-benefit report to require all UW institutions provide an accounting of all the costs and benefits to the relationships with each affiliated organization; and</a:t>
            </a:r>
          </a:p>
          <a:p>
            <a:pPr lvl="1"/>
            <a:r>
              <a:rPr lang="en-US" sz="2200" dirty="0" smtClean="0"/>
              <a:t>revise the spreadsheet it uses to review certain documents in order to determine compliance with Board or Regent policy.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616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Recommendations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8305800" cy="41910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/>
              <a:t>We also recommend UW-Madison:</a:t>
            </a:r>
          </a:p>
          <a:p>
            <a:r>
              <a:rPr lang="en-US" sz="2200" dirty="0" smtClean="0"/>
              <a:t>ensure its staff are trained on its policy on extraordinary salary ranges and such ranges are approved in compliance with the policy; and</a:t>
            </a:r>
          </a:p>
          <a:p>
            <a:r>
              <a:rPr lang="en-US" sz="2200" dirty="0" smtClean="0"/>
              <a:t>revise its grievance policy to meet statutory requirements. </a:t>
            </a:r>
          </a:p>
          <a:p>
            <a:pPr marL="0" indent="0">
              <a:buNone/>
            </a:pPr>
            <a:endParaRPr lang="en-US" sz="2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090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Legislative Consideration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Legislature could consider statutory changes </a:t>
            </a:r>
            <a:r>
              <a:rPr lang="en-US" dirty="0" smtClean="0"/>
              <a:t>to:</a:t>
            </a:r>
          </a:p>
          <a:p>
            <a:r>
              <a:rPr lang="en-US" dirty="0"/>
              <a:t>require certain UW employees to file annual statements of economic interests with the Wisconsin Ethics </a:t>
            </a:r>
            <a:r>
              <a:rPr lang="en-US" dirty="0" smtClean="0"/>
              <a:t>Commission, and </a:t>
            </a:r>
            <a:endParaRPr lang="en-US" dirty="0"/>
          </a:p>
          <a:p>
            <a:r>
              <a:rPr lang="en-US" dirty="0" smtClean="0"/>
              <a:t>define </a:t>
            </a:r>
            <a:r>
              <a:rPr lang="en-US" dirty="0"/>
              <a:t>all UW employees who also work for affiliated organizations to be state public officials and require them to adhere to </a:t>
            </a:r>
            <a:r>
              <a:rPr lang="en-US" dirty="0" smtClean="0"/>
              <a:t>a statutorily </a:t>
            </a:r>
            <a:r>
              <a:rPr lang="en-US" dirty="0"/>
              <a:t>prescribed code of </a:t>
            </a:r>
            <a:r>
              <a:rPr lang="en-US" dirty="0" smtClean="0"/>
              <a:t>ethics.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452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0" y="879901"/>
            <a:ext cx="3352800" cy="4572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Franklin Gothic Book" pitchFamily="34" charset="0"/>
              </a:rPr>
              <a:t>September 10, 2019</a:t>
            </a:r>
            <a:endParaRPr lang="en-US" dirty="0">
              <a:latin typeface="Franklin Gothic Book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 anchor="b"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latin typeface="Cambria" panose="02040503050406030204" pitchFamily="18" charset="0"/>
              </a:rPr>
              <a:t>University of </a:t>
            </a:r>
          </a:p>
          <a:p>
            <a:pPr marL="0" indent="0">
              <a:buNone/>
            </a:pPr>
            <a:r>
              <a:rPr lang="en-US" sz="4400" dirty="0" smtClean="0">
                <a:latin typeface="Cambria" panose="02040503050406030204" pitchFamily="18" charset="0"/>
              </a:rPr>
              <a:t>Wisconsin System</a:t>
            </a:r>
            <a:endParaRPr lang="en-US" sz="4400" dirty="0">
              <a:latin typeface="Cambria" panose="02040503050406030204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Report 19-5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UW System Revenue and Expenses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7696200" cy="419100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UW System’s revenue totaled $5.3 billion and its expenses totaled $5.1 billion in FY 2017-18.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Tuition and Fees was UW System’s largest revenue source and totaled $1.3 billion, or 24.3 percent of revenue.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Salary and Fringe Benefits was UW System’s largest expense and totaled $3.2 billion, or 63.1 percent of expenses. </a:t>
            </a:r>
          </a:p>
        </p:txBody>
      </p:sp>
    </p:spTree>
    <p:extLst>
      <p:ext uri="{BB962C8B-B14F-4D97-AF65-F5344CB8AC3E}">
        <p14:creationId xmlns:p14="http://schemas.microsoft.com/office/powerpoint/2010/main" val="160163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Tuition Rates 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Resident undergraduate rates have been frozen at the 2012-13 academic year levels since FY 2013-14.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Board of Regents has approved multiple increases in nonresident and graduate tuitions rates at all UW institutions, except UW-Superior.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312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Enrollment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7696200" cy="4191000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From academic year 2008-09 to academic year 2017-18:</a:t>
            </a:r>
          </a:p>
          <a:p>
            <a:pPr lvl="1"/>
            <a:r>
              <a:rPr lang="en-US" sz="2400" dirty="0"/>
              <a:t>r</a:t>
            </a:r>
            <a:r>
              <a:rPr lang="en-US" sz="2400" dirty="0" smtClean="0"/>
              <a:t>esident enrollment at UW System declined by 12,881 students (9.3 percent), and  </a:t>
            </a:r>
          </a:p>
          <a:p>
            <a:pPr lvl="1"/>
            <a:r>
              <a:rPr lang="en-US" sz="2400" dirty="0"/>
              <a:t>n</a:t>
            </a:r>
            <a:r>
              <a:rPr lang="en-US" sz="2400" dirty="0" smtClean="0"/>
              <a:t>onresident enrollment at UW System increased by 10,558 students (48.8 percent). 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r>
              <a:rPr lang="en-US" sz="2400" dirty="0" smtClean="0"/>
              <a:t>The decline in resident enrollment was attributed to:</a:t>
            </a:r>
          </a:p>
          <a:p>
            <a:pPr lvl="1"/>
            <a:r>
              <a:rPr lang="en-US" sz="2400" dirty="0"/>
              <a:t>f</a:t>
            </a:r>
            <a:r>
              <a:rPr lang="en-US" sz="2400" dirty="0" smtClean="0"/>
              <a:t>ewer Wisconsin high school graduates;</a:t>
            </a:r>
          </a:p>
          <a:p>
            <a:pPr lvl="1"/>
            <a:r>
              <a:rPr lang="en-US" sz="2400" dirty="0"/>
              <a:t>c</a:t>
            </a:r>
            <a:r>
              <a:rPr lang="en-US" sz="2400" dirty="0" smtClean="0"/>
              <a:t>hanges in regional demographics; and </a:t>
            </a:r>
          </a:p>
          <a:p>
            <a:pPr lvl="1"/>
            <a:r>
              <a:rPr lang="en-US" sz="2400" dirty="0"/>
              <a:t>f</a:t>
            </a:r>
            <a:r>
              <a:rPr lang="en-US" sz="2400" dirty="0" smtClean="0"/>
              <a:t>aster college graduation rates.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3950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UW System Tuition Revenue </a:t>
            </a:r>
            <a:br>
              <a:rPr lang="en-US" dirty="0" smtClean="0"/>
            </a:br>
            <a:r>
              <a:rPr lang="en-US" dirty="0" smtClean="0"/>
              <a:t>By Fiscal Year (in millions) </a:t>
            </a:r>
            <a:endParaRPr lang="en-US" baseline="30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133600"/>
            <a:ext cx="7315200" cy="401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930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 Revenue Balances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7848600" cy="4191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As of June 30, 2018, UW System’s total program revenue balance was $1.3 billion on a budgetary basis. </a:t>
            </a:r>
          </a:p>
          <a:p>
            <a:endParaRPr lang="en-US" sz="2400" dirty="0" smtClean="0"/>
          </a:p>
          <a:p>
            <a:r>
              <a:rPr lang="en-US" sz="2400" dirty="0" smtClean="0"/>
              <a:t>Unrestricted program revenue balances increased by $55.3 million (6.5 percent) as of June 30, 2018, to $906.9 million. </a:t>
            </a:r>
          </a:p>
          <a:p>
            <a:endParaRPr lang="en-US" sz="2400" dirty="0" smtClean="0"/>
          </a:p>
          <a:p>
            <a:r>
              <a:rPr lang="en-US" sz="2400" dirty="0" smtClean="0"/>
              <a:t>Unrestricted program revenue balances decreased at eight institutions and increased at nine institutions since the first report in FY 2013-14.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7134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UW-Oshkosh Program Revenue Balance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7848600" cy="4267200"/>
          </a:xfrm>
        </p:spPr>
        <p:txBody>
          <a:bodyPr>
            <a:normAutofit/>
          </a:bodyPr>
          <a:lstStyle/>
          <a:p>
            <a:r>
              <a:rPr lang="en-US" dirty="0" smtClean="0"/>
              <a:t>In February 2019, UW-Oshkosh reported to the Board of Regents a program revenue balance of $7.0 million that had been unused for about six years. </a:t>
            </a:r>
            <a:endParaRPr lang="en-US" dirty="0"/>
          </a:p>
          <a:p>
            <a:r>
              <a:rPr lang="en-US" dirty="0"/>
              <a:t>UW-Oshkosh reported debt service expenditures as being funded by both this program revenue balance and by its current year revenue. </a:t>
            </a:r>
          </a:p>
          <a:p>
            <a:r>
              <a:rPr lang="en-US" dirty="0" smtClean="0"/>
              <a:t>UW-Oshkosh has increased student housing rates over the past 10 years, despite having the available program revenue balance.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577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 Personnel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924800" cy="4191000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/>
              <a:t>2011 Wisconsin Act 32 required the </a:t>
            </a:r>
            <a:r>
              <a:rPr lang="en-US" sz="2200" dirty="0"/>
              <a:t>UW-Madison Chancellor to implement a new personnel system for UW-Madison </a:t>
            </a:r>
            <a:r>
              <a:rPr lang="en-US" sz="2200" dirty="0" smtClean="0"/>
              <a:t>employees, and the </a:t>
            </a:r>
            <a:r>
              <a:rPr lang="en-US" sz="2200" dirty="0"/>
              <a:t>Board </a:t>
            </a:r>
            <a:r>
              <a:rPr lang="en-US" sz="2200" dirty="0" smtClean="0"/>
              <a:t>of Regents to implement a new personnel system for all other UW System employees. </a:t>
            </a:r>
          </a:p>
          <a:p>
            <a:endParaRPr lang="en-US" sz="2200" dirty="0"/>
          </a:p>
          <a:p>
            <a:r>
              <a:rPr lang="en-US" sz="2200" dirty="0" smtClean="0"/>
              <a:t>These personnel systems were required to be separate from the state civil service system and to be implemented on     July 1, 2015. </a:t>
            </a:r>
          </a:p>
          <a:p>
            <a:endParaRPr lang="en-US" sz="2200" dirty="0" smtClean="0"/>
          </a:p>
          <a:p>
            <a:r>
              <a:rPr lang="en-US" sz="2200" dirty="0" smtClean="0"/>
              <a:t>UW System Administration and UW-Madison established policies and required institutions to develop guidelines related to the new personnel systems. </a:t>
            </a:r>
          </a:p>
        </p:txBody>
      </p:sp>
    </p:spTree>
    <p:extLst>
      <p:ext uri="{BB962C8B-B14F-4D97-AF65-F5344CB8AC3E}">
        <p14:creationId xmlns:p14="http://schemas.microsoft.com/office/powerpoint/2010/main" val="1529253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 Personnel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8001000" cy="41910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UW institution policies did not consistently comply with UW  System Administration policy, and some institutions lacked published guidelines.</a:t>
            </a:r>
            <a:endParaRPr lang="en-US" sz="800" dirty="0" smtClean="0"/>
          </a:p>
          <a:p>
            <a:endParaRPr lang="en-US" sz="2200" dirty="0" smtClean="0"/>
          </a:p>
          <a:p>
            <a:r>
              <a:rPr lang="en-US" sz="2200" dirty="0" smtClean="0"/>
              <a:t>UW institutions did not ensure appropriate documentation was maintained to support pay plan or merit-based adjustments.</a:t>
            </a:r>
            <a:endParaRPr lang="en-US" sz="800" dirty="0" smtClean="0"/>
          </a:p>
          <a:p>
            <a:endParaRPr lang="en-US" sz="2200" dirty="0" smtClean="0"/>
          </a:p>
          <a:p>
            <a:r>
              <a:rPr lang="en-US" sz="2200" dirty="0" smtClean="0"/>
              <a:t>Policies and procedures related to extraordinary salary ranges were not sufficient or were not followed consistently.</a:t>
            </a:r>
          </a:p>
          <a:p>
            <a:pPr marL="0" indent="0">
              <a:buNone/>
            </a:pPr>
            <a:endParaRPr lang="en-US" sz="9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354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4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2489</TotalTime>
  <Words>897</Words>
  <Application>Microsoft Office PowerPoint</Application>
  <PresentationFormat>On-screen Show (4:3)</PresentationFormat>
  <Paragraphs>87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</vt:lpstr>
      <vt:lpstr>Franklin Gothic Book</vt:lpstr>
      <vt:lpstr>Wingdings</vt:lpstr>
      <vt:lpstr>Office Theme</vt:lpstr>
      <vt:lpstr>PowerPoint Presentation</vt:lpstr>
      <vt:lpstr>UW System Revenue and Expenses</vt:lpstr>
      <vt:lpstr>Tuition Rates </vt:lpstr>
      <vt:lpstr>Enrollment </vt:lpstr>
      <vt:lpstr>UW System Tuition Revenue  By Fiscal Year (in millions) </vt:lpstr>
      <vt:lpstr>Program Revenue Balances</vt:lpstr>
      <vt:lpstr>UW-Oshkosh Program Revenue Balance</vt:lpstr>
      <vt:lpstr>New Personnel Systems</vt:lpstr>
      <vt:lpstr>New Personnel Systems</vt:lpstr>
      <vt:lpstr>Affiliated Organizations</vt:lpstr>
      <vt:lpstr>Affiliated Organizations </vt:lpstr>
      <vt:lpstr>Recommendations </vt:lpstr>
      <vt:lpstr>Recommendations </vt:lpstr>
      <vt:lpstr>Recommendations </vt:lpstr>
      <vt:lpstr>Legislative Consideration</vt:lpstr>
      <vt:lpstr>PowerPoint Presentation</vt:lpstr>
    </vt:vector>
  </TitlesOfParts>
  <Company>Wisconsin Legislature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Sturdivant, Shauna</dc:creator>
  <cp:lastModifiedBy>Stittleburg, Carolyn</cp:lastModifiedBy>
  <cp:revision>120</cp:revision>
  <cp:lastPrinted>2019-09-06T22:24:52Z</cp:lastPrinted>
  <dcterms:created xsi:type="dcterms:W3CDTF">2013-09-04T19:56:37Z</dcterms:created>
  <dcterms:modified xsi:type="dcterms:W3CDTF">2019-09-08T16:42:10Z</dcterms:modified>
</cp:coreProperties>
</file>