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91" r:id="rId4"/>
    <p:sldId id="311" r:id="rId5"/>
    <p:sldId id="292" r:id="rId6"/>
    <p:sldId id="325" r:id="rId7"/>
    <p:sldId id="326" r:id="rId8"/>
    <p:sldId id="327" r:id="rId9"/>
    <p:sldId id="328" r:id="rId10"/>
    <p:sldId id="288" r:id="rId11"/>
    <p:sldId id="338" r:id="rId12"/>
    <p:sldId id="285" r:id="rId13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6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ACCB9B"/>
    <a:srgbClr val="99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19" autoAdjust="0"/>
    <p:restoredTop sz="86121" autoAdjust="0"/>
  </p:normalViewPr>
  <p:slideViewPr>
    <p:cSldViewPr>
      <p:cViewPr varScale="1">
        <p:scale>
          <a:sx n="61" d="100"/>
          <a:sy n="61" d="100"/>
        </p:scale>
        <p:origin x="-69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560" y="-96"/>
      </p:cViewPr>
      <p:guideLst>
        <p:guide orient="horz" pos="2928"/>
        <p:guide pos="2208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B5B6E6F0-E759-494B-B9DA-C8B4373A25FC}" type="datetimeFigureOut">
              <a:rPr lang="en-US"/>
              <a:pPr>
                <a:defRPr/>
              </a:pPr>
              <a:t>09/13/2010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168F8678-A7D5-4F58-AD2D-01A6CD251C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AE4C3DE1-CF9D-4A34-BEE1-56ED5A5EA361}" type="datetimeFigureOut">
              <a:rPr lang="en-US"/>
              <a:pPr>
                <a:defRPr/>
              </a:pPr>
              <a:t>09/13/2010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E6F3AC20-D5C5-4656-83A2-5FAA268FE4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Rectangle 3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8" name="Rectangle 3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3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3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0" name="Rectangle 3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Rectangle 3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P 30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Rectangle 3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P 31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4" name="Rectangle 3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P 31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Rectangle 3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P 32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0" name="Rectangle 3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6166D0-59D6-4A3E-B395-F4985B4CD70F}" type="datetime1">
              <a:rPr lang="en-US"/>
              <a:pPr>
                <a:defRPr/>
              </a:pPr>
              <a:t>09/13/2010</a:t>
            </a:fld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F2B5E1-09E8-4835-8716-72EDB3ECD1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E09656-F98A-498C-9CC8-ECE7C887EA45}" type="datetime1">
              <a:rPr lang="en-US"/>
              <a:pPr>
                <a:defRPr/>
              </a:pPr>
              <a:t>09/13/2010</a:t>
            </a:fld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C391EB-BBD9-43D0-A454-396F9D009A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762000"/>
            <a:ext cx="1981200" cy="53244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762000"/>
            <a:ext cx="5791200" cy="53244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E72C61-A817-4151-B9DA-6F8B51070DC1}" type="datetime1">
              <a:rPr lang="en-US"/>
              <a:pPr>
                <a:defRPr/>
              </a:pPr>
              <a:t>09/13/2010</a:t>
            </a:fld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676493-7C17-49BE-AA5C-507EA0032E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4A5088-29B0-490D-A818-2720466CBA31}" type="datetime1">
              <a:rPr lang="en-US"/>
              <a:pPr>
                <a:defRPr/>
              </a:pPr>
              <a:t>09/13/2010</a:t>
            </a:fld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8FD3A2-706C-4DD8-A45C-2282FDFE8C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5C8044-96EB-4DBA-8A0A-A5E8C38FD048}" type="datetime1">
              <a:rPr lang="en-US"/>
              <a:pPr>
                <a:defRPr/>
              </a:pPr>
              <a:t>09/13/2010</a:t>
            </a:fld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A7B1E0-5861-4B4D-9F37-D1020804A2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3ACCDB-3F79-4914-BE25-3C577C54593C}" type="datetime1">
              <a:rPr lang="en-US"/>
              <a:pPr>
                <a:defRPr/>
              </a:pPr>
              <a:t>09/13/2010</a:t>
            </a:fld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9F96D7-DC7C-46F9-B532-A8A26313EE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EDD777-B29F-4093-B4E0-6B68D3005738}" type="datetime1">
              <a:rPr lang="en-US"/>
              <a:pPr>
                <a:defRPr/>
              </a:pPr>
              <a:t>09/13/2010</a:t>
            </a:fld>
            <a:endParaRPr 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767007-8993-41B1-81A7-D5E646C6CF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C0FD29-6CDA-4C5F-9B94-2650935D3246}" type="datetime1">
              <a:rPr lang="en-US"/>
              <a:pPr>
                <a:defRPr/>
              </a:pPr>
              <a:t>09/13/2010</a:t>
            </a:fld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3CC187-6D15-4415-9846-3F765EDB05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051D83-A62E-4EF8-9E2D-94E774B1190D}" type="datetime1">
              <a:rPr lang="en-US"/>
              <a:pPr>
                <a:defRPr/>
              </a:pPr>
              <a:t>09/13/2010</a:t>
            </a:fld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364784-4F07-49E9-AD5E-E6E465340D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BCF816-B397-41E1-8DB1-8CE2ED3E225C}" type="datetime1">
              <a:rPr lang="en-US"/>
              <a:pPr>
                <a:defRPr/>
              </a:pPr>
              <a:t>09/13/2010</a:t>
            </a:fld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38A4D0-E25F-4908-9880-47B9099A27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708989-A912-4E7C-8985-3BE9B4AA3CC2}" type="datetime1">
              <a:rPr lang="en-US"/>
              <a:pPr>
                <a:defRPr/>
              </a:pPr>
              <a:t>09/13/2010</a:t>
            </a:fld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7CAA88-7F26-4DAB-B194-120E3D832F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7620000" cy="6858000"/>
            <a:chOff x="0" y="0"/>
            <a:chExt cx="4800" cy="4320"/>
          </a:xfrm>
        </p:grpSpPr>
        <p:grpSp>
          <p:nvGrpSpPr>
            <p:cNvPr id="1034" name="Group 3"/>
            <p:cNvGrpSpPr>
              <a:grpSpLocks/>
            </p:cNvGrpSpPr>
            <p:nvPr userDrawn="1"/>
          </p:nvGrpSpPr>
          <p:grpSpPr bwMode="auto">
            <a:xfrm>
              <a:off x="0" y="0"/>
              <a:ext cx="2016" cy="4320"/>
              <a:chOff x="0" y="0"/>
              <a:chExt cx="2016" cy="4320"/>
            </a:xfrm>
          </p:grpSpPr>
          <p:sp>
            <p:nvSpPr>
              <p:cNvPr id="72708" name="Rectangle 4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480" cy="4320"/>
              </a:xfrm>
              <a:prstGeom prst="rect">
                <a:avLst/>
              </a:prstGeom>
              <a:solidFill>
                <a:srgbClr val="ACCB9B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800"/>
              </a:p>
            </p:txBody>
          </p:sp>
          <p:sp>
            <p:nvSpPr>
              <p:cNvPr id="72709" name="Freeform 5"/>
              <p:cNvSpPr>
                <a:spLocks/>
              </p:cNvSpPr>
              <p:nvPr userDrawn="1"/>
            </p:nvSpPr>
            <p:spPr bwMode="auto">
              <a:xfrm>
                <a:off x="288" y="0"/>
                <a:ext cx="1728" cy="735"/>
              </a:xfrm>
              <a:custGeom>
                <a:avLst/>
                <a:gdLst>
                  <a:gd name="T0" fmla="*/ 1728 w 1728"/>
                  <a:gd name="T1" fmla="*/ 0 h 735"/>
                  <a:gd name="T2" fmla="*/ 1728 w 1728"/>
                  <a:gd name="T3" fmla="*/ 480 h 735"/>
                  <a:gd name="T4" fmla="*/ 380 w 1728"/>
                  <a:gd name="T5" fmla="*/ 482 h 735"/>
                  <a:gd name="T6" fmla="*/ 354 w 1728"/>
                  <a:gd name="T7" fmla="*/ 480 h 735"/>
                  <a:gd name="T8" fmla="*/ 308 w 1728"/>
                  <a:gd name="T9" fmla="*/ 489 h 735"/>
                  <a:gd name="T10" fmla="*/ 246 w 1728"/>
                  <a:gd name="T11" fmla="*/ 531 h 735"/>
                  <a:gd name="T12" fmla="*/ 206 w 1728"/>
                  <a:gd name="T13" fmla="*/ 597 h 735"/>
                  <a:gd name="T14" fmla="*/ 192 w 1728"/>
                  <a:gd name="T15" fmla="*/ 666 h 735"/>
                  <a:gd name="T16" fmla="*/ 192 w 1728"/>
                  <a:gd name="T17" fmla="*/ 735 h 735"/>
                  <a:gd name="T18" fmla="*/ 0 w 1728"/>
                  <a:gd name="T19" fmla="*/ 735 h 735"/>
                  <a:gd name="T20" fmla="*/ 0 w 1728"/>
                  <a:gd name="T21" fmla="*/ 480 h 735"/>
                  <a:gd name="T22" fmla="*/ 0 w 1728"/>
                  <a:gd name="T23" fmla="*/ 0 h 735"/>
                  <a:gd name="T24" fmla="*/ 1728 w 1728"/>
                  <a:gd name="T25" fmla="*/ 0 h 735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1728"/>
                  <a:gd name="T40" fmla="*/ 0 h 735"/>
                  <a:gd name="T41" fmla="*/ 1728 w 1728"/>
                  <a:gd name="T42" fmla="*/ 735 h 735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1728" h="735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rgbClr val="ACCB9B"/>
              </a:solidFill>
              <a:ln w="9525" cap="flat" cmpd="sng">
                <a:noFill/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wrap="none"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1035" name="Group 6"/>
            <p:cNvGrpSpPr>
              <a:grpSpLocks/>
            </p:cNvGrpSpPr>
            <p:nvPr/>
          </p:nvGrpSpPr>
          <p:grpSpPr bwMode="auto">
            <a:xfrm>
              <a:off x="144" y="1248"/>
              <a:ext cx="4656" cy="201"/>
              <a:chOff x="144" y="1248"/>
              <a:chExt cx="4656" cy="201"/>
            </a:xfrm>
          </p:grpSpPr>
          <p:sp>
            <p:nvSpPr>
              <p:cNvPr id="72711" name="AutoShape 7"/>
              <p:cNvSpPr>
                <a:spLocks noChangeArrowheads="1"/>
              </p:cNvSpPr>
              <p:nvPr/>
            </p:nvSpPr>
            <p:spPr bwMode="auto">
              <a:xfrm>
                <a:off x="384" y="1248"/>
                <a:ext cx="4416" cy="200"/>
              </a:xfrm>
              <a:prstGeom prst="roundRect">
                <a:avLst>
                  <a:gd name="adj" fmla="val 0"/>
                </a:avLst>
              </a:prstGeom>
              <a:solidFill>
                <a:srgbClr val="9900FF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800"/>
              </a:p>
            </p:txBody>
          </p:sp>
          <p:sp>
            <p:nvSpPr>
              <p:cNvPr id="72712" name="AutoShape 8"/>
              <p:cNvSpPr>
                <a:spLocks noChangeArrowheads="1"/>
              </p:cNvSpPr>
              <p:nvPr/>
            </p:nvSpPr>
            <p:spPr bwMode="auto">
              <a:xfrm flipH="1">
                <a:off x="144" y="1248"/>
                <a:ext cx="248" cy="201"/>
              </a:xfrm>
              <a:prstGeom prst="flowChartDelay">
                <a:avLst/>
              </a:prstGeom>
              <a:solidFill>
                <a:srgbClr val="9900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800"/>
              </a:p>
            </p:txBody>
          </p:sp>
        </p:grpSp>
      </p:grpSp>
      <p:sp>
        <p:nvSpPr>
          <p:cNvPr id="1027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62000"/>
            <a:ext cx="7924800" cy="1143000"/>
          </a:xfrm>
          <a:prstGeom prst="roundRect">
            <a:avLst>
              <a:gd name="adj" fmla="val 21667"/>
            </a:avLst>
          </a:prstGeom>
          <a:noFill/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362200"/>
            <a:ext cx="7693025" cy="372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271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38400" y="624840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400"/>
            </a:lvl1pPr>
          </a:lstStyle>
          <a:p>
            <a:pPr>
              <a:defRPr/>
            </a:pPr>
            <a:fld id="{ADCC93BD-EEFC-4EDE-8855-719F0D9B8EFE}" type="datetime1">
              <a:rPr lang="en-US"/>
              <a:pPr>
                <a:defRPr/>
              </a:pPr>
              <a:t>09/13/2010</a:t>
            </a:fld>
            <a:endParaRPr lang="en-US"/>
          </a:p>
        </p:txBody>
      </p:sp>
      <p:sp>
        <p:nvSpPr>
          <p:cNvPr id="7271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271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26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31D0E921-AB5D-4138-AAF7-E902D7742F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2" name="Picture 14" descr="pc color logo w tag white bkgrnd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7086600" y="6119813"/>
            <a:ext cx="1447800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3" name="Picture 17" descr="LIHF logo"/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1066800" y="6165850"/>
            <a:ext cx="7620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7" r:id="rId2"/>
    <p:sldLayoutId id="2147483696" r:id="rId3"/>
    <p:sldLayoutId id="2147483695" r:id="rId4"/>
    <p:sldLayoutId id="2147483694" r:id="rId5"/>
    <p:sldLayoutId id="2147483693" r:id="rId6"/>
    <p:sldLayoutId id="2147483692" r:id="rId7"/>
    <p:sldLayoutId id="2147483691" r:id="rId8"/>
    <p:sldLayoutId id="2147483690" r:id="rId9"/>
    <p:sldLayoutId id="2147483689" r:id="rId10"/>
    <p:sldLayoutId id="2147483688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kpritchard@planningcouncil.org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ctrTitle" idx="4294967295"/>
          </p:nvPr>
        </p:nvSpPr>
        <p:spPr>
          <a:xfrm>
            <a:off x="685800" y="914400"/>
            <a:ext cx="7772400" cy="914400"/>
          </a:xfrm>
        </p:spPr>
        <p:txBody>
          <a:bodyPr anchor="ctr"/>
          <a:lstStyle/>
          <a:p>
            <a:pPr algn="ctr" eaLnBrk="1" hangingPunct="1"/>
            <a:r>
              <a:rPr lang="en-US" sz="3200" smtClean="0">
                <a:solidFill>
                  <a:schemeClr val="tx1"/>
                </a:solidFill>
              </a:rPr>
              <a:t/>
            </a:r>
            <a:br>
              <a:rPr lang="en-US" sz="3200" smtClean="0">
                <a:solidFill>
                  <a:schemeClr val="tx1"/>
                </a:solidFill>
              </a:rPr>
            </a:br>
            <a:r>
              <a:rPr lang="en-US" sz="3200" smtClean="0">
                <a:solidFill>
                  <a:schemeClr val="tx1"/>
                </a:solidFill>
              </a:rPr>
              <a:t> </a:t>
            </a:r>
            <a:r>
              <a:rPr lang="en-US" sz="3200" smtClean="0"/>
              <a:t>Wisconsin Legislative Council </a:t>
            </a:r>
            <a:br>
              <a:rPr lang="en-US" sz="3200" smtClean="0"/>
            </a:br>
            <a:r>
              <a:rPr lang="en-US" sz="3200" smtClean="0"/>
              <a:t>Special Committee on Infant Mortality</a:t>
            </a:r>
            <a:r>
              <a:rPr lang="en-US" sz="1600" smtClean="0"/>
              <a:t/>
            </a:r>
            <a:br>
              <a:rPr lang="en-US" sz="1600" smtClean="0"/>
            </a:br>
            <a:endParaRPr lang="en-US" sz="2000" smtClean="0"/>
          </a:p>
        </p:txBody>
      </p:sp>
      <p:sp>
        <p:nvSpPr>
          <p:cNvPr id="15362" name="Subtitle 2"/>
          <p:cNvSpPr>
            <a:spLocks noGrp="1"/>
          </p:cNvSpPr>
          <p:nvPr>
            <p:ph type="subTitle" idx="4294967295"/>
          </p:nvPr>
        </p:nvSpPr>
        <p:spPr>
          <a:xfrm>
            <a:off x="914400" y="4267200"/>
            <a:ext cx="6629400" cy="1600200"/>
          </a:xfrm>
        </p:spPr>
        <p:txBody>
          <a:bodyPr/>
          <a:lstStyle/>
          <a:p>
            <a:pPr marL="0" indent="0">
              <a:lnSpc>
                <a:spcPct val="90000"/>
              </a:lnSpc>
              <a:buFont typeface="Wingdings" pitchFamily="2" charset="2"/>
              <a:buNone/>
            </a:pPr>
            <a:r>
              <a:rPr lang="en-US" sz="1800" smtClean="0">
                <a:solidFill>
                  <a:schemeClr val="tx2"/>
                </a:solidFill>
              </a:rPr>
              <a:t>Kathleen Pritchard, Ph.D.</a:t>
            </a:r>
          </a:p>
          <a:p>
            <a:pPr marL="0" indent="0">
              <a:lnSpc>
                <a:spcPct val="90000"/>
              </a:lnSpc>
              <a:buFont typeface="Wingdings" pitchFamily="2" charset="2"/>
              <a:buNone/>
            </a:pPr>
            <a:r>
              <a:rPr lang="en-US" sz="1800" smtClean="0">
                <a:solidFill>
                  <a:schemeClr val="tx2"/>
                </a:solidFill>
              </a:rPr>
              <a:t>President and CEO,</a:t>
            </a:r>
          </a:p>
          <a:p>
            <a:pPr marL="0" indent="0">
              <a:lnSpc>
                <a:spcPct val="90000"/>
              </a:lnSpc>
              <a:buFont typeface="Wingdings" pitchFamily="2" charset="2"/>
              <a:buNone/>
            </a:pPr>
            <a:r>
              <a:rPr lang="en-US" sz="1800" smtClean="0">
                <a:solidFill>
                  <a:srgbClr val="9900FF"/>
                </a:solidFill>
              </a:rPr>
              <a:t>Planning Council for Health and Human Services, Inc.</a:t>
            </a:r>
          </a:p>
          <a:p>
            <a:pPr marL="0" indent="0">
              <a:lnSpc>
                <a:spcPct val="90000"/>
              </a:lnSpc>
              <a:buFont typeface="Wingdings" pitchFamily="2" charset="2"/>
              <a:buNone/>
            </a:pPr>
            <a:r>
              <a:rPr lang="en-US" sz="1800" smtClean="0">
                <a:solidFill>
                  <a:schemeClr val="tx2"/>
                </a:solidFill>
              </a:rPr>
              <a:t>Project Director, Milwaukee LIHF Planning Process</a:t>
            </a:r>
          </a:p>
          <a:p>
            <a:pPr marL="0" indent="0">
              <a:lnSpc>
                <a:spcPct val="90000"/>
              </a:lnSpc>
              <a:buFont typeface="Wingdings" pitchFamily="2" charset="2"/>
              <a:buNone/>
            </a:pPr>
            <a:r>
              <a:rPr lang="en-US" sz="1800" smtClean="0">
                <a:solidFill>
                  <a:schemeClr val="tx2"/>
                </a:solidFill>
                <a:hlinkClick r:id="rId3"/>
              </a:rPr>
              <a:t>kpritchard@planningcouncil.org</a:t>
            </a:r>
            <a:endParaRPr lang="en-US" sz="1800" smtClean="0">
              <a:solidFill>
                <a:schemeClr val="tx2"/>
              </a:solidFill>
            </a:endParaRP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1800" smtClean="0">
              <a:solidFill>
                <a:schemeClr val="tx2"/>
              </a:solidFill>
            </a:endParaRP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mtClean="0">
              <a:solidFill>
                <a:schemeClr val="accent2"/>
              </a:solidFill>
            </a:endParaRPr>
          </a:p>
        </p:txBody>
      </p:sp>
      <p:sp>
        <p:nvSpPr>
          <p:cNvPr id="15363" name="Text Box 5"/>
          <p:cNvSpPr txBox="1">
            <a:spLocks noChangeArrowheads="1"/>
          </p:cNvSpPr>
          <p:nvPr/>
        </p:nvSpPr>
        <p:spPr bwMode="auto">
          <a:xfrm>
            <a:off x="4876800" y="1905000"/>
            <a:ext cx="327660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chemeClr val="tx2"/>
                </a:solidFill>
              </a:rPr>
              <a:t>Sept. 8, 2010</a:t>
            </a:r>
          </a:p>
        </p:txBody>
      </p:sp>
      <p:pic>
        <p:nvPicPr>
          <p:cNvPr id="15364" name="Picture 6" descr="LIHF logo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429000" y="2362200"/>
            <a:ext cx="2209800" cy="1458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itle 1"/>
          <p:cNvSpPr>
            <a:spLocks noGrp="1"/>
          </p:cNvSpPr>
          <p:nvPr>
            <p:ph type="title" idx="4294967295"/>
          </p:nvPr>
        </p:nvSpPr>
        <p:spPr>
          <a:xfrm>
            <a:off x="762000" y="838200"/>
            <a:ext cx="8077200" cy="1143000"/>
          </a:xfrm>
        </p:spPr>
        <p:txBody>
          <a:bodyPr anchor="ctr"/>
          <a:lstStyle/>
          <a:p>
            <a:pPr eaLnBrk="1" hangingPunct="1"/>
            <a:r>
              <a:rPr lang="en-US" sz="3200" smtClean="0"/>
              <a:t>Improve coordination of various efforts</a:t>
            </a:r>
          </a:p>
        </p:txBody>
      </p:sp>
      <p:sp>
        <p:nvSpPr>
          <p:cNvPr id="33794" name="Text Box 6"/>
          <p:cNvSpPr txBox="1">
            <a:spLocks noChangeArrowheads="1"/>
          </p:cNvSpPr>
          <p:nvPr/>
        </p:nvSpPr>
        <p:spPr bwMode="auto">
          <a:xfrm>
            <a:off x="914400" y="2438400"/>
            <a:ext cx="7239000" cy="390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Blip>
                <a:blip r:embed="rId3"/>
              </a:buBlip>
            </a:pPr>
            <a:r>
              <a:rPr lang="en-US" sz="2000"/>
              <a:t> Move beyond health</a:t>
            </a:r>
          </a:p>
          <a:p>
            <a:pPr>
              <a:spcBef>
                <a:spcPct val="50000"/>
              </a:spcBef>
              <a:buFontTx/>
              <a:buBlip>
                <a:blip r:embed="rId3"/>
              </a:buBlip>
            </a:pPr>
            <a:r>
              <a:rPr lang="en-US" sz="2000"/>
              <a:t> Recognize the critical role of male partners and family support</a:t>
            </a:r>
          </a:p>
          <a:p>
            <a:pPr>
              <a:spcBef>
                <a:spcPct val="50000"/>
              </a:spcBef>
              <a:buFontTx/>
              <a:buBlip>
                <a:blip r:embed="rId3"/>
              </a:buBlip>
            </a:pPr>
            <a:r>
              <a:rPr lang="en-US" sz="2000"/>
              <a:t> Replicate WPP model with recommendation to form a coalition, to allow for planning time, to target resources</a:t>
            </a:r>
          </a:p>
          <a:p>
            <a:pPr>
              <a:spcBef>
                <a:spcPct val="50000"/>
              </a:spcBef>
              <a:buFontTx/>
              <a:buBlip>
                <a:blip r:embed="rId3"/>
              </a:buBlip>
            </a:pPr>
            <a:r>
              <a:rPr lang="en-US" sz="2000"/>
              <a:t>  Assure a community infrastructure to support healthy lives – food security, housing, safety, economic stability</a:t>
            </a:r>
          </a:p>
          <a:p>
            <a:pPr>
              <a:spcBef>
                <a:spcPct val="50000"/>
              </a:spcBef>
              <a:buFontTx/>
              <a:buBlip>
                <a:blip r:embed="rId3"/>
              </a:buBlip>
            </a:pPr>
            <a:r>
              <a:rPr lang="en-US" sz="2000"/>
              <a:t>  Consider environmental factors – segregation, inadequate housing, community violence</a:t>
            </a:r>
          </a:p>
          <a:p>
            <a:pPr>
              <a:spcBef>
                <a:spcPct val="50000"/>
              </a:spcBef>
              <a:buFontTx/>
              <a:buBlip>
                <a:blip r:embed="rId3"/>
              </a:buBlip>
            </a:pPr>
            <a:endParaRPr lang="en-US" sz="20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ext Box 3"/>
          <p:cNvSpPr txBox="1">
            <a:spLocks noChangeArrowheads="1"/>
          </p:cNvSpPr>
          <p:nvPr/>
        </p:nvSpPr>
        <p:spPr bwMode="auto">
          <a:xfrm>
            <a:off x="990600" y="1143000"/>
            <a:ext cx="7848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solidFill>
                  <a:schemeClr val="tx2"/>
                </a:solidFill>
              </a:rPr>
              <a:t>Remove barriers to achieving work</a:t>
            </a:r>
          </a:p>
        </p:txBody>
      </p:sp>
      <p:sp>
        <p:nvSpPr>
          <p:cNvPr id="35842" name="Text Box 4"/>
          <p:cNvSpPr txBox="1">
            <a:spLocks noChangeArrowheads="1"/>
          </p:cNvSpPr>
          <p:nvPr/>
        </p:nvSpPr>
        <p:spPr bwMode="auto">
          <a:xfrm>
            <a:off x="1066800" y="2438400"/>
            <a:ext cx="7467600" cy="349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Blip>
                <a:blip r:embed="rId2"/>
              </a:buBlip>
            </a:pPr>
            <a:r>
              <a:rPr lang="en-US"/>
              <a:t> Avoid silos services</a:t>
            </a:r>
          </a:p>
          <a:p>
            <a:pPr>
              <a:spcBef>
                <a:spcPct val="50000"/>
              </a:spcBef>
              <a:buFontTx/>
              <a:buBlip>
                <a:blip r:embed="rId2"/>
              </a:buBlip>
            </a:pPr>
            <a:r>
              <a:rPr lang="en-US"/>
              <a:t> Increase voice and ownership</a:t>
            </a:r>
          </a:p>
          <a:p>
            <a:pPr>
              <a:spcBef>
                <a:spcPct val="50000"/>
              </a:spcBef>
              <a:buFontTx/>
              <a:buBlip>
                <a:blip r:embed="rId2"/>
              </a:buBlip>
            </a:pPr>
            <a:r>
              <a:rPr lang="en-US"/>
              <a:t> Focus on solutions to reduce disparities</a:t>
            </a:r>
          </a:p>
          <a:p>
            <a:pPr>
              <a:spcBef>
                <a:spcPct val="50000"/>
              </a:spcBef>
              <a:buFontTx/>
              <a:buBlip>
                <a:blip r:embed="rId2"/>
              </a:buBlip>
            </a:pPr>
            <a:r>
              <a:rPr lang="en-US"/>
              <a:t> Build on family and community assets</a:t>
            </a:r>
          </a:p>
          <a:p>
            <a:pPr>
              <a:spcBef>
                <a:spcPct val="50000"/>
              </a:spcBef>
              <a:buFontTx/>
              <a:buBlip>
                <a:blip r:embed="rId2"/>
              </a:buBlip>
            </a:pPr>
            <a:r>
              <a:rPr lang="en-US"/>
              <a:t> Undertake bold initiatives </a:t>
            </a:r>
          </a:p>
          <a:p>
            <a:pPr>
              <a:spcBef>
                <a:spcPct val="50000"/>
              </a:spcBef>
              <a:buFontTx/>
              <a:buBlip>
                <a:blip r:embed="rId2"/>
              </a:buBlip>
            </a:pPr>
            <a:r>
              <a:rPr lang="en-US"/>
              <a:t> Assure adequate long-term funding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itle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sz="1600" smtClean="0"/>
              <a:t/>
            </a:r>
            <a:br>
              <a:rPr lang="en-US" sz="1600" smtClean="0"/>
            </a:br>
            <a:r>
              <a:rPr lang="en-US" sz="3200" smtClean="0"/>
              <a:t>Take advantage of available resources including federal and private $$</a:t>
            </a:r>
          </a:p>
        </p:txBody>
      </p:sp>
      <p:sp>
        <p:nvSpPr>
          <p:cNvPr id="36866" name="Text Box 7"/>
          <p:cNvSpPr txBox="1">
            <a:spLocks noChangeArrowheads="1"/>
          </p:cNvSpPr>
          <p:nvPr/>
        </p:nvSpPr>
        <p:spPr bwMode="auto">
          <a:xfrm>
            <a:off x="914400" y="2590800"/>
            <a:ext cx="7848600" cy="286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Blip>
                <a:blip r:embed="rId2"/>
              </a:buBlip>
            </a:pPr>
            <a:r>
              <a:rPr lang="en-US" sz="2000"/>
              <a:t> Partner with others – United Way, the City Health Department, Foundations, and private donors (Women’s Fund, Donors Forum)</a:t>
            </a:r>
          </a:p>
          <a:p>
            <a:pPr>
              <a:spcBef>
                <a:spcPct val="50000"/>
              </a:spcBef>
              <a:buFontTx/>
              <a:buBlip>
                <a:blip r:embed="rId2"/>
              </a:buBlip>
            </a:pPr>
            <a:r>
              <a:rPr lang="en-US" sz="2000"/>
              <a:t> Connect to community efforts of:</a:t>
            </a:r>
          </a:p>
          <a:p>
            <a:pPr lvl="1">
              <a:buFontTx/>
              <a:buBlip>
                <a:blip r:embed="rId2"/>
              </a:buBlip>
            </a:pPr>
            <a:r>
              <a:rPr lang="en-US" sz="1400"/>
              <a:t> home visiting</a:t>
            </a:r>
          </a:p>
          <a:p>
            <a:pPr lvl="1">
              <a:buFontTx/>
              <a:buBlip>
                <a:blip r:embed="rId2"/>
              </a:buBlip>
            </a:pPr>
            <a:r>
              <a:rPr lang="en-US" sz="1400"/>
              <a:t> social support</a:t>
            </a:r>
          </a:p>
          <a:p>
            <a:pPr lvl="1">
              <a:buFontTx/>
              <a:buBlip>
                <a:blip r:embed="rId2"/>
              </a:buBlip>
            </a:pPr>
            <a:r>
              <a:rPr lang="en-US" sz="1400"/>
              <a:t> breast feeding practices</a:t>
            </a:r>
          </a:p>
          <a:p>
            <a:pPr lvl="1">
              <a:buFontTx/>
              <a:buBlip>
                <a:blip r:embed="rId2"/>
              </a:buBlip>
            </a:pPr>
            <a:r>
              <a:rPr lang="en-US" sz="1400"/>
              <a:t> women health policies </a:t>
            </a:r>
          </a:p>
          <a:p>
            <a:pPr lvl="1"/>
            <a:r>
              <a:rPr lang="en-US" sz="1400"/>
              <a:t>throughout the life course </a:t>
            </a:r>
          </a:p>
          <a:p>
            <a:pPr lvl="1">
              <a:buFontTx/>
              <a:buBlip>
                <a:blip r:embed="rId2"/>
              </a:buBlip>
            </a:pPr>
            <a:r>
              <a:rPr lang="en-US" sz="1400"/>
              <a:t> 0-3 programs</a:t>
            </a:r>
          </a:p>
          <a:p>
            <a:pPr lvl="1">
              <a:buFontTx/>
              <a:buBlip>
                <a:blip r:embed="rId2"/>
              </a:buBlip>
            </a:pPr>
            <a:r>
              <a:rPr lang="en-US" sz="1400"/>
              <a:t> youth development programs </a:t>
            </a:r>
          </a:p>
          <a:p>
            <a:pPr lvl="1">
              <a:buFontTx/>
              <a:buBlip>
                <a:blip r:embed="rId2"/>
              </a:buBlip>
            </a:pPr>
            <a:r>
              <a:rPr lang="en-US" sz="1400"/>
              <a:t>fatherhood programs</a:t>
            </a:r>
          </a:p>
        </p:txBody>
      </p:sp>
      <p:sp>
        <p:nvSpPr>
          <p:cNvPr id="36867" name="Text Box 9"/>
          <p:cNvSpPr txBox="1">
            <a:spLocks noChangeArrowheads="1"/>
          </p:cNvSpPr>
          <p:nvPr/>
        </p:nvSpPr>
        <p:spPr bwMode="auto">
          <a:xfrm>
            <a:off x="4800600" y="3429000"/>
            <a:ext cx="3657600" cy="2325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/>
            <a:endParaRPr lang="en-US" sz="1400"/>
          </a:p>
          <a:p>
            <a:pPr lvl="1">
              <a:buFontTx/>
              <a:buBlip>
                <a:blip r:embed="rId2"/>
              </a:buBlip>
            </a:pPr>
            <a:r>
              <a:rPr lang="en-US" sz="1400"/>
              <a:t> extended nutritional programs </a:t>
            </a:r>
          </a:p>
          <a:p>
            <a:pPr lvl="1">
              <a:buFontTx/>
              <a:buBlip>
                <a:blip r:embed="rId2"/>
              </a:buBlip>
            </a:pPr>
            <a:r>
              <a:rPr lang="en-US" sz="1400"/>
              <a:t> safe and adequate housing </a:t>
            </a:r>
          </a:p>
          <a:p>
            <a:pPr lvl="1">
              <a:buFontTx/>
              <a:buBlip>
                <a:blip r:embed="rId2"/>
              </a:buBlip>
            </a:pPr>
            <a:r>
              <a:rPr lang="en-US" sz="1400"/>
              <a:t> community-based doula programs </a:t>
            </a:r>
          </a:p>
          <a:p>
            <a:pPr lvl="1">
              <a:buFontTx/>
              <a:buBlip>
                <a:blip r:embed="rId2"/>
              </a:buBlip>
            </a:pPr>
            <a:r>
              <a:rPr lang="en-US" sz="1400"/>
              <a:t> access to contraception</a:t>
            </a:r>
          </a:p>
          <a:p>
            <a:pPr lvl="1">
              <a:buFontTx/>
              <a:buBlip>
                <a:blip r:embed="rId2"/>
              </a:buBlip>
            </a:pPr>
            <a:r>
              <a:rPr lang="en-US" sz="1400"/>
              <a:t> support high quality prenatal care</a:t>
            </a:r>
          </a:p>
          <a:p>
            <a:pPr lvl="1">
              <a:buFontTx/>
              <a:buBlip>
                <a:blip r:embed="rId2"/>
              </a:buBlip>
            </a:pPr>
            <a:r>
              <a:rPr lang="en-US" sz="1400"/>
              <a:t> family friendly tax policies</a:t>
            </a:r>
          </a:p>
          <a:p>
            <a:pPr lvl="1">
              <a:buFontTx/>
              <a:buBlip>
                <a:blip r:embed="rId2"/>
              </a:buBlip>
            </a:pPr>
            <a:r>
              <a:rPr lang="en-US" sz="1400"/>
              <a:t> livable wages</a:t>
            </a:r>
          </a:p>
          <a:p>
            <a:pPr lvl="1">
              <a:buFontTx/>
              <a:buBlip>
                <a:blip r:embed="rId2"/>
              </a:buBlip>
            </a:pPr>
            <a:r>
              <a:rPr lang="en-US" sz="1400"/>
              <a:t> children’s preventative programs</a:t>
            </a:r>
          </a:p>
          <a:p>
            <a:pPr>
              <a:spcBef>
                <a:spcPct val="50000"/>
              </a:spcBef>
              <a:buFontTx/>
              <a:buBlip>
                <a:blip r:embed="rId2"/>
              </a:buBlip>
            </a:pPr>
            <a:endParaRPr lang="en-US" sz="14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 idx="4294967295"/>
          </p:nvPr>
        </p:nvSpPr>
        <p:spPr>
          <a:xfrm>
            <a:off x="685800" y="914400"/>
            <a:ext cx="8229600" cy="1143000"/>
          </a:xfrm>
        </p:spPr>
        <p:txBody>
          <a:bodyPr anchor="ctr"/>
          <a:lstStyle/>
          <a:p>
            <a:pPr eaLnBrk="1" hangingPunct="1"/>
            <a:r>
              <a:rPr lang="en-US" sz="3200" smtClean="0"/>
              <a:t>Goals of the Milwaukee LIHF </a:t>
            </a:r>
            <a:br>
              <a:rPr lang="en-US" sz="3200" smtClean="0"/>
            </a:br>
            <a:r>
              <a:rPr lang="en-US" sz="3200" smtClean="0"/>
              <a:t>Planning Process</a:t>
            </a:r>
          </a:p>
        </p:txBody>
      </p:sp>
      <p:sp>
        <p:nvSpPr>
          <p:cNvPr id="17410" name="Content Placeholder 2"/>
          <p:cNvSpPr>
            <a:spLocks noGrp="1"/>
          </p:cNvSpPr>
          <p:nvPr>
            <p:ph idx="4294967295"/>
          </p:nvPr>
        </p:nvSpPr>
        <p:spPr>
          <a:xfrm>
            <a:off x="914400" y="2438400"/>
            <a:ext cx="7772400" cy="3200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Blip>
                <a:blip r:embed="rId3"/>
              </a:buBlip>
            </a:pPr>
            <a:r>
              <a:rPr lang="en-US" smtClean="0"/>
              <a:t>Close the Black-White Gap in Infant Mortality in Milwaukee</a:t>
            </a:r>
          </a:p>
          <a:p>
            <a:pPr lvl="1" eaLnBrk="1" hangingPunct="1">
              <a:lnSpc>
                <a:spcPct val="90000"/>
              </a:lnSpc>
              <a:buFontTx/>
              <a:buChar char="o"/>
            </a:pPr>
            <a:r>
              <a:rPr lang="en-US" smtClean="0"/>
              <a:t>Coordinate with existing social and medical programs</a:t>
            </a:r>
          </a:p>
          <a:p>
            <a:pPr lvl="1" eaLnBrk="1" hangingPunct="1">
              <a:lnSpc>
                <a:spcPct val="90000"/>
              </a:lnSpc>
              <a:buFontTx/>
              <a:buChar char="o"/>
            </a:pPr>
            <a:r>
              <a:rPr lang="en-US" smtClean="0"/>
              <a:t>Increase public awareness</a:t>
            </a:r>
          </a:p>
          <a:p>
            <a:pPr lvl="1" eaLnBrk="1" hangingPunct="1">
              <a:lnSpc>
                <a:spcPct val="90000"/>
              </a:lnSpc>
              <a:buFontTx/>
              <a:buChar char="o"/>
            </a:pPr>
            <a:r>
              <a:rPr lang="en-US" smtClean="0"/>
              <a:t>Leverage resources across all sectors</a:t>
            </a:r>
          </a:p>
          <a:p>
            <a:pPr lvl="1" eaLnBrk="1" hangingPunct="1">
              <a:lnSpc>
                <a:spcPct val="90000"/>
              </a:lnSpc>
              <a:buFontTx/>
              <a:buChar char="o"/>
            </a:pPr>
            <a:r>
              <a:rPr lang="en-US" smtClean="0"/>
              <a:t>Build coalitions</a:t>
            </a:r>
          </a:p>
          <a:p>
            <a:pPr lvl="1" eaLnBrk="1" hangingPunct="1">
              <a:lnSpc>
                <a:spcPct val="90000"/>
              </a:lnSpc>
              <a:buFontTx/>
              <a:buChar char="o"/>
            </a:pPr>
            <a:r>
              <a:rPr lang="en-US" smtClean="0"/>
              <a:t>Determine effective strategies to adopt</a:t>
            </a:r>
          </a:p>
          <a:p>
            <a:pPr lvl="1" eaLnBrk="1" hangingPunct="1">
              <a:lnSpc>
                <a:spcPct val="90000"/>
              </a:lnSpc>
              <a:buFontTx/>
              <a:buChar char="o"/>
            </a:pPr>
            <a:r>
              <a:rPr lang="en-US" smtClean="0"/>
              <a:t>Create an action plan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12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 idx="4294967295"/>
          </p:nvPr>
        </p:nvSpPr>
        <p:spPr>
          <a:xfrm>
            <a:off x="1143000" y="0"/>
            <a:ext cx="7162800" cy="1066800"/>
          </a:xfrm>
        </p:spPr>
        <p:txBody>
          <a:bodyPr anchor="ctr"/>
          <a:lstStyle/>
          <a:p>
            <a:pPr algn="ctr" eaLnBrk="1" hangingPunct="1"/>
            <a:r>
              <a:rPr lang="en-US" sz="3200" smtClean="0"/>
              <a:t>Milwaukee LIHF Collaborative </a:t>
            </a:r>
            <a:br>
              <a:rPr lang="en-US" sz="3200" smtClean="0"/>
            </a:br>
            <a:r>
              <a:rPr lang="en-US" sz="3200" smtClean="0"/>
              <a:t>Planning Process</a:t>
            </a:r>
          </a:p>
        </p:txBody>
      </p:sp>
      <p:pic>
        <p:nvPicPr>
          <p:cNvPr id="19458" name="Picture 21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00400" y="990600"/>
            <a:ext cx="2819400" cy="499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675" name="Picture 219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9600" y="914400"/>
            <a:ext cx="2590800" cy="517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676" name="Picture 220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019800" y="914400"/>
            <a:ext cx="2762250" cy="459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9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9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smtClean="0"/>
              <a:t>Very early lessons</a:t>
            </a:r>
          </a:p>
        </p:txBody>
      </p:sp>
      <p:sp>
        <p:nvSpPr>
          <p:cNvPr id="21506" name="Content Placeholder 2"/>
          <p:cNvSpPr>
            <a:spLocks noGrp="1"/>
          </p:cNvSpPr>
          <p:nvPr>
            <p:ph idx="4294967295"/>
          </p:nvPr>
        </p:nvSpPr>
        <p:spPr>
          <a:xfrm>
            <a:off x="838200" y="2209800"/>
            <a:ext cx="7391400" cy="3886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/>
              <a:t>The racial disparity gap is unacceptable</a:t>
            </a:r>
          </a:p>
          <a:p>
            <a:pPr eaLnBrk="1" hangingPunct="1">
              <a:lnSpc>
                <a:spcPct val="90000"/>
              </a:lnSpc>
            </a:pPr>
            <a:endParaRPr lang="en-US" sz="1200" smtClean="0"/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People have been working on this for a long time</a:t>
            </a:r>
          </a:p>
          <a:p>
            <a:pPr eaLnBrk="1" hangingPunct="1">
              <a:lnSpc>
                <a:spcPct val="90000"/>
              </a:lnSpc>
            </a:pPr>
            <a:endParaRPr lang="en-US" sz="1200" smtClean="0"/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There is a need to broaden awareness of the scope and implications of the problem</a:t>
            </a:r>
          </a:p>
          <a:p>
            <a:pPr eaLnBrk="1" hangingPunct="1">
              <a:lnSpc>
                <a:spcPct val="90000"/>
              </a:lnSpc>
            </a:pPr>
            <a:endParaRPr lang="en-US" sz="1200" smtClean="0"/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Recognize that there is “magic bullet” or single approach to address this</a:t>
            </a:r>
          </a:p>
          <a:p>
            <a:pPr eaLnBrk="1" hangingPunct="1">
              <a:lnSpc>
                <a:spcPct val="90000"/>
              </a:lnSpc>
            </a:pPr>
            <a:endParaRPr lang="en-US" sz="1200" smtClean="0"/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We need to be informed by evidence-based practices without limiting innovation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4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smtClean="0"/>
              <a:t>Regional Differences </a:t>
            </a:r>
          </a:p>
        </p:txBody>
      </p:sp>
      <p:sp>
        <p:nvSpPr>
          <p:cNvPr id="23554" name="Text Box 8"/>
          <p:cNvSpPr txBox="1">
            <a:spLocks noChangeArrowheads="1"/>
          </p:cNvSpPr>
          <p:nvPr/>
        </p:nvSpPr>
        <p:spPr bwMode="auto">
          <a:xfrm>
            <a:off x="838200" y="2366963"/>
            <a:ext cx="7696200" cy="3694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Blip>
                <a:blip r:embed="rId3"/>
              </a:buBlip>
            </a:pPr>
            <a:r>
              <a:rPr lang="en-US" sz="1800"/>
              <a:t> Wisconsin among the worst infant mortality rates in the United States</a:t>
            </a:r>
          </a:p>
          <a:p>
            <a:pPr>
              <a:spcBef>
                <a:spcPct val="50000"/>
              </a:spcBef>
              <a:buFontTx/>
              <a:buBlip>
                <a:blip r:embed="rId3"/>
              </a:buBlip>
            </a:pPr>
            <a:r>
              <a:rPr lang="en-US" sz="1800"/>
              <a:t> Nearly 3/4 of black infant deaths take place in Milwaukee</a:t>
            </a:r>
          </a:p>
          <a:p>
            <a:pPr>
              <a:spcBef>
                <a:spcPct val="50000"/>
              </a:spcBef>
              <a:buFontTx/>
              <a:buBlip>
                <a:blip r:embed="rId3"/>
              </a:buBlip>
            </a:pPr>
            <a:r>
              <a:rPr lang="en-US" sz="1800"/>
              <a:t> Milwaukee has the second highest rate of infant mortality in the state</a:t>
            </a:r>
          </a:p>
          <a:p>
            <a:pPr>
              <a:spcBef>
                <a:spcPct val="50000"/>
              </a:spcBef>
              <a:buFontTx/>
              <a:buBlip>
                <a:blip r:embed="rId3"/>
              </a:buBlip>
            </a:pPr>
            <a:r>
              <a:rPr lang="en-US" sz="1800"/>
              <a:t> In Milwaukee, an African American baby  is 3 times as likely to die in first year of life as a white infant</a:t>
            </a:r>
          </a:p>
          <a:p>
            <a:pPr>
              <a:spcBef>
                <a:spcPct val="50000"/>
              </a:spcBef>
              <a:buFontTx/>
              <a:buBlip>
                <a:blip r:embed="rId3"/>
              </a:buBlip>
            </a:pPr>
            <a:r>
              <a:rPr lang="en-US" sz="1800"/>
              <a:t>  The number exceeds the number of homicides annually</a:t>
            </a:r>
          </a:p>
          <a:p>
            <a:pPr>
              <a:spcBef>
                <a:spcPct val="50000"/>
              </a:spcBef>
              <a:buFontTx/>
              <a:buBlip>
                <a:blip r:embed="rId3"/>
              </a:buBlip>
            </a:pPr>
            <a:r>
              <a:rPr lang="en-US" sz="1800"/>
              <a:t> In 2008, the overall infant mortality rate for the City was 10.79</a:t>
            </a:r>
          </a:p>
          <a:p>
            <a:pPr>
              <a:spcBef>
                <a:spcPct val="50000"/>
              </a:spcBef>
              <a:buFontTx/>
              <a:buBlip>
                <a:blip r:embed="rId3"/>
              </a:buBlip>
            </a:pPr>
            <a:r>
              <a:rPr lang="en-US" sz="1800"/>
              <a:t> The rate for non-Hispanic blacks was 13.85</a:t>
            </a:r>
          </a:p>
          <a:p>
            <a:pPr>
              <a:spcBef>
                <a:spcPct val="50000"/>
              </a:spcBef>
              <a:buFontTx/>
              <a:buBlip>
                <a:blip r:embed="rId3"/>
              </a:buBlip>
            </a:pPr>
            <a:endParaRPr lang="en-US" sz="24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sz="2400" b="0" smtClean="0"/>
              <a:t>6 ZIP codes where rates are higher than the overall rate for African Americans across the City</a:t>
            </a:r>
          </a:p>
        </p:txBody>
      </p:sp>
      <p:grpSp>
        <p:nvGrpSpPr>
          <p:cNvPr id="25602" name="Group 7"/>
          <p:cNvGrpSpPr>
            <a:grpSpLocks/>
          </p:cNvGrpSpPr>
          <p:nvPr/>
        </p:nvGrpSpPr>
        <p:grpSpPr bwMode="auto">
          <a:xfrm>
            <a:off x="1905000" y="2438400"/>
            <a:ext cx="3505200" cy="4419600"/>
            <a:chOff x="107556300" y="106184700"/>
            <a:chExt cx="5391150" cy="6743700"/>
          </a:xfrm>
        </p:grpSpPr>
        <p:pic>
          <p:nvPicPr>
            <p:cNvPr id="25638" name="Picture 8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07556300" y="106184700"/>
              <a:ext cx="5391150" cy="655320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</p:pic>
        <p:sp>
          <p:nvSpPr>
            <p:cNvPr id="25639" name="Text Box 9"/>
            <p:cNvSpPr txBox="1">
              <a:spLocks noChangeArrowheads="1"/>
            </p:cNvSpPr>
            <p:nvPr/>
          </p:nvSpPr>
          <p:spPr bwMode="auto">
            <a:xfrm>
              <a:off x="111328200" y="112585500"/>
              <a:ext cx="1485900" cy="342900"/>
            </a:xfrm>
            <a:prstGeom prst="rect">
              <a:avLst/>
            </a:prstGeom>
            <a:noFill/>
            <a:ln w="9525" algn="in">
              <a:noFill/>
              <a:miter lim="800000"/>
              <a:headEnd/>
              <a:tailEnd/>
            </a:ln>
          </p:spPr>
          <p:txBody>
            <a:bodyPr lIns="36576" tIns="36576" rIns="36576" bIns="36576"/>
            <a:lstStyle/>
            <a:p>
              <a:pPr algn="r"/>
              <a:r>
                <a:rPr lang="en-US" sz="900">
                  <a:solidFill>
                    <a:srgbClr val="000000"/>
                  </a:solidFill>
                  <a:latin typeface="Calibri" pitchFamily="34" charset="0"/>
                </a:rPr>
                <a:t>(CUPH 2010)</a:t>
              </a:r>
              <a:endParaRPr lang="en-US"/>
            </a:p>
          </p:txBody>
        </p:sp>
      </p:grpSp>
      <p:graphicFrame>
        <p:nvGraphicFramePr>
          <p:cNvPr id="26234" name="Group 634"/>
          <p:cNvGraphicFramePr>
            <a:graphicFrameLocks noGrp="1"/>
          </p:cNvGraphicFramePr>
          <p:nvPr/>
        </p:nvGraphicFramePr>
        <p:xfrm>
          <a:off x="5715000" y="2743200"/>
          <a:ext cx="2862263" cy="2743200"/>
        </p:xfrm>
        <a:graphic>
          <a:graphicData uri="http://schemas.openxmlformats.org/drawingml/2006/table">
            <a:tbl>
              <a:tblPr/>
              <a:tblGrid>
                <a:gridCol w="1470025"/>
                <a:gridCol w="1392238"/>
              </a:tblGrid>
              <a:tr h="1619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Arial" charset="0"/>
                        </a:rPr>
                        <a:t>2008 Mortality Rate</a:t>
                      </a:r>
                      <a:endParaRPr kumimoji="0" 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Arial" charset="0"/>
                        </a:rPr>
                        <a:t>N from 1989-2008</a:t>
                      </a:r>
                      <a:endParaRPr kumimoji="0" 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Arial" charset="0"/>
                        </a:rPr>
                        <a:t>53210--22.82</a:t>
                      </a:r>
                      <a:endParaRPr kumimoji="0" 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Arial" charset="0"/>
                        </a:rPr>
                        <a:t>172</a:t>
                      </a:r>
                      <a:endParaRPr kumimoji="0" 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Arial" charset="0"/>
                        </a:rPr>
                        <a:t>53224--20.49</a:t>
                      </a:r>
                      <a:endParaRPr kumimoji="0" 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Arial" charset="0"/>
                        </a:rPr>
                        <a:t>60</a:t>
                      </a:r>
                      <a:endParaRPr kumimoji="0" 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Arial" charset="0"/>
                        </a:rPr>
                        <a:t>53206--18.38</a:t>
                      </a:r>
                      <a:endParaRPr kumimoji="0" 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Arial" charset="0"/>
                        </a:rPr>
                        <a:t>319</a:t>
                      </a:r>
                      <a:endParaRPr kumimoji="0" 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Arial" charset="0"/>
                        </a:rPr>
                        <a:t>53212--16.17</a:t>
                      </a:r>
                      <a:endParaRPr kumimoji="0" 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Arial" charset="0"/>
                        </a:rPr>
                        <a:t>195</a:t>
                      </a:r>
                      <a:endParaRPr kumimoji="0" 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Arial" charset="0"/>
                        </a:rPr>
                        <a:t>53209--16.08</a:t>
                      </a:r>
                      <a:endParaRPr kumimoji="0" 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Arial" charset="0"/>
                        </a:rPr>
                        <a:t>208</a:t>
                      </a:r>
                      <a:endParaRPr kumimoji="0" 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Arial" charset="0"/>
                        </a:rPr>
                        <a:t>53208--15.23</a:t>
                      </a:r>
                      <a:endParaRPr kumimoji="0" 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Arial" charset="0"/>
                        </a:rPr>
                        <a:t>181</a:t>
                      </a:r>
                      <a:endParaRPr kumimoji="0" 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Arial" charset="0"/>
                        </a:rPr>
                        <a:t>53216--12.27</a:t>
                      </a:r>
                      <a:endParaRPr kumimoji="0" 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Arial" charset="0"/>
                        </a:rPr>
                        <a:t>152</a:t>
                      </a:r>
                      <a:endParaRPr kumimoji="0" 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Arial" charset="0"/>
                        </a:rPr>
                        <a:t>53218--10.90</a:t>
                      </a:r>
                      <a:endParaRPr kumimoji="0" 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Arial" charset="0"/>
                        </a:rPr>
                        <a:t>153</a:t>
                      </a:r>
                      <a:endParaRPr kumimoji="0" 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Arial" charset="0"/>
                        </a:rPr>
                        <a:t>53225</a:t>
                      </a:r>
                      <a:endParaRPr kumimoji="0" 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Arial" charset="0"/>
                        </a:rPr>
                        <a:t>61</a:t>
                      </a:r>
                      <a:endParaRPr kumimoji="0" lang="en-US" sz="2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6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smtClean="0"/>
              <a:t>Reduce Infant Mortality  </a:t>
            </a:r>
          </a:p>
        </p:txBody>
      </p:sp>
      <p:sp>
        <p:nvSpPr>
          <p:cNvPr id="27650" name="Text Box 11"/>
          <p:cNvSpPr txBox="1">
            <a:spLocks noChangeArrowheads="1"/>
          </p:cNvSpPr>
          <p:nvPr/>
        </p:nvSpPr>
        <p:spPr bwMode="auto">
          <a:xfrm>
            <a:off x="838200" y="2362200"/>
            <a:ext cx="7848600" cy="406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Blip>
                <a:blip r:embed="rId3"/>
              </a:buBlip>
            </a:pPr>
            <a:r>
              <a:rPr lang="en-US"/>
              <a:t> Reduce low birth weight</a:t>
            </a:r>
          </a:p>
          <a:p>
            <a:pPr>
              <a:spcBef>
                <a:spcPct val="50000"/>
              </a:spcBef>
              <a:buFontTx/>
              <a:buBlip>
                <a:blip r:embed="rId3"/>
              </a:buBlip>
            </a:pPr>
            <a:r>
              <a:rPr lang="en-US"/>
              <a:t> Reduce financial barriers that limit access to care</a:t>
            </a:r>
          </a:p>
          <a:p>
            <a:pPr>
              <a:spcBef>
                <a:spcPct val="50000"/>
              </a:spcBef>
              <a:buFontTx/>
              <a:buBlip>
                <a:blip r:embed="rId3"/>
              </a:buBlip>
            </a:pPr>
            <a:r>
              <a:rPr lang="en-US"/>
              <a:t>Expand supply of prenatal care through more services and more culturally sensitive providers</a:t>
            </a:r>
          </a:p>
          <a:p>
            <a:pPr>
              <a:spcBef>
                <a:spcPct val="50000"/>
              </a:spcBef>
              <a:buFontTx/>
              <a:buBlip>
                <a:blip r:embed="rId3"/>
              </a:buBlip>
            </a:pPr>
            <a:r>
              <a:rPr lang="en-US" i="1"/>
              <a:t>Caution: increased eligibility does not necessarily improve access and improved access does not necessarily improve use</a:t>
            </a:r>
          </a:p>
          <a:p>
            <a:pPr>
              <a:spcBef>
                <a:spcPct val="50000"/>
              </a:spcBef>
              <a:buFontTx/>
              <a:buBlip>
                <a:blip r:embed="rId3"/>
              </a:buBlip>
            </a:pPr>
            <a:endParaRPr lang="en-US" i="1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smtClean="0"/>
              <a:t>More than proper prenatal care  </a:t>
            </a:r>
          </a:p>
        </p:txBody>
      </p:sp>
      <p:sp>
        <p:nvSpPr>
          <p:cNvPr id="29698" name="Text Box 10"/>
          <p:cNvSpPr txBox="1">
            <a:spLocks noChangeArrowheads="1"/>
          </p:cNvSpPr>
          <p:nvPr/>
        </p:nvSpPr>
        <p:spPr bwMode="auto">
          <a:xfrm>
            <a:off x="1219200" y="2209800"/>
            <a:ext cx="6477000" cy="4081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Blip>
                <a:blip r:embed="rId3"/>
              </a:buBlip>
            </a:pPr>
            <a:r>
              <a:rPr lang="en-US" sz="1800"/>
              <a:t>Racism</a:t>
            </a:r>
          </a:p>
          <a:p>
            <a:pPr>
              <a:spcBef>
                <a:spcPct val="50000"/>
              </a:spcBef>
              <a:buFontTx/>
              <a:buBlip>
                <a:blip r:embed="rId3"/>
              </a:buBlip>
            </a:pPr>
            <a:r>
              <a:rPr lang="en-US" sz="1800"/>
              <a:t>Segregation</a:t>
            </a:r>
          </a:p>
          <a:p>
            <a:pPr>
              <a:spcBef>
                <a:spcPct val="50000"/>
              </a:spcBef>
              <a:buFontTx/>
              <a:buBlip>
                <a:blip r:embed="rId3"/>
              </a:buBlip>
            </a:pPr>
            <a:r>
              <a:rPr lang="en-US" sz="1800"/>
              <a:t>Unemployment</a:t>
            </a:r>
          </a:p>
          <a:p>
            <a:pPr>
              <a:spcBef>
                <a:spcPct val="50000"/>
              </a:spcBef>
              <a:buFontTx/>
              <a:buBlip>
                <a:blip r:embed="rId3"/>
              </a:buBlip>
            </a:pPr>
            <a:r>
              <a:rPr lang="en-US" sz="1800"/>
              <a:t>Inadequate housing</a:t>
            </a:r>
          </a:p>
          <a:p>
            <a:pPr>
              <a:spcBef>
                <a:spcPct val="50000"/>
              </a:spcBef>
              <a:buFontTx/>
              <a:buBlip>
                <a:blip r:embed="rId3"/>
              </a:buBlip>
            </a:pPr>
            <a:r>
              <a:rPr lang="en-US" sz="1800"/>
              <a:t>Education</a:t>
            </a:r>
          </a:p>
          <a:p>
            <a:pPr>
              <a:spcBef>
                <a:spcPct val="50000"/>
              </a:spcBef>
              <a:buFontTx/>
              <a:buBlip>
                <a:blip r:embed="rId3"/>
              </a:buBlip>
            </a:pPr>
            <a:r>
              <a:rPr lang="en-US" sz="1800"/>
              <a:t>Urban stress</a:t>
            </a:r>
          </a:p>
          <a:p>
            <a:pPr>
              <a:spcBef>
                <a:spcPct val="50000"/>
              </a:spcBef>
              <a:buFontTx/>
              <a:buBlip>
                <a:blip r:embed="rId3"/>
              </a:buBlip>
            </a:pPr>
            <a:r>
              <a:rPr lang="en-US" sz="1800"/>
              <a:t>Teen pregnancy</a:t>
            </a:r>
          </a:p>
          <a:p>
            <a:pPr>
              <a:spcBef>
                <a:spcPct val="50000"/>
              </a:spcBef>
              <a:buFontTx/>
              <a:buBlip>
                <a:blip r:embed="rId3"/>
              </a:buBlip>
            </a:pPr>
            <a:r>
              <a:rPr lang="en-US" sz="1800"/>
              <a:t>Intergenerational trends</a:t>
            </a:r>
          </a:p>
          <a:p>
            <a:pPr>
              <a:spcBef>
                <a:spcPct val="50000"/>
              </a:spcBef>
              <a:buFontTx/>
              <a:buBlip>
                <a:blip r:embed="rId3"/>
              </a:buBlip>
            </a:pPr>
            <a:r>
              <a:rPr lang="en-US" sz="1800"/>
              <a:t>Poverty</a:t>
            </a:r>
          </a:p>
          <a:p>
            <a:pPr>
              <a:spcBef>
                <a:spcPct val="50000"/>
              </a:spcBef>
              <a:buFontTx/>
              <a:buBlip>
                <a:blip r:embed="rId3"/>
              </a:buBlip>
            </a:pPr>
            <a:r>
              <a:rPr lang="en-US" sz="1800"/>
              <a:t>Social Isolation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 idx="4294967295"/>
          </p:nvPr>
        </p:nvSpPr>
        <p:spPr>
          <a:xfrm>
            <a:off x="762000" y="1066800"/>
            <a:ext cx="7924800" cy="1143000"/>
          </a:xfrm>
        </p:spPr>
        <p:txBody>
          <a:bodyPr anchor="ctr"/>
          <a:lstStyle/>
          <a:p>
            <a:pPr eaLnBrk="1" hangingPunct="1"/>
            <a:r>
              <a:rPr lang="en-US" smtClean="0"/>
              <a:t>Change policies or programs</a:t>
            </a:r>
            <a:r>
              <a:rPr lang="en-US" sz="3200" smtClean="0"/>
              <a:t> </a:t>
            </a:r>
            <a:br>
              <a:rPr lang="en-US" sz="3200" smtClean="0"/>
            </a:br>
            <a:endParaRPr lang="en-US" sz="2800" smtClean="0"/>
          </a:p>
        </p:txBody>
      </p:sp>
      <p:sp>
        <p:nvSpPr>
          <p:cNvPr id="31746" name="Text Box 4"/>
          <p:cNvSpPr txBox="1">
            <a:spLocks noChangeArrowheads="1"/>
          </p:cNvSpPr>
          <p:nvPr/>
        </p:nvSpPr>
        <p:spPr bwMode="auto">
          <a:xfrm>
            <a:off x="762000" y="2514600"/>
            <a:ext cx="8077200" cy="268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Blip>
                <a:blip r:embed="rId3"/>
              </a:buBlip>
            </a:pPr>
            <a:r>
              <a:rPr lang="en-US" sz="2000"/>
              <a:t> Increase the number of women and infants who have health insurance to avoid lack of, or late entry to prenatal care</a:t>
            </a:r>
          </a:p>
          <a:p>
            <a:pPr>
              <a:spcBef>
                <a:spcPct val="50000"/>
              </a:spcBef>
              <a:buFontTx/>
              <a:buBlip>
                <a:blip r:embed="rId3"/>
              </a:buBlip>
            </a:pPr>
            <a:r>
              <a:rPr lang="en-US" sz="2000"/>
              <a:t> Expand prenatal care through targeted outreach and interventions</a:t>
            </a:r>
          </a:p>
          <a:p>
            <a:pPr>
              <a:spcBef>
                <a:spcPct val="50000"/>
              </a:spcBef>
              <a:buFontTx/>
              <a:buBlip>
                <a:blip r:embed="rId3"/>
              </a:buBlip>
            </a:pPr>
            <a:r>
              <a:rPr lang="en-US" sz="2000"/>
              <a:t> Improve prevention and management of chronic diseases among pregnant women</a:t>
            </a:r>
          </a:p>
          <a:p>
            <a:pPr>
              <a:spcBef>
                <a:spcPct val="50000"/>
              </a:spcBef>
              <a:buFontTx/>
              <a:buBlip>
                <a:blip r:embed="rId3"/>
              </a:buBlip>
            </a:pPr>
            <a:r>
              <a:rPr lang="en-US" sz="2000"/>
              <a:t> Expand access to comprehensive reproductive health and family planning services – reduce unwanted and closely spaced pregnancies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apsules">
  <a:themeElements>
    <a:clrScheme name="1_Capsules 1">
      <a:dk1>
        <a:srgbClr val="003366"/>
      </a:dk1>
      <a:lt1>
        <a:srgbClr val="FFFFFF"/>
      </a:lt1>
      <a:dk2>
        <a:srgbClr val="006666"/>
      </a:dk2>
      <a:lt2>
        <a:srgbClr val="666699"/>
      </a:lt2>
      <a:accent1>
        <a:srgbClr val="33CCCC"/>
      </a:accent1>
      <a:accent2>
        <a:srgbClr val="99CC99"/>
      </a:accent2>
      <a:accent3>
        <a:srgbClr val="FFFFFF"/>
      </a:accent3>
      <a:accent4>
        <a:srgbClr val="002A56"/>
      </a:accent4>
      <a:accent5>
        <a:srgbClr val="ADE2E2"/>
      </a:accent5>
      <a:accent6>
        <a:srgbClr val="8AB98A"/>
      </a:accent6>
      <a:hlink>
        <a:srgbClr val="003366"/>
      </a:hlink>
      <a:folHlink>
        <a:srgbClr val="CC99FF"/>
      </a:folHlink>
    </a:clrScheme>
    <a:fontScheme name="1_Capsul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>
            <a:schemeClr val="tx1"/>
          </a:buClr>
          <a:buSzPct val="75000"/>
          <a:buFont typeface="Wingdings" pitchFamily="2" charset="2"/>
          <a:buNone/>
          <a:tabLst/>
          <a:defRPr kumimoji="0" lang="en-US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>
            <a:schemeClr val="tx1"/>
          </a:buClr>
          <a:buSzPct val="75000"/>
          <a:buFont typeface="Wingdings" pitchFamily="2" charset="2"/>
          <a:buNone/>
          <a:tabLst/>
          <a:defRPr kumimoji="0" lang="en-US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Capsules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apsules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apsules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apsules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apsules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apsules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apsules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apsules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2379</TotalTime>
  <Words>569</Words>
  <Application>Microsoft Office PowerPoint</Application>
  <PresentationFormat>On-screen Show (4:3)</PresentationFormat>
  <Paragraphs>114</Paragraphs>
  <Slides>12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Wingdings</vt:lpstr>
      <vt:lpstr>Calibri</vt:lpstr>
      <vt:lpstr>Times New Roman</vt:lpstr>
      <vt:lpstr>1_Capsules</vt:lpstr>
      <vt:lpstr>  Wisconsin Legislative Council  Special Committee on Infant Mortality </vt:lpstr>
      <vt:lpstr>Goals of the Milwaukee LIHF  Planning Process</vt:lpstr>
      <vt:lpstr>Milwaukee LIHF Collaborative  Planning Process</vt:lpstr>
      <vt:lpstr>Very early lessons</vt:lpstr>
      <vt:lpstr>Regional Differences </vt:lpstr>
      <vt:lpstr>6 ZIP codes where rates are higher than the overall rate for African Americans across the City</vt:lpstr>
      <vt:lpstr>Reduce Infant Mortality  </vt:lpstr>
      <vt:lpstr>More than proper prenatal care  </vt:lpstr>
      <vt:lpstr>Change policies or programs  </vt:lpstr>
      <vt:lpstr>Improve coordination of various efforts</vt:lpstr>
      <vt:lpstr>Slide 11</vt:lpstr>
      <vt:lpstr> Take advantage of available resources including federal and private $$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Outcome-Focused Planning</dc:title>
  <dc:creator>Owne</dc:creator>
  <cp:lastModifiedBy>LTSB</cp:lastModifiedBy>
  <cp:revision>104</cp:revision>
  <dcterms:created xsi:type="dcterms:W3CDTF">2010-01-12T02:07:19Z</dcterms:created>
  <dcterms:modified xsi:type="dcterms:W3CDTF">2010-09-13T14:21:47Z</dcterms:modified>
</cp:coreProperties>
</file>