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8"/>
  </p:notesMasterIdLst>
  <p:sldIdLst>
    <p:sldId id="382" r:id="rId2"/>
    <p:sldId id="257" r:id="rId3"/>
    <p:sldId id="367" r:id="rId4"/>
    <p:sldId id="388" r:id="rId5"/>
    <p:sldId id="327" r:id="rId6"/>
    <p:sldId id="390" r:id="rId7"/>
    <p:sldId id="384" r:id="rId8"/>
    <p:sldId id="383" r:id="rId9"/>
    <p:sldId id="380" r:id="rId10"/>
    <p:sldId id="331" r:id="rId11"/>
    <p:sldId id="385" r:id="rId12"/>
    <p:sldId id="265" r:id="rId13"/>
    <p:sldId id="262" r:id="rId14"/>
    <p:sldId id="263" r:id="rId15"/>
    <p:sldId id="330" r:id="rId16"/>
    <p:sldId id="379" r:id="rId17"/>
    <p:sldId id="368" r:id="rId18"/>
    <p:sldId id="369" r:id="rId19"/>
    <p:sldId id="373" r:id="rId20"/>
    <p:sldId id="370" r:id="rId21"/>
    <p:sldId id="371" r:id="rId22"/>
    <p:sldId id="387" r:id="rId23"/>
    <p:sldId id="372" r:id="rId24"/>
    <p:sldId id="378" r:id="rId25"/>
    <p:sldId id="377" r:id="rId26"/>
    <p:sldId id="38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8D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1" autoAdjust="0"/>
    <p:restoredTop sz="94660"/>
  </p:normalViewPr>
  <p:slideViewPr>
    <p:cSldViewPr>
      <p:cViewPr varScale="1">
        <p:scale>
          <a:sx n="100" d="100"/>
          <a:sy n="100"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ECC17B4A-1BB4-4C14-B369-21E68A31F51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p:cNvSpPr>
          <p:nvPr>
            <p:ph type="sldImg"/>
          </p:nvPr>
        </p:nvSpPr>
        <p:spPr>
          <a:ln/>
        </p:spPr>
      </p:sp>
      <p:sp>
        <p:nvSpPr>
          <p:cNvPr id="193538" name="Notes Placeholder 2"/>
          <p:cNvSpPr>
            <a:spLocks noGrp="1"/>
          </p:cNvSpPr>
          <p:nvPr>
            <p:ph type="body" idx="1"/>
          </p:nvPr>
        </p:nvSpPr>
        <p:spPr>
          <a:noFill/>
          <a:ln/>
        </p:spPr>
        <p:txBody>
          <a:bodyPr/>
          <a:lstStyle/>
          <a:p>
            <a:pPr eaLnBrk="1" hangingPunct="1"/>
            <a:endParaRPr lang="en-US" smtClean="0"/>
          </a:p>
        </p:txBody>
      </p:sp>
      <p:sp>
        <p:nvSpPr>
          <p:cNvPr id="193539" name="Slide Number Placeholder 3"/>
          <p:cNvSpPr>
            <a:spLocks noGrp="1"/>
          </p:cNvSpPr>
          <p:nvPr>
            <p:ph type="sldNum" sz="quarter" idx="5"/>
          </p:nvPr>
        </p:nvSpPr>
        <p:spPr>
          <a:noFill/>
        </p:spPr>
        <p:txBody>
          <a:bodyPr/>
          <a:lstStyle/>
          <a:p>
            <a:fld id="{195A78D2-374C-48D6-B233-0DD0069FB0FF}" type="slidenum">
              <a:rPr lang="en-US" smtClean="0">
                <a:cs typeface="Arial" charset="0"/>
              </a:rPr>
              <a:pPr/>
              <a:t>4</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7"/>
          <p:cNvSpPr>
            <a:spLocks noGrp="1" noChangeArrowheads="1"/>
          </p:cNvSpPr>
          <p:nvPr>
            <p:ph type="sldNum" sz="quarter" idx="5"/>
          </p:nvPr>
        </p:nvSpPr>
        <p:spPr>
          <a:noFill/>
        </p:spPr>
        <p:txBody>
          <a:bodyPr/>
          <a:lstStyle/>
          <a:p>
            <a:fld id="{5EB5A41F-3BE8-4EDF-8EFE-17372D88909B}" type="slidenum">
              <a:rPr lang="en-US" smtClean="0">
                <a:cs typeface="Arial" charset="0"/>
              </a:rPr>
              <a:pPr/>
              <a:t>7</a:t>
            </a:fld>
            <a:endParaRPr lang="en-US" smtClean="0">
              <a:cs typeface="Arial" charset="0"/>
            </a:endParaRPr>
          </a:p>
        </p:txBody>
      </p:sp>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p:spPr>
        <p:txBody>
          <a:bodyPr lIns="91435" tIns="45718" rIns="91435" bIns="45718"/>
          <a:lstStyle/>
          <a:p>
            <a:pPr eaLnBrk="1" hangingPunct="1"/>
            <a:endParaRPr lang="en-US" smtClean="0"/>
          </a:p>
        </p:txBody>
      </p:sp>
      <p:sp>
        <p:nvSpPr>
          <p:cNvPr id="1976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eaLnBrk="0" hangingPunct="0"/>
            <a:fld id="{FCECFD68-0B46-47CE-AD8C-08B24DC2EEB5}" type="slidenum">
              <a:rPr lang="en-US" sz="1200">
                <a:latin typeface="Times" pitchFamily="18" charset="0"/>
                <a:ea typeface="ＭＳ Ｐゴシック" pitchFamily="34" charset="-128"/>
              </a:rPr>
              <a:pPr algn="r" eaLnBrk="0" hangingPunct="0"/>
              <a:t>7</a:t>
            </a:fld>
            <a:endParaRPr lang="en-US" sz="1200">
              <a:latin typeface="Times"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7"/>
          <p:cNvSpPr>
            <a:spLocks noGrp="1" noChangeArrowheads="1"/>
          </p:cNvSpPr>
          <p:nvPr>
            <p:ph type="sldNum" sz="quarter" idx="5"/>
          </p:nvPr>
        </p:nvSpPr>
        <p:spPr>
          <a:noFill/>
        </p:spPr>
        <p:txBody>
          <a:bodyPr/>
          <a:lstStyle/>
          <a:p>
            <a:fld id="{8E3484F4-07EE-4FBF-B2FD-AC531ADE91DA}" type="slidenum">
              <a:rPr lang="en-US" smtClean="0">
                <a:cs typeface="Arial" charset="0"/>
              </a:rPr>
              <a:pPr/>
              <a:t>8</a:t>
            </a:fld>
            <a:endParaRPr lang="en-US" smtClean="0">
              <a:cs typeface="Arial" charset="0"/>
            </a:endParaRPr>
          </a:p>
        </p:txBody>
      </p:sp>
      <p:sp>
        <p:nvSpPr>
          <p:cNvPr id="199682" name="Rectangle 2"/>
          <p:cNvSpPr>
            <a:spLocks noGrp="1" noRot="1" noChangeAspect="1" noChangeArrowheads="1" noTextEdit="1"/>
          </p:cNvSpPr>
          <p:nvPr>
            <p:ph type="sldImg"/>
          </p:nvPr>
        </p:nvSpPr>
        <p:spPr>
          <a:xfrm>
            <a:off x="1143000" y="687388"/>
            <a:ext cx="4572000" cy="3429000"/>
          </a:xfrm>
          <a:ln/>
        </p:spPr>
      </p:sp>
      <p:sp>
        <p:nvSpPr>
          <p:cNvPr id="199683" name="Rectangle 3"/>
          <p:cNvSpPr>
            <a:spLocks noGrp="1" noChangeArrowheads="1"/>
          </p:cNvSpPr>
          <p:nvPr>
            <p:ph type="body" idx="1"/>
          </p:nvPr>
        </p:nvSpPr>
        <p:spPr>
          <a:xfrm>
            <a:off x="685800" y="4343400"/>
            <a:ext cx="5486400" cy="411321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7"/>
          <p:cNvSpPr>
            <a:spLocks noGrp="1" noChangeArrowheads="1"/>
          </p:cNvSpPr>
          <p:nvPr>
            <p:ph type="sldNum" sz="quarter" idx="5"/>
          </p:nvPr>
        </p:nvSpPr>
        <p:spPr>
          <a:noFill/>
        </p:spPr>
        <p:txBody>
          <a:bodyPr/>
          <a:lstStyle/>
          <a:p>
            <a:fld id="{20112A3C-606D-46B5-B3B3-61C25AFF6AFE}" type="slidenum">
              <a:rPr lang="en-US" smtClean="0">
                <a:cs typeface="Arial" charset="0"/>
              </a:rPr>
              <a:pPr/>
              <a:t>9</a:t>
            </a:fld>
            <a:endParaRPr lang="en-US" smtClean="0">
              <a:cs typeface="Arial" charset="0"/>
            </a:endParaRPr>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a:xfrm>
            <a:off x="914400" y="4343400"/>
            <a:ext cx="5029200" cy="4114800"/>
          </a:xfrm>
          <a:noFill/>
          <a:ln/>
        </p:spPr>
        <p:txBody>
          <a:bodyPr/>
          <a:lstStyle/>
          <a:p>
            <a:pPr lvl="1" eaLnBrk="1" hangingPunct="1"/>
            <a:endParaRPr lang="en-US" smtClean="0"/>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p:cNvSpPr>
            <a:spLocks noGrp="1" noChangeArrowheads="1"/>
          </p:cNvSpPr>
          <p:nvPr>
            <p:ph type="sldNum" sz="quarter" idx="5"/>
          </p:nvPr>
        </p:nvSpPr>
        <p:spPr>
          <a:noFill/>
        </p:spPr>
        <p:txBody>
          <a:bodyPr/>
          <a:lstStyle/>
          <a:p>
            <a:fld id="{B4112DA0-E5EF-4C83-8063-F2576A333C2F}" type="slidenum">
              <a:rPr lang="en-US" smtClean="0">
                <a:cs typeface="Arial" charset="0"/>
              </a:rPr>
              <a:pPr/>
              <a:t>12</a:t>
            </a:fld>
            <a:endParaRPr lang="en-US" smtClean="0">
              <a:cs typeface="Arial" charset="0"/>
            </a:endParaRPr>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p:spPr>
        <p:txBody>
          <a:bodyPr/>
          <a:lstStyle/>
          <a:p>
            <a:pPr eaLnBrk="1" hangingPunct="1"/>
            <a:r>
              <a:rPr lang="en-US" smtClean="0"/>
              <a:t>But this is not news to anyone in this room. While attititudes and knowledge in the general public, when assessed using survey data, indicate that most Americans aren’t aware of the wide differences in health and health care quality by race/ethnicity, the data and evidence for those working in the field has been available for many years, and is best represented in the seminal work by the IOM.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7"/>
          <p:cNvSpPr>
            <a:spLocks noGrp="1" noChangeArrowheads="1"/>
          </p:cNvSpPr>
          <p:nvPr>
            <p:ph type="sldNum" sz="quarter" idx="5"/>
          </p:nvPr>
        </p:nvSpPr>
        <p:spPr>
          <a:noFill/>
        </p:spPr>
        <p:txBody>
          <a:bodyPr/>
          <a:lstStyle/>
          <a:p>
            <a:fld id="{112C0F63-3D96-4018-81FA-7F469DAF7A43}" type="slidenum">
              <a:rPr lang="en-US" smtClean="0">
                <a:cs typeface="Arial" charset="0"/>
              </a:rPr>
              <a:pPr/>
              <a:t>13</a:t>
            </a:fld>
            <a:endParaRPr lang="en-US" smtClean="0">
              <a:cs typeface="Arial" charset="0"/>
            </a:endParaRPr>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7"/>
          <p:cNvSpPr>
            <a:spLocks noGrp="1" noChangeArrowheads="1"/>
          </p:cNvSpPr>
          <p:nvPr>
            <p:ph type="sldNum" sz="quarter" idx="5"/>
          </p:nvPr>
        </p:nvSpPr>
        <p:spPr>
          <a:noFill/>
        </p:spPr>
        <p:txBody>
          <a:bodyPr/>
          <a:lstStyle/>
          <a:p>
            <a:fld id="{5F6CEF4E-AE68-4D0C-AAF7-5C0C019BEE80}" type="slidenum">
              <a:rPr lang="en-US" smtClean="0">
                <a:cs typeface="Arial" charset="0"/>
              </a:rPr>
              <a:pPr/>
              <a:t>14</a:t>
            </a:fld>
            <a:endParaRPr lang="en-US" smtClean="0">
              <a:cs typeface="Arial" charset="0"/>
            </a:endParaRPr>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p:spPr>
        <p:txBody>
          <a:bodyPr/>
          <a:lstStyle/>
          <a:p>
            <a:pPr eaLnBrk="1" hangingPunct="1"/>
            <a:r>
              <a:rPr lang="en-US" smtClean="0"/>
              <a:t>I’m going to focus more on this later, as it represents one pressure point in the health care delivery system where opportunity exists for improvement. IOM report certainly identifies many other points for potential intervention to improve health care disparities. But I want to highlight some of the findngs regarding the doctor patient relationship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78F3359B-C52D-4F18-9A7B-D5253B66BC27}" type="slidenum">
              <a:rPr lang="en-US" smtClean="0">
                <a:cs typeface="Arial" charset="0"/>
              </a:rPr>
              <a:pPr/>
              <a:t>15</a:t>
            </a:fld>
            <a:endParaRPr lang="en-US" smtClean="0">
              <a:cs typeface="Arial" charset="0"/>
            </a:endParaRPr>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p:spPr>
        <p:txBody>
          <a:bodyPr/>
          <a:lstStyle/>
          <a:p>
            <a:pPr eaLnBrk="1" hangingPunct="1"/>
            <a:r>
              <a:rPr lang="en-US" smtClean="0"/>
              <a:t>van Ryn, Michelle PhD, MPH </a:t>
            </a:r>
            <a:r>
              <a:rPr lang="en-US" i="1" smtClean="0"/>
              <a:t>Medical Care</a:t>
            </a:r>
            <a:r>
              <a:rPr lang="en-US" smtClean="0"/>
              <a:t> </a:t>
            </a:r>
            <a:r>
              <a:rPr lang="en-US" b="1" smtClean="0"/>
              <a:t>Issue:</a:t>
            </a:r>
            <a:r>
              <a:rPr lang="en-US" smtClean="0"/>
              <a:t>Volume 40(1) Supplement, January 2002, pp I-140-I-151Hypothesized mechanisms through which provider factors influence race/ethnicity disparities in treatments received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7"/>
          <p:cNvSpPr>
            <a:spLocks noGrp="1" noChangeArrowheads="1"/>
          </p:cNvSpPr>
          <p:nvPr>
            <p:ph type="sldNum" sz="quarter" idx="5"/>
          </p:nvPr>
        </p:nvSpPr>
        <p:spPr>
          <a:noFill/>
        </p:spPr>
        <p:txBody>
          <a:bodyPr/>
          <a:lstStyle/>
          <a:p>
            <a:fld id="{F6B28CB1-1810-47BB-89B5-2C73DFF149D5}" type="slidenum">
              <a:rPr lang="en-US" smtClean="0">
                <a:cs typeface="Arial" charset="0"/>
              </a:rPr>
              <a:pPr/>
              <a:t>22</a:t>
            </a:fld>
            <a:endParaRPr lang="en-US" smtClean="0">
              <a:cs typeface="Arial" charset="0"/>
            </a:endParaRPr>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a:noFill/>
          <a:ln/>
        </p:spPr>
        <p:txBody>
          <a:bodyPr/>
          <a:lstStyle/>
          <a:p>
            <a:pPr eaLnBrk="1" hangingPunct="1"/>
            <a:r>
              <a:rPr lang="en-US" smtClean="0"/>
              <a:t>IAT effect is calcuated as the standardized difference in mean response time on two key conditions of the IAT. The  IAT D score ranges for -2 to 2 with zero indicating no relative preference between Whites and Blacks.  A IAT D score that differs positively from zero indicates that it was easier, and the response was faster  to White american and good than to Black American and good. Effect Size measure (Cohen’s D) was used to characterize size of effect for a large sample size/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a:defRPr/>
            </a:pPr>
            <a:endParaRPr lang="en-US" sz="2400">
              <a:cs typeface="+mn-cs"/>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a:defRPr/>
              </a:pPr>
              <a:endParaRPr lang="en-US" sz="2400">
                <a:cs typeface="+mn-cs"/>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cs typeface="+mn-cs"/>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a:defRPr/>
              </a:pPr>
              <a:endParaRPr lang="en-US" sz="2400">
                <a:cs typeface="+mn-cs"/>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cs typeface="+mn-cs"/>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eaLnBrk="0" hangingPunct="0">
                <a:defRPr/>
              </a:pPr>
              <a:endParaRPr lang="en-US">
                <a:cs typeface="+mn-cs"/>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a:defRPr/>
              </a:pPr>
              <a:endParaRPr lang="en-US" sz="2400">
                <a:cs typeface="+mn-cs"/>
              </a:endParaRPr>
            </a:p>
          </p:txBody>
        </p:sp>
      </p:grpSp>
      <p:sp>
        <p:nvSpPr>
          <p:cNvPr id="112643"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1264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0634B5F7-35C2-411A-B702-38C925203D07}"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643"/>
                                        </p:tgtEl>
                                        <p:attrNameLst>
                                          <p:attrName>style.visibility</p:attrName>
                                        </p:attrNameLst>
                                      </p:cBhvr>
                                      <p:to>
                                        <p:strVal val="visible"/>
                                      </p:to>
                                    </p:set>
                                    <p:anim calcmode="lin" valueType="num">
                                      <p:cBhvr>
                                        <p:cTn id="7" dur="500" fill="hold"/>
                                        <p:tgtEl>
                                          <p:spTgt spid="112643"/>
                                        </p:tgtEl>
                                        <p:attrNameLst>
                                          <p:attrName>ppt_w</p:attrName>
                                        </p:attrNameLst>
                                      </p:cBhvr>
                                      <p:tavLst>
                                        <p:tav tm="0">
                                          <p:val>
                                            <p:fltVal val="0"/>
                                          </p:val>
                                        </p:tav>
                                        <p:tav tm="100000">
                                          <p:val>
                                            <p:strVal val="#ppt_w"/>
                                          </p:val>
                                        </p:tav>
                                      </p:tavLst>
                                    </p:anim>
                                    <p:anim calcmode="lin" valueType="num">
                                      <p:cBhvr>
                                        <p:cTn id="8" dur="500" fill="hold"/>
                                        <p:tgtEl>
                                          <p:spTgt spid="11264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2644">
                                            <p:txEl>
                                              <p:pRg st="0" end="0"/>
                                            </p:txEl>
                                          </p:spTgt>
                                        </p:tgtEl>
                                        <p:attrNameLst>
                                          <p:attrName>style.visibility</p:attrName>
                                        </p:attrNameLst>
                                      </p:cBhvr>
                                      <p:to>
                                        <p:strVal val="visible"/>
                                      </p:to>
                                    </p:set>
                                    <p:anim calcmode="lin" valueType="num">
                                      <p:cBhvr>
                                        <p:cTn id="13" dur="500" fill="hold"/>
                                        <p:tgtEl>
                                          <p:spTgt spid="11264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264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autoUpdateAnimBg="0"/>
      <p:bldP spid="112644"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251D16-DB60-40CD-8EA4-7E1E5AA6C7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89F8A5-6EDF-4177-B10E-E223A960F5E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828800"/>
            <a:ext cx="8229600" cy="43021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48D79-13E3-4A8E-A5B8-C003B8566A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3E873A-1C56-46C5-8ACC-33F5786EC7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1832BF-7AF0-44D1-973C-F4B9242A01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7DFA90-8EFE-4D25-BD0D-F4629264DB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150D90-BB6B-4176-8AFC-DD31AB6A8E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4AC5D3-4174-4382-B990-8DF1D39ADC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673EEE3-58E5-472E-A377-DF5B5F96E0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2BCC18-DA76-4FF5-AA1E-B1B72E00B57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862743-FAFB-4620-9CE7-37E63AEB3DC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1619"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162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endParaRPr lang="en-US"/>
          </a:p>
        </p:txBody>
      </p:sp>
      <p:sp>
        <p:nvSpPr>
          <p:cNvPr id="1116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en-US"/>
          </a:p>
        </p:txBody>
      </p:sp>
      <p:sp>
        <p:nvSpPr>
          <p:cNvPr id="11162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cs typeface="+mn-cs"/>
              </a:defRPr>
            </a:lvl1pPr>
          </a:lstStyle>
          <a:p>
            <a:pPr>
              <a:defRPr/>
            </a:pPr>
            <a:fld id="{BDD6C233-6689-46FF-81A2-BDB83B0D790B}" type="slidenum">
              <a:rPr lang="en-US"/>
              <a:pPr>
                <a:defRPr/>
              </a:pPr>
              <a:t>‹#›</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11162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eaLnBrk="0" hangingPunct="0">
                <a:defRPr/>
              </a:pPr>
              <a:endParaRPr lang="en-US">
                <a:cs typeface="+mn-cs"/>
              </a:endParaRPr>
            </a:p>
          </p:txBody>
        </p:sp>
        <p:sp>
          <p:nvSpPr>
            <p:cNvPr id="11162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cs typeface="+mn-cs"/>
              </a:endParaRPr>
            </a:p>
          </p:txBody>
        </p:sp>
        <p:sp>
          <p:nvSpPr>
            <p:cNvPr id="11162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cs typeface="+mn-cs"/>
              </a:endParaRPr>
            </a:p>
          </p:txBody>
        </p:sp>
        <p:sp>
          <p:nvSpPr>
            <p:cNvPr id="11162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cs typeface="+mn-cs"/>
              </a:endParaRPr>
            </a:p>
          </p:txBody>
        </p:sp>
        <p:sp>
          <p:nvSpPr>
            <p:cNvPr id="11162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cs typeface="+mn-cs"/>
              </a:endParaRPr>
            </a:p>
          </p:txBody>
        </p:sp>
      </p:gr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p:cTn id="7" dur="500" fill="hold"/>
                                        <p:tgtEl>
                                          <p:spTgt spid="111618"/>
                                        </p:tgtEl>
                                        <p:attrNameLst>
                                          <p:attrName>ppt_w</p:attrName>
                                        </p:attrNameLst>
                                      </p:cBhvr>
                                      <p:tavLst>
                                        <p:tav tm="0">
                                          <p:val>
                                            <p:fltVal val="0"/>
                                          </p:val>
                                        </p:tav>
                                        <p:tav tm="100000">
                                          <p:val>
                                            <p:strVal val="#ppt_w"/>
                                          </p:val>
                                        </p:tav>
                                      </p:tavLst>
                                    </p:anim>
                                    <p:anim calcmode="lin" valueType="num">
                                      <p:cBhvr>
                                        <p:cTn id="8" dur="500" fill="hold"/>
                                        <p:tgtEl>
                                          <p:spTgt spid="1116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1619">
                                            <p:txEl>
                                              <p:pRg st="0" end="0"/>
                                            </p:txEl>
                                          </p:spTgt>
                                        </p:tgtEl>
                                        <p:attrNameLst>
                                          <p:attrName>style.visibility</p:attrName>
                                        </p:attrNameLst>
                                      </p:cBhvr>
                                      <p:to>
                                        <p:strVal val="visible"/>
                                      </p:to>
                                    </p:set>
                                    <p:anim calcmode="lin" valueType="num">
                                      <p:cBhvr>
                                        <p:cTn id="13" dur="500" fill="hold"/>
                                        <p:tgtEl>
                                          <p:spTgt spid="1116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1619">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 calcmode="lin" valueType="num">
                                      <p:cBhvr>
                                        <p:cTn id="17" dur="500" fill="hold"/>
                                        <p:tgtEl>
                                          <p:spTgt spid="1116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11619">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11619">
                                            <p:txEl>
                                              <p:pRg st="2" end="2"/>
                                            </p:txEl>
                                          </p:spTgt>
                                        </p:tgtEl>
                                        <p:attrNameLst>
                                          <p:attrName>style.visibility</p:attrName>
                                        </p:attrNameLst>
                                      </p:cBhvr>
                                      <p:to>
                                        <p:strVal val="visible"/>
                                      </p:to>
                                    </p:set>
                                    <p:anim calcmode="lin" valueType="num">
                                      <p:cBhvr>
                                        <p:cTn id="21" dur="500" fill="hold"/>
                                        <p:tgtEl>
                                          <p:spTgt spid="11161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11619">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p:cTn id="25" dur="500" fill="hold"/>
                                        <p:tgtEl>
                                          <p:spTgt spid="1116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11619">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11619">
                                            <p:txEl>
                                              <p:pRg st="4" end="4"/>
                                            </p:txEl>
                                          </p:spTgt>
                                        </p:tgtEl>
                                        <p:attrNameLst>
                                          <p:attrName>style.visibility</p:attrName>
                                        </p:attrNameLst>
                                      </p:cBhvr>
                                      <p:to>
                                        <p:strVal val="visible"/>
                                      </p:to>
                                    </p:set>
                                    <p:anim calcmode="lin" valueType="num">
                                      <p:cBhvr>
                                        <p:cTn id="29" dur="500" fill="hold"/>
                                        <p:tgtEl>
                                          <p:spTgt spid="111619">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1161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tmplLst>
          <p:tmpl lvl="1">
            <p:tnLst>
              <p:par>
                <p:cTn presetID="23" presetClass="entr" presetSubtype="16" fill="hold" nodeType="clickEffect">
                  <p:stCondLst>
                    <p:cond delay="0"/>
                  </p:stCondLst>
                  <p:childTnLst>
                    <p:set>
                      <p:cBhvr>
                        <p:cTn dur="1" fill="hold">
                          <p:stCondLst>
                            <p:cond delay="0"/>
                          </p:stCondLst>
                        </p:cTn>
                        <p:tgtEl>
                          <p:spTgt spid="111619"/>
                        </p:tgtEl>
                        <p:attrNameLst>
                          <p:attrName>style.visibility</p:attrName>
                        </p:attrNameLst>
                      </p:cBhvr>
                      <p:to>
                        <p:strVal val="visible"/>
                      </p:to>
                    </p:set>
                    <p:anim calcmode="lin" valueType="num">
                      <p:cBhvr>
                        <p:cTn dur="500" fill="hold"/>
                        <p:tgtEl>
                          <p:spTgt spid="111619"/>
                        </p:tgtEl>
                        <p:attrNameLst>
                          <p:attrName>ppt_w</p:attrName>
                        </p:attrNameLst>
                      </p:cBhvr>
                      <p:tavLst>
                        <p:tav tm="0">
                          <p:val>
                            <p:fltVal val="0"/>
                          </p:val>
                        </p:tav>
                        <p:tav tm="100000">
                          <p:val>
                            <p:strVal val="#ppt_w"/>
                          </p:val>
                        </p:tav>
                      </p:tavLst>
                    </p:anim>
                    <p:anim calcmode="lin" valueType="num">
                      <p:cBhvr>
                        <p:cTn dur="500" fill="hold"/>
                        <p:tgtEl>
                          <p:spTgt spid="111619"/>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11619"/>
                        </p:tgtEl>
                        <p:attrNameLst>
                          <p:attrName>style.visibility</p:attrName>
                        </p:attrNameLst>
                      </p:cBhvr>
                      <p:to>
                        <p:strVal val="visible"/>
                      </p:to>
                    </p:set>
                    <p:anim calcmode="lin" valueType="num">
                      <p:cBhvr>
                        <p:cTn dur="500" fill="hold"/>
                        <p:tgtEl>
                          <p:spTgt spid="111619"/>
                        </p:tgtEl>
                        <p:attrNameLst>
                          <p:attrName>ppt_w</p:attrName>
                        </p:attrNameLst>
                      </p:cBhvr>
                      <p:tavLst>
                        <p:tav tm="0">
                          <p:val>
                            <p:fltVal val="0"/>
                          </p:val>
                        </p:tav>
                        <p:tav tm="100000">
                          <p:val>
                            <p:strVal val="#ppt_w"/>
                          </p:val>
                        </p:tav>
                      </p:tavLst>
                    </p:anim>
                    <p:anim calcmode="lin" valueType="num">
                      <p:cBhvr>
                        <p:cTn dur="500" fill="hold"/>
                        <p:tgtEl>
                          <p:spTgt spid="111619"/>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111619"/>
                        </p:tgtEl>
                        <p:attrNameLst>
                          <p:attrName>style.visibility</p:attrName>
                        </p:attrNameLst>
                      </p:cBhvr>
                      <p:to>
                        <p:strVal val="visible"/>
                      </p:to>
                    </p:set>
                    <p:anim calcmode="lin" valueType="num">
                      <p:cBhvr>
                        <p:cTn dur="500" fill="hold"/>
                        <p:tgtEl>
                          <p:spTgt spid="111619"/>
                        </p:tgtEl>
                        <p:attrNameLst>
                          <p:attrName>ppt_w</p:attrName>
                        </p:attrNameLst>
                      </p:cBhvr>
                      <p:tavLst>
                        <p:tav tm="0">
                          <p:val>
                            <p:fltVal val="0"/>
                          </p:val>
                        </p:tav>
                        <p:tav tm="100000">
                          <p:val>
                            <p:strVal val="#ppt_w"/>
                          </p:val>
                        </p:tav>
                      </p:tavLst>
                    </p:anim>
                    <p:anim calcmode="lin" valueType="num">
                      <p:cBhvr>
                        <p:cTn dur="500" fill="hold"/>
                        <p:tgtEl>
                          <p:spTgt spid="111619"/>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111619"/>
                        </p:tgtEl>
                        <p:attrNameLst>
                          <p:attrName>style.visibility</p:attrName>
                        </p:attrNameLst>
                      </p:cBhvr>
                      <p:to>
                        <p:strVal val="visible"/>
                      </p:to>
                    </p:set>
                    <p:anim calcmode="lin" valueType="num">
                      <p:cBhvr>
                        <p:cTn dur="500" fill="hold"/>
                        <p:tgtEl>
                          <p:spTgt spid="111619"/>
                        </p:tgtEl>
                        <p:attrNameLst>
                          <p:attrName>ppt_w</p:attrName>
                        </p:attrNameLst>
                      </p:cBhvr>
                      <p:tavLst>
                        <p:tav tm="0">
                          <p:val>
                            <p:fltVal val="0"/>
                          </p:val>
                        </p:tav>
                        <p:tav tm="100000">
                          <p:val>
                            <p:strVal val="#ppt_w"/>
                          </p:val>
                        </p:tav>
                      </p:tavLst>
                    </p:anim>
                    <p:anim calcmode="lin" valueType="num">
                      <p:cBhvr>
                        <p:cTn dur="500" fill="hold"/>
                        <p:tgtEl>
                          <p:spTgt spid="111619"/>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111619"/>
                        </p:tgtEl>
                        <p:attrNameLst>
                          <p:attrName>style.visibility</p:attrName>
                        </p:attrNameLst>
                      </p:cBhvr>
                      <p:to>
                        <p:strVal val="visible"/>
                      </p:to>
                    </p:set>
                    <p:anim calcmode="lin" valueType="num">
                      <p:cBhvr>
                        <p:cTn dur="500" fill="hold"/>
                        <p:tgtEl>
                          <p:spTgt spid="111619"/>
                        </p:tgtEl>
                        <p:attrNameLst>
                          <p:attrName>ppt_w</p:attrName>
                        </p:attrNameLst>
                      </p:cBhvr>
                      <p:tavLst>
                        <p:tav tm="0">
                          <p:val>
                            <p:fltVal val="0"/>
                          </p:val>
                        </p:tav>
                        <p:tav tm="100000">
                          <p:val>
                            <p:strVal val="#ppt_w"/>
                          </p:val>
                        </p:tav>
                      </p:tavLst>
                    </p:anim>
                    <p:anim calcmode="lin" valueType="num">
                      <p:cBhvr>
                        <p:cTn dur="500" fill="hold"/>
                        <p:tgtEl>
                          <p:spTgt spid="111619"/>
                        </p:tgtEl>
                        <p:attrNameLst>
                          <p:attrName>ppt_h</p:attrName>
                        </p:attrNameLst>
                      </p:cBhvr>
                      <p:tavLst>
                        <p:tav tm="0">
                          <p:val>
                            <p:fltVal val="0"/>
                          </p:val>
                        </p:tav>
                        <p:tav tm="100000">
                          <p:val>
                            <p:strVal val="#ppt_h"/>
                          </p:val>
                        </p:tav>
                      </p:tavLst>
                    </p:anim>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p.edu/openbook.php?record_id=10260&amp;page=R2"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pPr algn="ctr" eaLnBrk="1" hangingPunct="1"/>
            <a:r>
              <a:rPr lang="en-US" smtClean="0"/>
              <a:t>Wisconsin Legislative Study Council </a:t>
            </a:r>
          </a:p>
        </p:txBody>
      </p:sp>
      <p:sp>
        <p:nvSpPr>
          <p:cNvPr id="15362" name="Rectangle 4"/>
          <p:cNvSpPr>
            <a:spLocks noGrp="1" noChangeArrowheads="1"/>
          </p:cNvSpPr>
          <p:nvPr>
            <p:ph type="subTitle" idx="1"/>
          </p:nvPr>
        </p:nvSpPr>
        <p:spPr/>
        <p:txBody>
          <a:bodyPr/>
          <a:lstStyle/>
          <a:p>
            <a:pPr eaLnBrk="1" hangingPunct="1"/>
            <a:r>
              <a:rPr lang="en-US" smtClean="0"/>
              <a:t>Sheri Johnson, Ph.D.</a:t>
            </a:r>
          </a:p>
          <a:p>
            <a:pPr eaLnBrk="1" hangingPunct="1"/>
            <a:r>
              <a:rPr lang="en-US" smtClean="0"/>
              <a:t>Racism and Birth Outcomes</a:t>
            </a:r>
          </a:p>
          <a:p>
            <a:pPr eaLnBrk="1" hangingPunct="1"/>
            <a:r>
              <a:rPr lang="en-US" smtClean="0"/>
              <a:t>November 16,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sz="4000" smtClean="0"/>
              <a:t>Race, Incarceration, and Employment</a:t>
            </a:r>
          </a:p>
        </p:txBody>
      </p:sp>
      <p:sp>
        <p:nvSpPr>
          <p:cNvPr id="202754" name="Rectangle 3"/>
          <p:cNvSpPr>
            <a:spLocks noChangeArrowheads="1"/>
          </p:cNvSpPr>
          <p:nvPr/>
        </p:nvSpPr>
        <p:spPr bwMode="auto">
          <a:xfrm>
            <a:off x="1295400" y="6324600"/>
            <a:ext cx="1712913" cy="274638"/>
          </a:xfrm>
          <a:prstGeom prst="rect">
            <a:avLst/>
          </a:prstGeom>
          <a:noFill/>
          <a:ln w="9525">
            <a:noFill/>
            <a:miter lim="800000"/>
            <a:headEnd/>
            <a:tailEnd/>
          </a:ln>
        </p:spPr>
        <p:txBody>
          <a:bodyPr wrap="none">
            <a:spAutoFit/>
          </a:bodyPr>
          <a:lstStyle/>
          <a:p>
            <a:pPr>
              <a:spcBef>
                <a:spcPct val="50000"/>
              </a:spcBef>
            </a:pPr>
            <a:r>
              <a:rPr lang="en-US" sz="1200">
                <a:latin typeface="Verdana" pitchFamily="34" charset="0"/>
              </a:rPr>
              <a:t>Source: Pager 2003</a:t>
            </a:r>
          </a:p>
        </p:txBody>
      </p:sp>
      <p:pic>
        <p:nvPicPr>
          <p:cNvPr id="202755" name="Picture 4"/>
          <p:cNvPicPr>
            <a:picLocks noChangeAspect="1" noChangeArrowheads="1"/>
          </p:cNvPicPr>
          <p:nvPr/>
        </p:nvPicPr>
        <p:blipFill>
          <a:blip r:embed="rId2"/>
          <a:srcRect/>
          <a:stretch>
            <a:fillRect/>
          </a:stretch>
        </p:blipFill>
        <p:spPr bwMode="auto">
          <a:xfrm>
            <a:off x="990600" y="1752600"/>
            <a:ext cx="7162800" cy="4384675"/>
          </a:xfrm>
          <a:prstGeom prst="rect">
            <a:avLst/>
          </a:prstGeom>
          <a:noFill/>
          <a:ln w="9525">
            <a:noFill/>
            <a:miter lim="800000"/>
            <a:headEnd/>
            <a:tailEnd/>
          </a:ln>
        </p:spPr>
      </p:pic>
      <p:sp>
        <p:nvSpPr>
          <p:cNvPr id="202756" name="Text Box 5"/>
          <p:cNvSpPr txBox="1">
            <a:spLocks noChangeArrowheads="1"/>
          </p:cNvSpPr>
          <p:nvPr/>
        </p:nvSpPr>
        <p:spPr bwMode="auto">
          <a:xfrm>
            <a:off x="2819400" y="3962400"/>
            <a:ext cx="1371600" cy="730250"/>
          </a:xfrm>
          <a:prstGeom prst="rect">
            <a:avLst/>
          </a:prstGeom>
          <a:noFill/>
          <a:ln w="9525">
            <a:noFill/>
            <a:miter lim="800000"/>
            <a:headEnd/>
            <a:tailEnd/>
          </a:ln>
        </p:spPr>
        <p:txBody>
          <a:bodyPr>
            <a:spAutoFit/>
          </a:bodyPr>
          <a:lstStyle/>
          <a:p>
            <a:pPr eaLnBrk="0" hangingPunct="0">
              <a:spcBef>
                <a:spcPct val="50000"/>
              </a:spcBef>
            </a:pPr>
            <a:r>
              <a:rPr lang="en-US" sz="1400" b="1">
                <a:latin typeface="Verdana" pitchFamily="34" charset="0"/>
              </a:rPr>
              <a:t>With criminal record</a:t>
            </a:r>
          </a:p>
        </p:txBody>
      </p:sp>
      <p:sp>
        <p:nvSpPr>
          <p:cNvPr id="202757" name="Text Box 6"/>
          <p:cNvSpPr txBox="1">
            <a:spLocks noChangeArrowheads="1"/>
          </p:cNvSpPr>
          <p:nvPr/>
        </p:nvSpPr>
        <p:spPr bwMode="auto">
          <a:xfrm>
            <a:off x="3581400" y="3124200"/>
            <a:ext cx="1371600" cy="730250"/>
          </a:xfrm>
          <a:prstGeom prst="rect">
            <a:avLst/>
          </a:prstGeom>
          <a:noFill/>
          <a:ln w="9525">
            <a:noFill/>
            <a:miter lim="800000"/>
            <a:headEnd/>
            <a:tailEnd/>
          </a:ln>
        </p:spPr>
        <p:txBody>
          <a:bodyPr>
            <a:spAutoFit/>
          </a:bodyPr>
          <a:lstStyle/>
          <a:p>
            <a:pPr eaLnBrk="0" hangingPunct="0">
              <a:spcBef>
                <a:spcPct val="50000"/>
              </a:spcBef>
            </a:pPr>
            <a:r>
              <a:rPr lang="en-US" sz="1400" b="1">
                <a:latin typeface="Verdana" pitchFamily="34" charset="0"/>
              </a:rPr>
              <a:t>Without criminal record</a:t>
            </a:r>
          </a:p>
        </p:txBody>
      </p:sp>
      <p:sp>
        <p:nvSpPr>
          <p:cNvPr id="202758" name="Text Box 7"/>
          <p:cNvSpPr txBox="1">
            <a:spLocks noChangeArrowheads="1"/>
          </p:cNvSpPr>
          <p:nvPr/>
        </p:nvSpPr>
        <p:spPr bwMode="auto">
          <a:xfrm>
            <a:off x="5257800" y="2895600"/>
            <a:ext cx="1371600" cy="730250"/>
          </a:xfrm>
          <a:prstGeom prst="rect">
            <a:avLst/>
          </a:prstGeom>
          <a:noFill/>
          <a:ln w="9525">
            <a:noFill/>
            <a:miter lim="800000"/>
            <a:headEnd/>
            <a:tailEnd/>
          </a:ln>
        </p:spPr>
        <p:txBody>
          <a:bodyPr>
            <a:spAutoFit/>
          </a:bodyPr>
          <a:lstStyle/>
          <a:p>
            <a:pPr eaLnBrk="0" hangingPunct="0">
              <a:spcBef>
                <a:spcPct val="50000"/>
              </a:spcBef>
            </a:pPr>
            <a:r>
              <a:rPr lang="en-US" sz="1400" b="1">
                <a:latin typeface="Verdana" pitchFamily="34" charset="0"/>
              </a:rPr>
              <a:t>With criminal record</a:t>
            </a:r>
          </a:p>
        </p:txBody>
      </p:sp>
      <p:sp>
        <p:nvSpPr>
          <p:cNvPr id="202759" name="Text Box 8"/>
          <p:cNvSpPr txBox="1">
            <a:spLocks noChangeArrowheads="1"/>
          </p:cNvSpPr>
          <p:nvPr/>
        </p:nvSpPr>
        <p:spPr bwMode="auto">
          <a:xfrm>
            <a:off x="6858000" y="2209800"/>
            <a:ext cx="1371600" cy="730250"/>
          </a:xfrm>
          <a:prstGeom prst="rect">
            <a:avLst/>
          </a:prstGeom>
          <a:noFill/>
          <a:ln w="9525">
            <a:noFill/>
            <a:miter lim="800000"/>
            <a:headEnd/>
            <a:tailEnd/>
          </a:ln>
        </p:spPr>
        <p:txBody>
          <a:bodyPr>
            <a:spAutoFit/>
          </a:bodyPr>
          <a:lstStyle/>
          <a:p>
            <a:pPr eaLnBrk="0" hangingPunct="0">
              <a:spcBef>
                <a:spcPct val="50000"/>
              </a:spcBef>
            </a:pPr>
            <a:r>
              <a:rPr lang="en-US" sz="1400" b="1">
                <a:latin typeface="Verdana" pitchFamily="34" charset="0"/>
              </a:rPr>
              <a:t>Without criminal record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500" fill="hold"/>
                                        <p:tgtEl>
                                          <p:spTgt spid="107522"/>
                                        </p:tgtEl>
                                        <p:attrNameLst>
                                          <p:attrName>ppt_w</p:attrName>
                                        </p:attrNameLst>
                                      </p:cBhvr>
                                      <p:tavLst>
                                        <p:tav tm="0">
                                          <p:val>
                                            <p:fltVal val="0"/>
                                          </p:val>
                                        </p:tav>
                                        <p:tav tm="100000">
                                          <p:val>
                                            <p:strVal val="#ppt_w"/>
                                          </p:val>
                                        </p:tav>
                                      </p:tavLst>
                                    </p:anim>
                                    <p:anim calcmode="lin" valueType="num">
                                      <p:cBhvr>
                                        <p:cTn id="8" dur="500" fill="hold"/>
                                        <p:tgtEl>
                                          <p:spTgt spid="1075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ChangeArrowheads="1"/>
          </p:cNvSpPr>
          <p:nvPr>
            <p:ph type="title"/>
          </p:nvPr>
        </p:nvSpPr>
        <p:spPr/>
        <p:txBody>
          <a:bodyPr/>
          <a:lstStyle/>
          <a:p>
            <a:pPr eaLnBrk="1" hangingPunct="1"/>
            <a:r>
              <a:rPr lang="en-US" sz="4000" smtClean="0"/>
              <a:t>Undoing Structural Racism:</a:t>
            </a:r>
            <a:br>
              <a:rPr lang="en-US" sz="4000" smtClean="0"/>
            </a:br>
            <a:r>
              <a:rPr lang="en-US" sz="4000" smtClean="0"/>
              <a:t>Policy Options to Explore</a:t>
            </a:r>
          </a:p>
        </p:txBody>
      </p:sp>
      <p:sp>
        <p:nvSpPr>
          <p:cNvPr id="203778" name="Rectangle 3"/>
          <p:cNvSpPr>
            <a:spLocks noGrp="1" noChangeArrowheads="1"/>
          </p:cNvSpPr>
          <p:nvPr>
            <p:ph type="body" idx="1"/>
          </p:nvPr>
        </p:nvSpPr>
        <p:spPr>
          <a:xfrm>
            <a:off x="533400" y="2133600"/>
            <a:ext cx="8229600" cy="4724400"/>
          </a:xfrm>
        </p:spPr>
        <p:txBody>
          <a:bodyPr/>
          <a:lstStyle/>
          <a:p>
            <a:pPr eaLnBrk="1" hangingPunct="1"/>
            <a:r>
              <a:rPr lang="en-US" smtClean="0"/>
              <a:t>Expand the Earned Income Tax Credit (Joint Center for Political and Economic Studies)</a:t>
            </a:r>
          </a:p>
          <a:p>
            <a:pPr eaLnBrk="1" hangingPunct="1"/>
            <a:r>
              <a:rPr lang="en-US" smtClean="0"/>
              <a:t>Expand job training programs (UW What Works)</a:t>
            </a:r>
          </a:p>
          <a:p>
            <a:pPr eaLnBrk="1" hangingPunct="1"/>
            <a:r>
              <a:rPr lang="en-US" smtClean="0"/>
              <a:t>Eliminate the distinction between single parent and two parent families in determining TANF eligibility (Joint Center for Political and Economic Studies)</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1" name="Picture 2" descr="Click to move to next page (R2)">
            <a:hlinkClick r:id="rId3"/>
          </p:cNvPr>
          <p:cNvPicPr>
            <a:picLocks noChangeAspect="1" noChangeArrowheads="1"/>
          </p:cNvPicPr>
          <p:nvPr/>
        </p:nvPicPr>
        <p:blipFill>
          <a:blip r:embed="rId4"/>
          <a:srcRect/>
          <a:stretch>
            <a:fillRect/>
          </a:stretch>
        </p:blipFill>
        <p:spPr bwMode="auto">
          <a:xfrm>
            <a:off x="1219200" y="95250"/>
            <a:ext cx="6705600" cy="6762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ChangeArrowheads="1"/>
          </p:cNvSpPr>
          <p:nvPr>
            <p:ph type="title"/>
          </p:nvPr>
        </p:nvSpPr>
        <p:spPr/>
        <p:txBody>
          <a:bodyPr/>
          <a:lstStyle/>
          <a:p>
            <a:pPr eaLnBrk="1" hangingPunct="1"/>
            <a:r>
              <a:rPr lang="en-US" smtClean="0"/>
              <a:t>Unequal Treatment</a:t>
            </a:r>
          </a:p>
        </p:txBody>
      </p:sp>
      <p:sp>
        <p:nvSpPr>
          <p:cNvPr id="206850" name="Rectangle 3"/>
          <p:cNvSpPr>
            <a:spLocks noGrp="1" noChangeArrowheads="1"/>
          </p:cNvSpPr>
          <p:nvPr>
            <p:ph type="body" idx="1"/>
          </p:nvPr>
        </p:nvSpPr>
        <p:spPr/>
        <p:txBody>
          <a:bodyPr/>
          <a:lstStyle/>
          <a:p>
            <a:pPr eaLnBrk="1" hangingPunct="1"/>
            <a:r>
              <a:rPr lang="en-US" smtClean="0"/>
              <a:t>The majority of studies find that racial and ethnic disparities remain even after adjustment for SES and other healthcare access related factors. (see Kressin and Peterson 2001 and Gieger)</a:t>
            </a:r>
          </a:p>
          <a:p>
            <a:pPr eaLnBrk="1" hangingPunct="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ChangeArrowheads="1"/>
          </p:cNvSpPr>
          <p:nvPr>
            <p:ph type="title"/>
          </p:nvPr>
        </p:nvSpPr>
        <p:spPr/>
        <p:txBody>
          <a:bodyPr/>
          <a:lstStyle/>
          <a:p>
            <a:pPr eaLnBrk="1" hangingPunct="1"/>
            <a:r>
              <a:rPr lang="en-US" smtClean="0"/>
              <a:t>Unequal Treatment</a:t>
            </a:r>
          </a:p>
        </p:txBody>
      </p:sp>
      <p:sp>
        <p:nvSpPr>
          <p:cNvPr id="208898" name="Rectangle 3"/>
          <p:cNvSpPr>
            <a:spLocks noGrp="1" noChangeArrowheads="1"/>
          </p:cNvSpPr>
          <p:nvPr>
            <p:ph type="body" idx="1"/>
          </p:nvPr>
        </p:nvSpPr>
        <p:spPr/>
        <p:txBody>
          <a:bodyPr/>
          <a:lstStyle/>
          <a:p>
            <a:pPr eaLnBrk="1" hangingPunct="1"/>
            <a:r>
              <a:rPr lang="en-US" smtClean="0"/>
              <a:t>Care process level variables may include </a:t>
            </a:r>
            <a:r>
              <a:rPr lang="en-US" smtClean="0">
                <a:solidFill>
                  <a:schemeClr val="tx2"/>
                </a:solidFill>
              </a:rPr>
              <a:t>bias or prejudice</a:t>
            </a:r>
            <a:r>
              <a:rPr lang="en-US" smtClean="0"/>
              <a:t> against minorities, </a:t>
            </a:r>
            <a:r>
              <a:rPr lang="en-US" smtClean="0">
                <a:solidFill>
                  <a:schemeClr val="tx2"/>
                </a:solidFill>
              </a:rPr>
              <a:t>greater clinical uncertainty</a:t>
            </a:r>
            <a:r>
              <a:rPr lang="en-US" smtClean="0"/>
              <a:t> when interacting with minority patients and </a:t>
            </a:r>
            <a:r>
              <a:rPr lang="en-US" smtClean="0">
                <a:solidFill>
                  <a:schemeClr val="tx2"/>
                </a:solidFill>
              </a:rPr>
              <a:t>beliefs or stereotypes</a:t>
            </a:r>
            <a:r>
              <a:rPr lang="en-US" smtClean="0"/>
              <a:t> held by the provider about the behavior of health of minorities (Balsa and McQuire, 2001, pg. 9)</a:t>
            </a:r>
          </a:p>
          <a:p>
            <a:pPr eaLnBrk="1" hangingPunct="1"/>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0945" name="Picture 2" descr="Shari chart for 1"/>
          <p:cNvPicPr>
            <a:picLocks noGrp="1" noChangeAspect="1" noChangeArrowheads="1"/>
          </p:cNvPicPr>
          <p:nvPr>
            <p:ph idx="4294967295"/>
          </p:nvPr>
        </p:nvPicPr>
        <p:blipFill>
          <a:blip r:embed="rId3"/>
          <a:srcRect/>
          <a:stretch>
            <a:fillRect/>
          </a:stretch>
        </p:blipFill>
        <p:spPr>
          <a:xfrm>
            <a:off x="0" y="990600"/>
            <a:ext cx="9144000" cy="5257800"/>
          </a:xfrm>
        </p:spPr>
      </p:pic>
      <p:sp>
        <p:nvSpPr>
          <p:cNvPr id="210946" name="Rectangle 3"/>
          <p:cNvSpPr>
            <a:spLocks noChangeArrowheads="1"/>
          </p:cNvSpPr>
          <p:nvPr/>
        </p:nvSpPr>
        <p:spPr bwMode="auto">
          <a:xfrm>
            <a:off x="0" y="6515100"/>
            <a:ext cx="8502650" cy="336550"/>
          </a:xfrm>
          <a:prstGeom prst="rect">
            <a:avLst/>
          </a:prstGeom>
          <a:noFill/>
          <a:ln w="9525">
            <a:noFill/>
            <a:miter lim="800000"/>
            <a:headEnd/>
            <a:tailEnd/>
          </a:ln>
        </p:spPr>
        <p:txBody>
          <a:bodyPr wrap="none">
            <a:spAutoFit/>
          </a:bodyPr>
          <a:lstStyle/>
          <a:p>
            <a:pPr>
              <a:spcBef>
                <a:spcPct val="30000"/>
              </a:spcBef>
            </a:pPr>
            <a:r>
              <a:rPr lang="en-US" sz="1600">
                <a:latin typeface="Arial" charset="0"/>
              </a:rPr>
              <a:t>van Ryn, Michelle PhD, MPH </a:t>
            </a:r>
            <a:r>
              <a:rPr lang="en-US" sz="1600" i="1">
                <a:latin typeface="Arial" charset="0"/>
              </a:rPr>
              <a:t>Medical Care</a:t>
            </a:r>
            <a:r>
              <a:rPr lang="en-US" sz="1600">
                <a:latin typeface="Arial" charset="0"/>
              </a:rPr>
              <a:t> </a:t>
            </a:r>
            <a:r>
              <a:rPr lang="en-US" sz="1600" b="1">
                <a:latin typeface="Arial" charset="0"/>
              </a:rPr>
              <a:t>Issue: </a:t>
            </a:r>
            <a:r>
              <a:rPr lang="en-US" sz="1600">
                <a:latin typeface="Arial" charset="0"/>
              </a:rPr>
              <a:t>Volume 40(1) Supplement, January 2002</a:t>
            </a:r>
            <a:r>
              <a:rPr lang="en-US" sz="1200">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10945"/>
                                        </p:tgtEl>
                                        <p:attrNameLst>
                                          <p:attrName>style.visibility</p:attrName>
                                        </p:attrNameLst>
                                      </p:cBhvr>
                                      <p:to>
                                        <p:strVal val="visible"/>
                                      </p:to>
                                    </p:set>
                                    <p:anim calcmode="lin" valueType="num">
                                      <p:cBhvr>
                                        <p:cTn id="7" dur="500" fill="hold"/>
                                        <p:tgtEl>
                                          <p:spTgt spid="210945"/>
                                        </p:tgtEl>
                                        <p:attrNameLst>
                                          <p:attrName>ppt_w</p:attrName>
                                        </p:attrNameLst>
                                      </p:cBhvr>
                                      <p:tavLst>
                                        <p:tav tm="0">
                                          <p:val>
                                            <p:fltVal val="0"/>
                                          </p:val>
                                        </p:tav>
                                        <p:tav tm="100000">
                                          <p:val>
                                            <p:strVal val="#ppt_w"/>
                                          </p:val>
                                        </p:tav>
                                      </p:tavLst>
                                    </p:anim>
                                    <p:anim calcmode="lin" valueType="num">
                                      <p:cBhvr>
                                        <p:cTn id="8" dur="500" fill="hold"/>
                                        <p:tgtEl>
                                          <p:spTgt spid="2109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noChangeArrowheads="1"/>
          </p:cNvSpPr>
          <p:nvPr>
            <p:ph type="title"/>
          </p:nvPr>
        </p:nvSpPr>
        <p:spPr/>
        <p:txBody>
          <a:bodyPr/>
          <a:lstStyle/>
          <a:p>
            <a:pPr eaLnBrk="1" hangingPunct="1"/>
            <a:r>
              <a:rPr lang="en-US" sz="3200" b="1" smtClean="0"/>
              <a:t>Being the “other” has negative health effects</a:t>
            </a:r>
          </a:p>
        </p:txBody>
      </p:sp>
      <p:sp>
        <p:nvSpPr>
          <p:cNvPr id="212994" name="Rectangle 3"/>
          <p:cNvSpPr>
            <a:spLocks noGrp="1" noChangeArrowheads="1"/>
          </p:cNvSpPr>
          <p:nvPr>
            <p:ph type="body" idx="1"/>
          </p:nvPr>
        </p:nvSpPr>
        <p:spPr>
          <a:xfrm>
            <a:off x="457200" y="2133600"/>
            <a:ext cx="8229600" cy="4302125"/>
          </a:xfrm>
        </p:spPr>
        <p:txBody>
          <a:bodyPr/>
          <a:lstStyle/>
          <a:p>
            <a:pPr eaLnBrk="1" hangingPunct="1">
              <a:lnSpc>
                <a:spcPct val="80000"/>
              </a:lnSpc>
            </a:pPr>
            <a:r>
              <a:rPr lang="en-US" sz="2800" smtClean="0"/>
              <a:t>Drawing on previous studies hypothesizing that experiences of discrimination increase the risk of pre-term birth and low birth weight</a:t>
            </a:r>
          </a:p>
          <a:p>
            <a:pPr eaLnBrk="1" hangingPunct="1">
              <a:lnSpc>
                <a:spcPct val="80000"/>
              </a:lnSpc>
            </a:pPr>
            <a:r>
              <a:rPr lang="en-US" sz="2800" smtClean="0"/>
              <a:t>California birth certificate data used to determine the relative risk of poor birth outcomes by race, ethnicity and nativity for women who gave birth in the 6 months post 911 compared to the same six month period one year earlier.</a:t>
            </a:r>
          </a:p>
          <a:p>
            <a:pPr eaLnBrk="1" hangingPunct="1">
              <a:lnSpc>
                <a:spcPct val="80000"/>
              </a:lnSpc>
            </a:pPr>
            <a:r>
              <a:rPr lang="en-US" sz="2800" smtClean="0"/>
              <a:t>The relative risk of poor birth outcomes was significantly increased for Arabic named women but not for any other groups </a:t>
            </a:r>
            <a:r>
              <a:rPr lang="en-US" sz="1000" b="1" i="1" smtClean="0"/>
              <a:t>Lauderdale, DS Demography </a:t>
            </a:r>
            <a:r>
              <a:rPr lang="en-US" sz="1000" b="1" smtClean="0"/>
              <a:t>, Volume 43-Number 1, February 2006: 185–201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2"/>
          <p:cNvSpPr>
            <a:spLocks noGrp="1" noChangeArrowheads="1"/>
          </p:cNvSpPr>
          <p:nvPr>
            <p:ph type="title"/>
          </p:nvPr>
        </p:nvSpPr>
        <p:spPr>
          <a:xfrm>
            <a:off x="533400" y="1143000"/>
            <a:ext cx="8229600" cy="1143000"/>
          </a:xfrm>
        </p:spPr>
        <p:txBody>
          <a:bodyPr/>
          <a:lstStyle/>
          <a:p>
            <a:pPr algn="ctr" eaLnBrk="1" hangingPunct="1"/>
            <a:r>
              <a:rPr lang="en-US" sz="4000" smtClean="0"/>
              <a:t>Physicians Implicit and Explicit Racial Attitudes </a:t>
            </a:r>
            <a:br>
              <a:rPr lang="en-US" sz="4000" smtClean="0"/>
            </a:br>
            <a:r>
              <a:rPr lang="en-US" sz="1600" smtClean="0"/>
              <a:t> Sabin, Nosek, Greewald and Rivara, (2009) Journal of Healthcare for Poor and Underserved</a:t>
            </a:r>
            <a:r>
              <a:rPr lang="en-US" sz="4000" smtClean="0"/>
              <a:t> </a:t>
            </a:r>
          </a:p>
        </p:txBody>
      </p:sp>
      <p:sp>
        <p:nvSpPr>
          <p:cNvPr id="214018" name="Rectangle 3"/>
          <p:cNvSpPr>
            <a:spLocks noGrp="1" noChangeArrowheads="1"/>
          </p:cNvSpPr>
          <p:nvPr>
            <p:ph type="body" idx="1"/>
          </p:nvPr>
        </p:nvSpPr>
        <p:spPr>
          <a:xfrm>
            <a:off x="457200" y="2555875"/>
            <a:ext cx="8229600" cy="4302125"/>
          </a:xfrm>
        </p:spPr>
        <p:txBody>
          <a:bodyPr/>
          <a:lstStyle/>
          <a:p>
            <a:pPr eaLnBrk="1" hangingPunct="1"/>
            <a:r>
              <a:rPr lang="en-US" smtClean="0"/>
              <a:t>Implicit (non-conscious) attitudes and beliefs are:</a:t>
            </a:r>
          </a:p>
          <a:p>
            <a:pPr lvl="1" eaLnBrk="1" hangingPunct="1"/>
            <a:r>
              <a:rPr lang="en-US" smtClean="0"/>
              <a:t> not readily recognized by individuals </a:t>
            </a:r>
          </a:p>
          <a:p>
            <a:pPr lvl="1" eaLnBrk="1" hangingPunct="1"/>
            <a:r>
              <a:rPr lang="en-US" smtClean="0"/>
              <a:t>can differ markedly from expressed beliefs</a:t>
            </a:r>
          </a:p>
          <a:p>
            <a:pPr lvl="1" eaLnBrk="1" hangingPunct="1"/>
            <a:r>
              <a:rPr lang="en-US" smtClean="0"/>
              <a:t>more closely related to nonverbal behavior</a:t>
            </a:r>
          </a:p>
          <a:p>
            <a:pPr lvl="1" eaLnBrk="1" hangingPunct="1"/>
            <a:r>
              <a:rPr lang="en-US" smtClean="0"/>
              <a:t>be present in the absence of </a:t>
            </a:r>
            <a:r>
              <a:rPr lang="en-US" smtClean="0">
                <a:solidFill>
                  <a:schemeClr val="folHlink"/>
                </a:solidFill>
              </a:rPr>
              <a:t>intention</a:t>
            </a:r>
            <a:r>
              <a:rPr lang="en-US" smtClean="0"/>
              <a:t> to behave in a specific way</a:t>
            </a:r>
          </a:p>
          <a:p>
            <a:pPr lvl="1" eaLnBrk="1" hangingPunct="1">
              <a:buFont typeface="Wingdings" pitchFamily="2" charset="2"/>
              <a:buNone/>
            </a:pPr>
            <a:endParaRPr lang="en-US" smtClean="0"/>
          </a:p>
          <a:p>
            <a:pPr lvl="1" eaLnBrk="1" hangingPunct="1"/>
            <a:endParaRPr lang="en-US" smtClean="0"/>
          </a:p>
          <a:p>
            <a:pPr lvl="1"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noChangeArrowheads="1"/>
          </p:cNvSpPr>
          <p:nvPr>
            <p:ph type="title"/>
          </p:nvPr>
        </p:nvSpPr>
        <p:spPr/>
        <p:txBody>
          <a:bodyPr/>
          <a:lstStyle/>
          <a:p>
            <a:pPr eaLnBrk="1" hangingPunct="1"/>
            <a:r>
              <a:rPr lang="en-US" smtClean="0"/>
              <a:t>Explicit Attitudes</a:t>
            </a:r>
          </a:p>
        </p:txBody>
      </p:sp>
      <p:sp>
        <p:nvSpPr>
          <p:cNvPr id="215042" name="Rectangle 3"/>
          <p:cNvSpPr>
            <a:spLocks noGrp="1" noChangeArrowheads="1"/>
          </p:cNvSpPr>
          <p:nvPr>
            <p:ph type="body" idx="1"/>
          </p:nvPr>
        </p:nvSpPr>
        <p:spPr/>
        <p:txBody>
          <a:bodyPr/>
          <a:lstStyle/>
          <a:p>
            <a:pPr eaLnBrk="1" hangingPunct="1"/>
            <a:r>
              <a:rPr lang="en-US" smtClean="0"/>
              <a:t>Explicit (self reported) attitudes are:</a:t>
            </a:r>
          </a:p>
          <a:p>
            <a:pPr lvl="1" eaLnBrk="1" hangingPunct="1"/>
            <a:r>
              <a:rPr lang="en-US" smtClean="0"/>
              <a:t>known to the individual</a:t>
            </a:r>
          </a:p>
          <a:p>
            <a:pPr lvl="1" eaLnBrk="1" hangingPunct="1"/>
            <a:r>
              <a:rPr lang="en-US" smtClean="0"/>
              <a:t>readily expressed on self report</a:t>
            </a:r>
          </a:p>
          <a:p>
            <a:pPr lvl="1" eaLnBrk="1" hangingPunct="1"/>
            <a:r>
              <a:rPr lang="en-US" smtClean="0"/>
              <a:t>predict verbal behavior</a:t>
            </a:r>
          </a:p>
          <a:p>
            <a:pPr lvl="1" eaLnBrk="1" hangingPunct="1">
              <a:buFont typeface="Wingdings" pitchFamily="2" charset="2"/>
              <a:buNone/>
            </a:pPr>
            <a:r>
              <a:rPr lang="en-US"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2"/>
          <p:cNvSpPr>
            <a:spLocks noGrp="1" noChangeArrowheads="1"/>
          </p:cNvSpPr>
          <p:nvPr>
            <p:ph type="title"/>
          </p:nvPr>
        </p:nvSpPr>
        <p:spPr/>
        <p:txBody>
          <a:bodyPr/>
          <a:lstStyle/>
          <a:p>
            <a:pPr eaLnBrk="1" hangingPunct="1"/>
            <a:r>
              <a:rPr lang="en-US" smtClean="0"/>
              <a:t>Explicit Racial Attitude Measure</a:t>
            </a:r>
          </a:p>
        </p:txBody>
      </p:sp>
      <p:sp>
        <p:nvSpPr>
          <p:cNvPr id="216066" name="Rectangle 3"/>
          <p:cNvSpPr>
            <a:spLocks noGrp="1" noChangeArrowheads="1"/>
          </p:cNvSpPr>
          <p:nvPr>
            <p:ph type="body" idx="1"/>
          </p:nvPr>
        </p:nvSpPr>
        <p:spPr/>
        <p:txBody>
          <a:bodyPr/>
          <a:lstStyle/>
          <a:p>
            <a:pPr eaLnBrk="1" hangingPunct="1">
              <a:lnSpc>
                <a:spcPct val="90000"/>
              </a:lnSpc>
            </a:pPr>
            <a:r>
              <a:rPr lang="en-US" sz="2800" smtClean="0"/>
              <a:t>What best describes you?</a:t>
            </a:r>
          </a:p>
          <a:p>
            <a:pPr eaLnBrk="1" hangingPunct="1">
              <a:lnSpc>
                <a:spcPct val="90000"/>
              </a:lnSpc>
            </a:pPr>
            <a:endParaRPr lang="en-US" sz="2800" smtClean="0"/>
          </a:p>
          <a:p>
            <a:pPr lvl="1" eaLnBrk="1" hangingPunct="1">
              <a:lnSpc>
                <a:spcPct val="90000"/>
              </a:lnSpc>
            </a:pPr>
            <a:r>
              <a:rPr lang="en-US" sz="2400" smtClean="0"/>
              <a:t>I strongly prefer White Americans to African Americans</a:t>
            </a:r>
          </a:p>
          <a:p>
            <a:pPr lvl="1" eaLnBrk="1" hangingPunct="1">
              <a:lnSpc>
                <a:spcPct val="90000"/>
              </a:lnSpc>
            </a:pPr>
            <a:r>
              <a:rPr lang="en-US" sz="2400" smtClean="0"/>
              <a:t>I moderately prefer White Americans to African Americans</a:t>
            </a:r>
          </a:p>
          <a:p>
            <a:pPr lvl="1" eaLnBrk="1" hangingPunct="1">
              <a:lnSpc>
                <a:spcPct val="90000"/>
              </a:lnSpc>
            </a:pPr>
            <a:r>
              <a:rPr lang="en-US" sz="2400" smtClean="0"/>
              <a:t>I like White Americans and African Americans equally</a:t>
            </a:r>
          </a:p>
          <a:p>
            <a:pPr lvl="1" eaLnBrk="1" hangingPunct="1">
              <a:lnSpc>
                <a:spcPct val="90000"/>
              </a:lnSpc>
            </a:pPr>
            <a:r>
              <a:rPr lang="en-US" sz="2400" smtClean="0"/>
              <a:t>I moderately prefer African Americans to White Americans</a:t>
            </a:r>
          </a:p>
          <a:p>
            <a:pPr lvl="1" eaLnBrk="1" hangingPunct="1">
              <a:lnSpc>
                <a:spcPct val="90000"/>
              </a:lnSpc>
            </a:pPr>
            <a:r>
              <a:rPr lang="en-US" sz="2400" smtClean="0"/>
              <a:t>I strongly prefer African Americans to White Americans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mtClean="0"/>
              <a:t>Objectives</a:t>
            </a:r>
          </a:p>
        </p:txBody>
      </p:sp>
      <p:sp>
        <p:nvSpPr>
          <p:cNvPr id="16386" name="Rectangle 3"/>
          <p:cNvSpPr>
            <a:spLocks noGrp="1" noChangeArrowheads="1"/>
          </p:cNvSpPr>
          <p:nvPr>
            <p:ph type="body" idx="1"/>
          </p:nvPr>
        </p:nvSpPr>
        <p:spPr/>
        <p:txBody>
          <a:bodyPr/>
          <a:lstStyle/>
          <a:p>
            <a:pPr eaLnBrk="1" hangingPunct="1"/>
            <a:r>
              <a:rPr lang="en-US" smtClean="0"/>
              <a:t>Review C. Jones’ model of levels of racism</a:t>
            </a:r>
          </a:p>
          <a:p>
            <a:pPr eaLnBrk="1" hangingPunct="1"/>
            <a:r>
              <a:rPr lang="en-US" smtClean="0"/>
              <a:t>Discuss the relationship between racism and birth outcomes</a:t>
            </a:r>
          </a:p>
          <a:p>
            <a:pPr eaLnBrk="1" hangingPunct="1"/>
            <a:r>
              <a:rPr lang="en-US" smtClean="0"/>
              <a:t>Identify potential areas for policy consideration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ChangeArrowheads="1"/>
          </p:cNvSpPr>
          <p:nvPr>
            <p:ph type="title"/>
          </p:nvPr>
        </p:nvSpPr>
        <p:spPr/>
        <p:txBody>
          <a:bodyPr/>
          <a:lstStyle/>
          <a:p>
            <a:pPr eaLnBrk="1" hangingPunct="1"/>
            <a:r>
              <a:rPr lang="en-US" smtClean="0"/>
              <a:t>Methods</a:t>
            </a:r>
          </a:p>
        </p:txBody>
      </p:sp>
      <p:sp>
        <p:nvSpPr>
          <p:cNvPr id="217090" name="Rectangle 3"/>
          <p:cNvSpPr>
            <a:spLocks noGrp="1" noChangeArrowheads="1"/>
          </p:cNvSpPr>
          <p:nvPr>
            <p:ph type="body" idx="1"/>
          </p:nvPr>
        </p:nvSpPr>
        <p:spPr/>
        <p:txBody>
          <a:bodyPr/>
          <a:lstStyle/>
          <a:p>
            <a:pPr eaLnBrk="1" hangingPunct="1"/>
            <a:r>
              <a:rPr lang="en-US" smtClean="0"/>
              <a:t>Volunteer test takers who accessed the public demonstration site and opted to complete the Race IAT</a:t>
            </a:r>
          </a:p>
          <a:p>
            <a:pPr eaLnBrk="1" hangingPunct="1"/>
            <a:r>
              <a:rPr lang="en-US" smtClean="0"/>
              <a:t>Data from visitors (N=407,277) during a 28 month period between 1/2004 and 5/2006</a:t>
            </a:r>
          </a:p>
          <a:p>
            <a:pPr eaLnBrk="1" hangingPunct="1"/>
            <a:r>
              <a:rPr lang="en-US" smtClean="0"/>
              <a:t>Self identified race/ethnicity, level of education, age, gender</a:t>
            </a:r>
          </a:p>
          <a:p>
            <a:pPr eaLnBrk="1" hangingPunct="1"/>
            <a:r>
              <a:rPr lang="en-US" smtClean="0"/>
              <a:t>N=2,535 of self identified MD’s</a:t>
            </a:r>
          </a:p>
          <a:p>
            <a:pPr eaLnBrk="1" hangingPunct="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Grp="1" noChangeArrowheads="1"/>
          </p:cNvSpPr>
          <p:nvPr>
            <p:ph type="title"/>
          </p:nvPr>
        </p:nvSpPr>
        <p:spPr/>
        <p:txBody>
          <a:bodyPr/>
          <a:lstStyle/>
          <a:p>
            <a:pPr eaLnBrk="1" hangingPunct="1"/>
            <a:r>
              <a:rPr lang="en-US" smtClean="0"/>
              <a:t>Results</a:t>
            </a:r>
          </a:p>
        </p:txBody>
      </p:sp>
      <p:sp>
        <p:nvSpPr>
          <p:cNvPr id="218114" name="Rectangle 3"/>
          <p:cNvSpPr>
            <a:spLocks noGrp="1" noChangeArrowheads="1"/>
          </p:cNvSpPr>
          <p:nvPr>
            <p:ph type="body" idx="1"/>
          </p:nvPr>
        </p:nvSpPr>
        <p:spPr/>
        <p:txBody>
          <a:bodyPr/>
          <a:lstStyle/>
          <a:p>
            <a:pPr eaLnBrk="1" hangingPunct="1"/>
            <a:r>
              <a:rPr lang="en-US" smtClean="0"/>
              <a:t>Strong implicit preference for White Americans over Black Americans</a:t>
            </a:r>
          </a:p>
          <a:p>
            <a:pPr lvl="1" eaLnBrk="1" hangingPunct="1"/>
            <a:r>
              <a:rPr lang="en-US" smtClean="0"/>
              <a:t>among all test takers</a:t>
            </a:r>
          </a:p>
          <a:p>
            <a:pPr lvl="1" eaLnBrk="1" hangingPunct="1"/>
            <a:r>
              <a:rPr lang="en-US" smtClean="0"/>
              <a:t>among MD sub-sample</a:t>
            </a:r>
          </a:p>
          <a:p>
            <a:pPr lvl="1" eaLnBrk="1" hangingPunct="1"/>
            <a:r>
              <a:rPr lang="en-US" smtClean="0"/>
              <a:t>among other doctoral education recipients</a:t>
            </a:r>
          </a:p>
          <a:p>
            <a:pPr eaLnBrk="1" hangingPunct="1"/>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p:txBody>
          <a:bodyPr/>
          <a:lstStyle/>
          <a:p>
            <a:pPr eaLnBrk="1" hangingPunct="1"/>
            <a:r>
              <a:rPr lang="en-US" sz="4000" smtClean="0"/>
              <a:t>Results (cont)</a:t>
            </a:r>
            <a:br>
              <a:rPr lang="en-US" sz="4000" smtClean="0"/>
            </a:br>
            <a:r>
              <a:rPr lang="en-US" sz="4000" smtClean="0"/>
              <a:t>Explicit “self report” measures</a:t>
            </a:r>
          </a:p>
        </p:txBody>
      </p:sp>
      <p:sp>
        <p:nvSpPr>
          <p:cNvPr id="219138" name="Rectangle 3"/>
          <p:cNvSpPr>
            <a:spLocks noGrp="1" noChangeArrowheads="1"/>
          </p:cNvSpPr>
          <p:nvPr>
            <p:ph type="body" idx="1"/>
          </p:nvPr>
        </p:nvSpPr>
        <p:spPr/>
        <p:txBody>
          <a:bodyPr/>
          <a:lstStyle/>
          <a:p>
            <a:pPr eaLnBrk="1" hangingPunct="1"/>
            <a:r>
              <a:rPr lang="en-US" smtClean="0"/>
              <a:t>Effect size for the explicit attitude measure were approximately half as large as for implicit attitude measures</a:t>
            </a:r>
          </a:p>
          <a:p>
            <a:pPr lvl="1" eaLnBrk="1" hangingPunct="1"/>
            <a:r>
              <a:rPr lang="en-US" smtClean="0"/>
              <a:t>Except for AA MD’s</a:t>
            </a:r>
          </a:p>
          <a:p>
            <a:pPr lvl="2" eaLnBrk="1" hangingPunct="1"/>
            <a:r>
              <a:rPr lang="en-US" smtClean="0"/>
              <a:t>AA MD’s showed a strong preference for AA’s relative to Whites</a:t>
            </a:r>
          </a:p>
          <a:p>
            <a:pPr lvl="2" eaLnBrk="1" hangingPunct="1"/>
            <a:r>
              <a:rPr lang="en-US" smtClean="0"/>
              <a:t>Hispanic MD’s showed a relatively weak preference for Whites over AA’s  </a:t>
            </a:r>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2"/>
          <p:cNvSpPr>
            <a:spLocks noGrp="1" noChangeArrowheads="1"/>
          </p:cNvSpPr>
          <p:nvPr>
            <p:ph type="title"/>
          </p:nvPr>
        </p:nvSpPr>
        <p:spPr/>
        <p:txBody>
          <a:bodyPr/>
          <a:lstStyle/>
          <a:p>
            <a:pPr eaLnBrk="1" hangingPunct="1"/>
            <a:r>
              <a:rPr lang="en-US" smtClean="0"/>
              <a:t>Implications</a:t>
            </a:r>
          </a:p>
        </p:txBody>
      </p:sp>
      <p:sp>
        <p:nvSpPr>
          <p:cNvPr id="221186" name="Rectangle 3"/>
          <p:cNvSpPr>
            <a:spLocks noGrp="1" noChangeArrowheads="1"/>
          </p:cNvSpPr>
          <p:nvPr>
            <p:ph type="body" idx="1"/>
          </p:nvPr>
        </p:nvSpPr>
        <p:spPr/>
        <p:txBody>
          <a:bodyPr/>
          <a:lstStyle/>
          <a:p>
            <a:pPr eaLnBrk="1" hangingPunct="1">
              <a:lnSpc>
                <a:spcPct val="90000"/>
              </a:lnSpc>
            </a:pPr>
            <a:r>
              <a:rPr lang="en-US" smtClean="0"/>
              <a:t>MD’s implicit and explicit attitudes about race follow the same general pattern for preference for Whites</a:t>
            </a:r>
          </a:p>
          <a:p>
            <a:pPr eaLnBrk="1" hangingPunct="1">
              <a:lnSpc>
                <a:spcPct val="90000"/>
              </a:lnSpc>
            </a:pPr>
            <a:r>
              <a:rPr lang="en-US" smtClean="0"/>
              <a:t>Implicit attitudes have predicted stereotyping behaviors more than explicit measures. </a:t>
            </a:r>
          </a:p>
          <a:p>
            <a:pPr eaLnBrk="1" hangingPunct="1">
              <a:lnSpc>
                <a:spcPct val="90000"/>
              </a:lnSpc>
            </a:pPr>
            <a:r>
              <a:rPr lang="en-US" smtClean="0"/>
              <a:t>Clinical decision making may be affected by implicit, albeit unintentional attitudes and assumptions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Footer Placeholder 4"/>
          <p:cNvSpPr>
            <a:spLocks noGrp="1"/>
          </p:cNvSpPr>
          <p:nvPr>
            <p:ph type="ftr" sz="quarter" idx="11"/>
          </p:nvPr>
        </p:nvSpPr>
        <p:spPr>
          <a:noFill/>
        </p:spPr>
        <p:txBody>
          <a:bodyPr/>
          <a:lstStyle/>
          <a:p>
            <a:r>
              <a:rPr lang="en-US" smtClean="0">
                <a:cs typeface="Arial" charset="0"/>
              </a:rPr>
              <a:t>Burgeess D, van Ryn, M, Dovidio, J and Saha, S (2007)</a:t>
            </a:r>
          </a:p>
        </p:txBody>
      </p:sp>
      <p:sp>
        <p:nvSpPr>
          <p:cNvPr id="222210" name="Rectangle 2"/>
          <p:cNvSpPr>
            <a:spLocks noGrp="1" noChangeArrowheads="1"/>
          </p:cNvSpPr>
          <p:nvPr>
            <p:ph type="title"/>
          </p:nvPr>
        </p:nvSpPr>
        <p:spPr/>
        <p:txBody>
          <a:bodyPr/>
          <a:lstStyle/>
          <a:p>
            <a:pPr eaLnBrk="1" hangingPunct="1"/>
            <a:r>
              <a:rPr lang="en-US" smtClean="0"/>
              <a:t>Provider level changes</a:t>
            </a:r>
          </a:p>
        </p:txBody>
      </p:sp>
      <p:sp>
        <p:nvSpPr>
          <p:cNvPr id="222211" name="Rectangle 3"/>
          <p:cNvSpPr>
            <a:spLocks noGrp="1" noChangeArrowheads="1"/>
          </p:cNvSpPr>
          <p:nvPr>
            <p:ph type="body" idx="1"/>
          </p:nvPr>
        </p:nvSpPr>
        <p:spPr/>
        <p:txBody>
          <a:bodyPr/>
          <a:lstStyle/>
          <a:p>
            <a:pPr eaLnBrk="1" hangingPunct="1">
              <a:lnSpc>
                <a:spcPct val="80000"/>
              </a:lnSpc>
            </a:pPr>
            <a:r>
              <a:rPr lang="en-US" sz="2800" smtClean="0"/>
              <a:t>Enhance Provider Understanding of the Psychological Basis of Bias</a:t>
            </a:r>
          </a:p>
          <a:p>
            <a:pPr eaLnBrk="1" hangingPunct="1">
              <a:lnSpc>
                <a:spcPct val="80000"/>
              </a:lnSpc>
            </a:pPr>
            <a:r>
              <a:rPr lang="en-US" sz="2800" smtClean="0"/>
              <a:t>Enhance Providers’ Confidence in their Ability to Successfully Interact with Socially Dissimilar Patients by promoting contact</a:t>
            </a:r>
          </a:p>
          <a:p>
            <a:pPr eaLnBrk="1" hangingPunct="1">
              <a:lnSpc>
                <a:spcPct val="80000"/>
              </a:lnSpc>
            </a:pPr>
            <a:r>
              <a:rPr lang="en-US" sz="2800" smtClean="0"/>
              <a:t>Enhance Emotional Regulation skills specific to Promoting Positive Emotions</a:t>
            </a:r>
          </a:p>
          <a:p>
            <a:pPr eaLnBrk="1" hangingPunct="1">
              <a:lnSpc>
                <a:spcPct val="80000"/>
              </a:lnSpc>
            </a:pPr>
            <a:r>
              <a:rPr lang="en-US" sz="2800" smtClean="0"/>
              <a:t>Increase Providers Perspective Taking and Affective Empathy</a:t>
            </a:r>
          </a:p>
          <a:p>
            <a:pPr eaLnBrk="1" hangingPunct="1">
              <a:lnSpc>
                <a:spcPct val="80000"/>
              </a:lnSpc>
            </a:pPr>
            <a:r>
              <a:rPr lang="en-US" sz="2800" smtClean="0"/>
              <a:t>Improve Providers Ability to Build Partnerships with Patients</a:t>
            </a:r>
          </a:p>
          <a:p>
            <a:pPr eaLnBrk="1" hangingPunct="1">
              <a:lnSpc>
                <a:spcPct val="80000"/>
              </a:lnSpc>
            </a:pPr>
            <a:endParaRPr lang="en-US" sz="2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Footer Placeholder 4"/>
          <p:cNvSpPr>
            <a:spLocks noGrp="1"/>
          </p:cNvSpPr>
          <p:nvPr>
            <p:ph type="ftr" sz="quarter" idx="11"/>
          </p:nvPr>
        </p:nvSpPr>
        <p:spPr>
          <a:noFill/>
        </p:spPr>
        <p:txBody>
          <a:bodyPr/>
          <a:lstStyle/>
          <a:p>
            <a:r>
              <a:rPr lang="en-US" smtClean="0">
                <a:cs typeface="Arial" charset="0"/>
              </a:rPr>
              <a:t>Saha, S,Guiton G, Wimmers, PF, Wilkerson L, JAMA (2008)</a:t>
            </a:r>
          </a:p>
        </p:txBody>
      </p:sp>
      <p:sp>
        <p:nvSpPr>
          <p:cNvPr id="223234" name="Rectangle 2"/>
          <p:cNvSpPr>
            <a:spLocks noGrp="1" noChangeArrowheads="1"/>
          </p:cNvSpPr>
          <p:nvPr>
            <p:ph type="title"/>
          </p:nvPr>
        </p:nvSpPr>
        <p:spPr>
          <a:xfrm>
            <a:off x="381000" y="685800"/>
            <a:ext cx="8229600" cy="1143000"/>
          </a:xfrm>
        </p:spPr>
        <p:txBody>
          <a:bodyPr/>
          <a:lstStyle/>
          <a:p>
            <a:pPr eaLnBrk="1" hangingPunct="1"/>
            <a:r>
              <a:rPr lang="en-US" sz="2800" smtClean="0"/>
              <a:t>System Level Changes:</a:t>
            </a:r>
            <a:br>
              <a:rPr lang="en-US" sz="2800" smtClean="0"/>
            </a:br>
            <a:r>
              <a:rPr lang="en-US" sz="2800" smtClean="0"/>
              <a:t>Increase Diversity in Health Professions</a:t>
            </a:r>
          </a:p>
        </p:txBody>
      </p:sp>
      <p:sp>
        <p:nvSpPr>
          <p:cNvPr id="223235" name="Rectangle 3"/>
          <p:cNvSpPr>
            <a:spLocks noGrp="1" noChangeArrowheads="1"/>
          </p:cNvSpPr>
          <p:nvPr>
            <p:ph type="body" idx="1"/>
          </p:nvPr>
        </p:nvSpPr>
        <p:spPr/>
        <p:txBody>
          <a:bodyPr/>
          <a:lstStyle/>
          <a:p>
            <a:pPr eaLnBrk="1" hangingPunct="1"/>
            <a:r>
              <a:rPr lang="en-US" smtClean="0"/>
              <a:t>White students within the highest quintile for student body racial and ethnic diversity, were more likely to rate themselves as highly prepared to care for minority populations than those in the lowest diversity quintile (61.1% vs 53.9%, respectively; P &lt; .001; adjusted odds ratio [OR], 1.33; 95% confidence interval [CI], 1.13-1.57).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p:txBody>
          <a:bodyPr/>
          <a:lstStyle/>
          <a:p>
            <a:pPr eaLnBrk="1" hangingPunct="1"/>
            <a:r>
              <a:rPr lang="en-US" sz="4000" smtClean="0"/>
              <a:t>Undoing Personally Mediated Racism:</a:t>
            </a:r>
            <a:br>
              <a:rPr lang="en-US" sz="4000" smtClean="0"/>
            </a:br>
            <a:r>
              <a:rPr lang="en-US" sz="4000" smtClean="0"/>
              <a:t>Policy Options to Explore</a:t>
            </a:r>
          </a:p>
        </p:txBody>
      </p:sp>
      <p:sp>
        <p:nvSpPr>
          <p:cNvPr id="224258" name="Rectangle 3"/>
          <p:cNvSpPr>
            <a:spLocks noGrp="1" noChangeArrowheads="1"/>
          </p:cNvSpPr>
          <p:nvPr>
            <p:ph type="body" idx="1"/>
          </p:nvPr>
        </p:nvSpPr>
        <p:spPr/>
        <p:txBody>
          <a:bodyPr/>
          <a:lstStyle/>
          <a:p>
            <a:pPr eaLnBrk="1" hangingPunct="1"/>
            <a:r>
              <a:rPr lang="en-US" sz="2800" smtClean="0"/>
              <a:t>Require continuing education for health care providers to reduce implicit bias</a:t>
            </a:r>
          </a:p>
          <a:p>
            <a:pPr eaLnBrk="1" hangingPunct="1"/>
            <a:r>
              <a:rPr lang="en-US" sz="2800" smtClean="0"/>
              <a:t>Increase investment in pipeline programs to promote diversity in health care profession training programs</a:t>
            </a:r>
          </a:p>
          <a:p>
            <a:pPr eaLnBrk="1" hangingPunct="1"/>
            <a:r>
              <a:rPr lang="en-US" sz="2800" smtClean="0"/>
              <a:t>Increase investment in health care delivery models that are community based and committed to cultural competence (eg FQHC’s, Community Health Workers,  Birthing Centers)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Assumptions:</a:t>
            </a:r>
          </a:p>
        </p:txBody>
      </p:sp>
      <p:sp>
        <p:nvSpPr>
          <p:cNvPr id="17410" name="Rectangle 3"/>
          <p:cNvSpPr>
            <a:spLocks noGrp="1" noChangeArrowheads="1"/>
          </p:cNvSpPr>
          <p:nvPr>
            <p:ph type="body" idx="1"/>
          </p:nvPr>
        </p:nvSpPr>
        <p:spPr/>
        <p:txBody>
          <a:bodyPr/>
          <a:lstStyle/>
          <a:p>
            <a:pPr eaLnBrk="1" hangingPunct="1"/>
            <a:r>
              <a:rPr lang="en-US" smtClean="0">
                <a:solidFill>
                  <a:schemeClr val="bg2"/>
                </a:solidFill>
              </a:rPr>
              <a:t>“</a:t>
            </a:r>
            <a:r>
              <a:rPr lang="en-US" smtClean="0">
                <a:solidFill>
                  <a:schemeClr val="accent2"/>
                </a:solidFill>
              </a:rPr>
              <a:t>Race”</a:t>
            </a:r>
            <a:r>
              <a:rPr lang="en-US" smtClean="0"/>
              <a:t> has been socially constructed</a:t>
            </a:r>
          </a:p>
          <a:p>
            <a:pPr eaLnBrk="1" hangingPunct="1"/>
            <a:r>
              <a:rPr lang="en-US" smtClean="0">
                <a:solidFill>
                  <a:schemeClr val="accent2"/>
                </a:solidFill>
              </a:rPr>
              <a:t>“Race”</a:t>
            </a:r>
            <a:r>
              <a:rPr lang="en-US" smtClean="0"/>
              <a:t> serves a strategy to hierarchically organize groups of people</a:t>
            </a:r>
          </a:p>
          <a:p>
            <a:pPr eaLnBrk="1" hangingPunct="1"/>
            <a:r>
              <a:rPr lang="en-US" smtClean="0">
                <a:solidFill>
                  <a:schemeClr val="accent2"/>
                </a:solidFill>
              </a:rPr>
              <a:t>Racism</a:t>
            </a:r>
            <a:r>
              <a:rPr lang="en-US" smtClean="0">
                <a:solidFill>
                  <a:schemeClr val="bg2"/>
                </a:solidFill>
              </a:rPr>
              <a:t> </a:t>
            </a:r>
            <a:r>
              <a:rPr lang="en-US" smtClean="0"/>
              <a:t>mediates access to goods, services and opportunities that are associated with health.</a:t>
            </a:r>
          </a:p>
          <a:p>
            <a:pPr eaLnBrk="1" hangingPunct="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514" name="Object 2"/>
          <p:cNvGraphicFramePr>
            <a:graphicFrameLocks noChangeAspect="1"/>
          </p:cNvGraphicFramePr>
          <p:nvPr/>
        </p:nvGraphicFramePr>
        <p:xfrm>
          <a:off x="457200" y="762000"/>
          <a:ext cx="8174038" cy="5319713"/>
        </p:xfrm>
        <a:graphic>
          <a:graphicData uri="http://schemas.openxmlformats.org/presentationml/2006/ole">
            <p:oleObj spid="_x0000_s192514" name="Visio" r:id="rId4" imgW="9654540" imgH="6282538" progId="Visio.Drawing.11">
              <p:embed/>
            </p:oleObj>
          </a:graphicData>
        </a:graphic>
      </p:graphicFrame>
      <p:sp>
        <p:nvSpPr>
          <p:cNvPr id="192515" name="Footer Placeholder 2"/>
          <p:cNvSpPr>
            <a:spLocks noGrp="1"/>
          </p:cNvSpPr>
          <p:nvPr>
            <p:ph type="ftr" sz="quarter" idx="11"/>
          </p:nvPr>
        </p:nvSpPr>
        <p:spPr>
          <a:noFill/>
        </p:spPr>
        <p:txBody>
          <a:bodyPr/>
          <a:lstStyle/>
          <a:p>
            <a:r>
              <a:rPr lang="en-US" smtClean="0">
                <a:cs typeface="Arial" charset="0"/>
              </a:rPr>
              <a:t>Ferre, C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title"/>
          </p:nvPr>
        </p:nvSpPr>
        <p:spPr/>
        <p:txBody>
          <a:bodyPr/>
          <a:lstStyle/>
          <a:p>
            <a:pPr eaLnBrk="1" hangingPunct="1"/>
            <a:r>
              <a:rPr lang="en-US" smtClean="0"/>
              <a:t>Racism</a:t>
            </a:r>
          </a:p>
        </p:txBody>
      </p:sp>
      <p:sp>
        <p:nvSpPr>
          <p:cNvPr id="194562" name="Rectangle 3"/>
          <p:cNvSpPr>
            <a:spLocks noGrp="1" noChangeArrowheads="1"/>
          </p:cNvSpPr>
          <p:nvPr>
            <p:ph type="body" idx="1"/>
          </p:nvPr>
        </p:nvSpPr>
        <p:spPr/>
        <p:txBody>
          <a:bodyPr/>
          <a:lstStyle/>
          <a:p>
            <a:pPr eaLnBrk="1" hangingPunct="1">
              <a:lnSpc>
                <a:spcPct val="90000"/>
              </a:lnSpc>
            </a:pPr>
            <a:r>
              <a:rPr lang="en-US" smtClean="0"/>
              <a:t>Institutionalized</a:t>
            </a:r>
          </a:p>
          <a:p>
            <a:pPr lvl="1" eaLnBrk="1" hangingPunct="1">
              <a:lnSpc>
                <a:spcPct val="90000"/>
              </a:lnSpc>
            </a:pPr>
            <a:r>
              <a:rPr lang="en-US" smtClean="0"/>
              <a:t>defined as the structures, policies, practices, and norms resulting in differential access to the goods, services, and opportunities of society by “race.” Institutionalized racism is normative, sometimes legalized, and often manifests as inherited disadvantage.</a:t>
            </a:r>
          </a:p>
          <a:p>
            <a:pPr eaLnBrk="1" hangingPunct="1">
              <a:lnSpc>
                <a:spcPct val="90000"/>
              </a:lnSpc>
            </a:pPr>
            <a:r>
              <a:rPr lang="en-US" smtClean="0"/>
              <a:t>Personally Mediated</a:t>
            </a:r>
          </a:p>
          <a:p>
            <a:pPr eaLnBrk="1" hangingPunct="1">
              <a:lnSpc>
                <a:spcPct val="90000"/>
              </a:lnSpc>
            </a:pPr>
            <a:r>
              <a:rPr lang="en-US" smtClean="0"/>
              <a:t>Internalized</a:t>
            </a:r>
          </a:p>
        </p:txBody>
      </p:sp>
      <p:sp>
        <p:nvSpPr>
          <p:cNvPr id="194563" name="Text Box 4"/>
          <p:cNvSpPr txBox="1">
            <a:spLocks noChangeArrowheads="1"/>
          </p:cNvSpPr>
          <p:nvPr/>
        </p:nvSpPr>
        <p:spPr bwMode="auto">
          <a:xfrm>
            <a:off x="1600200" y="6019800"/>
            <a:ext cx="7315200" cy="915988"/>
          </a:xfrm>
          <a:prstGeom prst="rect">
            <a:avLst/>
          </a:prstGeom>
          <a:noFill/>
          <a:ln w="9525">
            <a:noFill/>
            <a:miter lim="800000"/>
            <a:headEnd/>
            <a:tailEnd/>
          </a:ln>
        </p:spPr>
        <p:txBody>
          <a:bodyPr>
            <a:spAutoFit/>
          </a:bodyPr>
          <a:lstStyle/>
          <a:p>
            <a:pPr eaLnBrk="0" hangingPunct="0">
              <a:spcBef>
                <a:spcPct val="50000"/>
              </a:spcBef>
            </a:pPr>
            <a:r>
              <a:rPr lang="en-US">
                <a:latin typeface="Arial" charset="0"/>
              </a:rPr>
              <a:t>Jones CP.  Confronting Institutionalized Racism.  Phylon 2003;50(1-2):7-22.</a:t>
            </a:r>
            <a:br>
              <a:rPr lang="en-US">
                <a:latin typeface="Arial" charset="0"/>
              </a:rPr>
            </a:br>
            <a:endParaRPr lang="en-US">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ChangeArrowheads="1"/>
          </p:cNvSpPr>
          <p:nvPr>
            <p:ph type="title"/>
          </p:nvPr>
        </p:nvSpPr>
        <p:spPr>
          <a:xfrm>
            <a:off x="533400" y="0"/>
            <a:ext cx="8229600" cy="1143000"/>
          </a:xfrm>
        </p:spPr>
        <p:txBody>
          <a:bodyPr/>
          <a:lstStyle/>
          <a:p>
            <a:pPr eaLnBrk="1" hangingPunct="1"/>
            <a:r>
              <a:rPr lang="en-US" sz="3600" smtClean="0"/>
              <a:t>US Policy and Race: Affirmative Action</a:t>
            </a:r>
          </a:p>
        </p:txBody>
      </p:sp>
      <p:sp>
        <p:nvSpPr>
          <p:cNvPr id="23555" name="Rectangle 3"/>
          <p:cNvSpPr>
            <a:spLocks noGrp="1" noChangeArrowheads="1"/>
          </p:cNvSpPr>
          <p:nvPr>
            <p:ph type="body" idx="1"/>
          </p:nvPr>
        </p:nvSpPr>
        <p:spPr>
          <a:xfrm>
            <a:off x="533400" y="1752600"/>
            <a:ext cx="8229600" cy="3692525"/>
          </a:xfrm>
        </p:spPr>
        <p:txBody>
          <a:bodyPr>
            <a:normAutofit fontScale="85000" lnSpcReduction="10000"/>
          </a:bodyPr>
          <a:lstStyle/>
          <a:p>
            <a:pPr eaLnBrk="1" hangingPunct="1">
              <a:lnSpc>
                <a:spcPct val="80000"/>
              </a:lnSpc>
              <a:defRPr/>
            </a:pPr>
            <a:r>
              <a:rPr lang="en-US" dirty="0" smtClean="0"/>
              <a:t>Started in 1641: colonies begin to specify in law that rights to property, to ownership of goods and services and to vote were restricted by race and gender.</a:t>
            </a:r>
          </a:p>
          <a:p>
            <a:pPr eaLnBrk="1" hangingPunct="1">
              <a:lnSpc>
                <a:spcPct val="80000"/>
              </a:lnSpc>
              <a:buFont typeface="Wingdings" pitchFamily="2" charset="2"/>
              <a:buNone/>
              <a:defRPr/>
            </a:pPr>
            <a:r>
              <a:rPr lang="en-US" dirty="0" smtClean="0"/>
              <a:t> </a:t>
            </a:r>
          </a:p>
          <a:p>
            <a:pPr eaLnBrk="1" hangingPunct="1">
              <a:lnSpc>
                <a:spcPct val="80000"/>
              </a:lnSpc>
              <a:defRPr/>
            </a:pPr>
            <a:r>
              <a:rPr lang="en-US" dirty="0" smtClean="0"/>
              <a:t>Expanded in 1790: restricted citizenship and applied only to “whites” and was not overturned until 1952. </a:t>
            </a:r>
          </a:p>
          <a:p>
            <a:pPr eaLnBrk="1" hangingPunct="1">
              <a:lnSpc>
                <a:spcPct val="80000"/>
              </a:lnSpc>
              <a:buFont typeface="Wingdings" pitchFamily="2" charset="2"/>
              <a:buNone/>
              <a:defRPr/>
            </a:pPr>
            <a:endParaRPr lang="en-US" dirty="0" smtClean="0"/>
          </a:p>
          <a:p>
            <a:pPr eaLnBrk="1" hangingPunct="1">
              <a:lnSpc>
                <a:spcPct val="80000"/>
              </a:lnSpc>
              <a:defRPr/>
            </a:pPr>
            <a:r>
              <a:rPr lang="en-US" dirty="0" smtClean="0"/>
              <a:t>Affirmative action has been in place for whites for 370 years, and 60 years for racial/ethnic minorities</a:t>
            </a:r>
          </a:p>
          <a:p>
            <a:pPr eaLnBrk="1" hangingPunct="1">
              <a:lnSpc>
                <a:spcPct val="80000"/>
              </a:lnSpc>
              <a:buFont typeface="Wingdings" pitchFamily="2" charset="2"/>
              <a:buNone/>
              <a:defRPr/>
            </a:pPr>
            <a:endParaRPr lang="en-US" sz="2800" dirty="0" smtClean="0"/>
          </a:p>
        </p:txBody>
      </p:sp>
      <p:sp>
        <p:nvSpPr>
          <p:cNvPr id="103428" name="Rectangle 4"/>
          <p:cNvSpPr>
            <a:spLocks noChangeArrowheads="1"/>
          </p:cNvSpPr>
          <p:nvPr/>
        </p:nvSpPr>
        <p:spPr bwMode="auto">
          <a:xfrm>
            <a:off x="457200" y="5715000"/>
            <a:ext cx="7620000" cy="639763"/>
          </a:xfrm>
          <a:prstGeom prst="rect">
            <a:avLst/>
          </a:prstGeom>
          <a:noFill/>
          <a:ln w="9525">
            <a:noFill/>
            <a:miter lim="800000"/>
            <a:headEnd/>
            <a:tailEnd/>
          </a:ln>
          <a:effectLst/>
        </p:spPr>
        <p:txBody>
          <a:bodyPr>
            <a:spAutoFit/>
          </a:bodyPr>
          <a:lstStyle/>
          <a:p>
            <a:pPr eaLnBrk="0" hangingPunct="0">
              <a:defRPr/>
            </a:pPr>
            <a:r>
              <a:rPr lang="en-US" sz="1200">
                <a:latin typeface="Arial" charset="0"/>
                <a:cs typeface="+mn-cs"/>
              </a:rPr>
              <a:t>Brown, M, Carnoy, M, Currie, E. Duster, T. Oppenheimer, B.,Schultz,,MM</a:t>
            </a:r>
          </a:p>
          <a:p>
            <a:pPr eaLnBrk="0" hangingPunct="0">
              <a:defRPr/>
            </a:pPr>
            <a:r>
              <a:rPr lang="en-US" sz="1200">
                <a:latin typeface="Arial" charset="0"/>
                <a:cs typeface="+mn-cs"/>
              </a:rPr>
              <a:t>Wellman, D </a:t>
            </a:r>
            <a:r>
              <a:rPr lang="en-US" sz="1200" i="1">
                <a:latin typeface="Arial" charset="0"/>
                <a:cs typeface="+mn-cs"/>
              </a:rPr>
              <a:t>Whitewashing Race: The Myth of a Color Blind Society</a:t>
            </a:r>
            <a:r>
              <a:rPr lang="en-US" sz="1200">
                <a:latin typeface="Arial" charset="0"/>
                <a:cs typeface="+mn-cs"/>
              </a:rPr>
              <a:t> 2003</a:t>
            </a:r>
          </a:p>
          <a:p>
            <a:pPr eaLnBrk="0" hangingPunct="0">
              <a:defRPr/>
            </a:pPr>
            <a:r>
              <a:rPr lang="en-US" sz="1200">
                <a:latin typeface="Arial" charset="0"/>
                <a:cs typeface="+mn-cs"/>
              </a:rPr>
              <a:t>University of California Press, Berkeley</a:t>
            </a:r>
            <a:endParaRPr lang="en-US" sz="1200">
              <a:solidFill>
                <a:schemeClr val="tx2"/>
              </a:solidFill>
              <a:effectLst>
                <a:outerShdw blurRad="38100" dist="38100" dir="2700000" algn="tl">
                  <a:srgbClr val="C0C0C0"/>
                </a:outerShdw>
              </a:effectLst>
              <a:latin typeface="Arial" charset="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Footer Placeholder 2"/>
          <p:cNvSpPr>
            <a:spLocks noGrp="1"/>
          </p:cNvSpPr>
          <p:nvPr>
            <p:ph type="ftr" sz="quarter" idx="11"/>
          </p:nvPr>
        </p:nvSpPr>
        <p:spPr>
          <a:noFill/>
        </p:spPr>
        <p:txBody>
          <a:bodyPr/>
          <a:lstStyle/>
          <a:p>
            <a:r>
              <a:rPr lang="en-US" smtClean="0">
                <a:cs typeface="Arial" charset="0"/>
              </a:rPr>
              <a:t>RWJ Commission for a Healthier America 2008</a:t>
            </a:r>
          </a:p>
        </p:txBody>
      </p:sp>
      <p:sp>
        <p:nvSpPr>
          <p:cNvPr id="196610" name="Rectangle 2"/>
          <p:cNvSpPr>
            <a:spLocks noChangeArrowheads="1"/>
          </p:cNvSpPr>
          <p:nvPr/>
        </p:nvSpPr>
        <p:spPr bwMode="auto">
          <a:xfrm>
            <a:off x="457200" y="1752600"/>
            <a:ext cx="8226425" cy="2468563"/>
          </a:xfrm>
          <a:prstGeom prst="rect">
            <a:avLst/>
          </a:prstGeom>
          <a:solidFill>
            <a:srgbClr val="FDD27B"/>
          </a:solidFill>
          <a:ln w="9525">
            <a:solidFill>
              <a:schemeClr val="tx1"/>
            </a:solidFill>
            <a:miter lim="800000"/>
            <a:headEnd/>
            <a:tailEnd/>
          </a:ln>
        </p:spPr>
        <p:txBody>
          <a:bodyPr wrap="none" anchor="ctr"/>
          <a:lstStyle/>
          <a:p>
            <a:pPr algn="ctr" eaLnBrk="0" hangingPunct="0"/>
            <a:endParaRPr lang="en-US" sz="2400">
              <a:latin typeface="Arial" charset="0"/>
              <a:ea typeface="ＭＳ Ｐゴシック" pitchFamily="34" charset="-128"/>
            </a:endParaRPr>
          </a:p>
        </p:txBody>
      </p:sp>
      <p:sp>
        <p:nvSpPr>
          <p:cNvPr id="82947" name="Text Box 3"/>
          <p:cNvSpPr txBox="1">
            <a:spLocks noChangeArrowheads="1"/>
          </p:cNvSpPr>
          <p:nvPr/>
        </p:nvSpPr>
        <p:spPr bwMode="auto">
          <a:xfrm>
            <a:off x="685800" y="2514600"/>
            <a:ext cx="1371600" cy="768350"/>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charset="0"/>
                <a:ea typeface="ＭＳ Ｐゴシック" pitchFamily="34" charset="-128"/>
              </a:rPr>
              <a:t>Educational attainment</a:t>
            </a:r>
          </a:p>
        </p:txBody>
      </p:sp>
      <p:sp>
        <p:nvSpPr>
          <p:cNvPr id="196612" name="Rectangle 4"/>
          <p:cNvSpPr>
            <a:spLocks noChangeArrowheads="1"/>
          </p:cNvSpPr>
          <p:nvPr/>
        </p:nvSpPr>
        <p:spPr bwMode="auto">
          <a:xfrm>
            <a:off x="457200" y="533400"/>
            <a:ext cx="8226425" cy="1096963"/>
          </a:xfrm>
          <a:prstGeom prst="rect">
            <a:avLst/>
          </a:prstGeom>
          <a:solidFill>
            <a:srgbClr val="FDD27B"/>
          </a:solidFill>
          <a:ln w="9525">
            <a:solidFill>
              <a:schemeClr val="tx1"/>
            </a:solidFill>
            <a:miter lim="800000"/>
            <a:headEnd/>
            <a:tailEnd/>
          </a:ln>
        </p:spPr>
        <p:txBody>
          <a:bodyPr wrap="none" anchor="ctr"/>
          <a:lstStyle/>
          <a:p>
            <a:pPr algn="ctr" eaLnBrk="0" hangingPunct="0"/>
            <a:endParaRPr lang="en-US" sz="2400">
              <a:latin typeface="Arial" charset="0"/>
              <a:ea typeface="ＭＳ Ｐゴシック" pitchFamily="34" charset="-128"/>
            </a:endParaRPr>
          </a:p>
        </p:txBody>
      </p:sp>
      <p:sp>
        <p:nvSpPr>
          <p:cNvPr id="82949" name="Text Box 5"/>
          <p:cNvSpPr txBox="1">
            <a:spLocks noChangeArrowheads="1"/>
          </p:cNvSpPr>
          <p:nvPr/>
        </p:nvSpPr>
        <p:spPr bwMode="auto">
          <a:xfrm>
            <a:off x="7010400" y="5257800"/>
            <a:ext cx="1371600" cy="685800"/>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pitchFamily="34" charset="0"/>
                <a:cs typeface="Arial" pitchFamily="34" charset="0"/>
              </a:rPr>
              <a:t>HEALTH</a:t>
            </a:r>
          </a:p>
        </p:txBody>
      </p:sp>
      <p:cxnSp>
        <p:nvCxnSpPr>
          <p:cNvPr id="196614" name="AutoShape 6"/>
          <p:cNvCxnSpPr>
            <a:cxnSpLocks noChangeShapeType="1"/>
          </p:cNvCxnSpPr>
          <p:nvPr/>
        </p:nvCxnSpPr>
        <p:spPr bwMode="auto">
          <a:xfrm>
            <a:off x="3340100" y="2852738"/>
            <a:ext cx="4127500" cy="52387"/>
          </a:xfrm>
          <a:prstGeom prst="straightConnector1">
            <a:avLst/>
          </a:prstGeom>
          <a:noFill/>
          <a:ln w="38100">
            <a:solidFill>
              <a:srgbClr val="3366FF"/>
            </a:solidFill>
            <a:round/>
            <a:headEnd/>
            <a:tailEnd type="triangle" w="lg" len="lg"/>
          </a:ln>
        </p:spPr>
      </p:cxnSp>
      <p:sp>
        <p:nvSpPr>
          <p:cNvPr id="196615" name="Line 7"/>
          <p:cNvSpPr>
            <a:spLocks noChangeShapeType="1"/>
          </p:cNvSpPr>
          <p:nvPr/>
        </p:nvSpPr>
        <p:spPr bwMode="auto">
          <a:xfrm flipH="1">
            <a:off x="2895600" y="2133600"/>
            <a:ext cx="1588" cy="1535113"/>
          </a:xfrm>
          <a:prstGeom prst="line">
            <a:avLst/>
          </a:prstGeom>
          <a:noFill/>
          <a:ln w="38100">
            <a:solidFill>
              <a:srgbClr val="3366FF"/>
            </a:solidFill>
            <a:round/>
            <a:headEnd/>
            <a:tailEnd/>
          </a:ln>
        </p:spPr>
        <p:txBody>
          <a:bodyPr/>
          <a:lstStyle/>
          <a:p>
            <a:endParaRPr lang="en-US"/>
          </a:p>
        </p:txBody>
      </p:sp>
      <p:sp>
        <p:nvSpPr>
          <p:cNvPr id="196616" name="Line 8"/>
          <p:cNvSpPr>
            <a:spLocks noChangeShapeType="1"/>
          </p:cNvSpPr>
          <p:nvPr/>
        </p:nvSpPr>
        <p:spPr bwMode="auto">
          <a:xfrm>
            <a:off x="2892425" y="2124075"/>
            <a:ext cx="4575175" cy="1588"/>
          </a:xfrm>
          <a:prstGeom prst="line">
            <a:avLst/>
          </a:prstGeom>
          <a:noFill/>
          <a:ln w="38100">
            <a:solidFill>
              <a:srgbClr val="3366FF"/>
            </a:solidFill>
            <a:round/>
            <a:headEnd/>
            <a:tailEnd type="triangle" w="lg" len="lg"/>
          </a:ln>
        </p:spPr>
        <p:txBody>
          <a:bodyPr/>
          <a:lstStyle/>
          <a:p>
            <a:endParaRPr lang="en-US"/>
          </a:p>
        </p:txBody>
      </p:sp>
      <p:sp>
        <p:nvSpPr>
          <p:cNvPr id="196617" name="Line 9"/>
          <p:cNvSpPr>
            <a:spLocks noChangeShapeType="1"/>
          </p:cNvSpPr>
          <p:nvPr/>
        </p:nvSpPr>
        <p:spPr bwMode="auto">
          <a:xfrm>
            <a:off x="2882900" y="3667125"/>
            <a:ext cx="4575175" cy="1588"/>
          </a:xfrm>
          <a:prstGeom prst="line">
            <a:avLst/>
          </a:prstGeom>
          <a:noFill/>
          <a:ln w="38100">
            <a:solidFill>
              <a:srgbClr val="3366FF"/>
            </a:solidFill>
            <a:round/>
            <a:headEnd/>
            <a:tailEnd type="triangle" w="lg" len="lg"/>
          </a:ln>
        </p:spPr>
        <p:txBody>
          <a:bodyPr/>
          <a:lstStyle/>
          <a:p>
            <a:endParaRPr lang="en-US"/>
          </a:p>
        </p:txBody>
      </p:sp>
      <p:sp>
        <p:nvSpPr>
          <p:cNvPr id="196618" name="Text Box 10"/>
          <p:cNvSpPr txBox="1">
            <a:spLocks noChangeArrowheads="1"/>
          </p:cNvSpPr>
          <p:nvPr/>
        </p:nvSpPr>
        <p:spPr bwMode="auto">
          <a:xfrm>
            <a:off x="4800600" y="1828800"/>
            <a:ext cx="2193925" cy="609600"/>
          </a:xfrm>
          <a:prstGeom prst="rect">
            <a:avLst/>
          </a:prstGeom>
          <a:solidFill>
            <a:srgbClr val="FFFFFF"/>
          </a:solidFill>
          <a:ln w="9525">
            <a:solidFill>
              <a:srgbClr val="000000"/>
            </a:solidFill>
            <a:miter lim="800000"/>
            <a:headEnd/>
            <a:tailEnd/>
          </a:ln>
        </p:spPr>
        <p:txBody>
          <a:bodyPr tIns="27432" bIns="37631" anchor="ctr"/>
          <a:lstStyle/>
          <a:p>
            <a:pPr>
              <a:spcBef>
                <a:spcPct val="5000"/>
              </a:spcBef>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Exposure to hazards </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Control / demand imbalance</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Stress</a:t>
            </a:r>
          </a:p>
        </p:txBody>
      </p:sp>
      <p:sp>
        <p:nvSpPr>
          <p:cNvPr id="196619" name="Text Box 11"/>
          <p:cNvSpPr txBox="1">
            <a:spLocks noChangeArrowheads="1"/>
          </p:cNvSpPr>
          <p:nvPr/>
        </p:nvSpPr>
        <p:spPr bwMode="auto">
          <a:xfrm>
            <a:off x="3505200" y="2590800"/>
            <a:ext cx="914400" cy="639763"/>
          </a:xfrm>
          <a:prstGeom prst="rect">
            <a:avLst/>
          </a:prstGeom>
          <a:solidFill>
            <a:srgbClr val="FFFFFF"/>
          </a:solidFill>
          <a:ln w="9525">
            <a:solidFill>
              <a:srgbClr val="000000"/>
            </a:solidFill>
            <a:miter lim="800000"/>
            <a:headEnd/>
            <a:tailEnd/>
          </a:ln>
        </p:spPr>
        <p:txBody>
          <a:bodyPr lIns="33868" tIns="33868" rIns="33868" bIns="9144" anchor="ctr"/>
          <a:lstStyle/>
          <a:p>
            <a:pPr algn="ctr">
              <a:lnSpc>
                <a:spcPct val="95000"/>
              </a:lnSpc>
            </a:pPr>
            <a:r>
              <a:rPr kumimoji="1" lang="en-US" sz="1200" b="1">
                <a:solidFill>
                  <a:srgbClr val="000000"/>
                </a:solidFill>
                <a:latin typeface="Arial" charset="0"/>
                <a:ea typeface="ＭＳ Ｐゴシック" pitchFamily="34" charset="-128"/>
              </a:rPr>
              <a:t>Work-related resources</a:t>
            </a:r>
          </a:p>
        </p:txBody>
      </p:sp>
      <p:sp>
        <p:nvSpPr>
          <p:cNvPr id="196620" name="Text Box 12"/>
          <p:cNvSpPr txBox="1">
            <a:spLocks noChangeArrowheads="1"/>
          </p:cNvSpPr>
          <p:nvPr/>
        </p:nvSpPr>
        <p:spPr bwMode="auto">
          <a:xfrm>
            <a:off x="4799013" y="3352800"/>
            <a:ext cx="2193925" cy="768350"/>
          </a:xfrm>
          <a:prstGeom prst="rect">
            <a:avLst/>
          </a:prstGeom>
          <a:solidFill>
            <a:srgbClr val="FFFFFF"/>
          </a:solidFill>
          <a:ln w="9525">
            <a:solidFill>
              <a:srgbClr val="000000"/>
            </a:solidFill>
            <a:miter lim="800000"/>
            <a:headEnd/>
            <a:tailEnd/>
          </a:ln>
        </p:spPr>
        <p:txBody>
          <a:bodyPr tIns="27432" bIns="36576" anchor="ctr"/>
          <a:lstStyle/>
          <a:p>
            <a:pPr>
              <a:spcBef>
                <a:spcPct val="5000"/>
              </a:spcBef>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Housing</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Neighborhood environment</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Nutrition</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Stress</a:t>
            </a:r>
          </a:p>
        </p:txBody>
      </p:sp>
      <p:sp>
        <p:nvSpPr>
          <p:cNvPr id="196621" name="Text Box 13"/>
          <p:cNvSpPr txBox="1">
            <a:spLocks noChangeArrowheads="1"/>
          </p:cNvSpPr>
          <p:nvPr/>
        </p:nvSpPr>
        <p:spPr bwMode="auto">
          <a:xfrm>
            <a:off x="2590800" y="2667000"/>
            <a:ext cx="766763" cy="503238"/>
          </a:xfrm>
          <a:prstGeom prst="rect">
            <a:avLst/>
          </a:prstGeom>
          <a:solidFill>
            <a:srgbClr val="FFFFFF"/>
          </a:solidFill>
          <a:ln w="9525">
            <a:solidFill>
              <a:srgbClr val="000000"/>
            </a:solidFill>
            <a:miter lim="800000"/>
            <a:headEnd/>
            <a:tailEnd/>
          </a:ln>
        </p:spPr>
        <p:txBody>
          <a:bodyPr lIns="67736" tIns="54864" rIns="67736" bIns="54864" anchor="ctr"/>
          <a:lstStyle/>
          <a:p>
            <a:pPr algn="ctr"/>
            <a:r>
              <a:rPr kumimoji="1" lang="en-US" sz="1200" b="1">
                <a:solidFill>
                  <a:srgbClr val="000000"/>
                </a:solidFill>
                <a:latin typeface="Arial" charset="0"/>
                <a:ea typeface="ＭＳ Ｐゴシック" pitchFamily="34" charset="-128"/>
              </a:rPr>
              <a:t>Work</a:t>
            </a:r>
          </a:p>
        </p:txBody>
      </p:sp>
      <p:sp>
        <p:nvSpPr>
          <p:cNvPr id="196622" name="Text Box 14"/>
          <p:cNvSpPr txBox="1">
            <a:spLocks noChangeArrowheads="1"/>
          </p:cNvSpPr>
          <p:nvPr/>
        </p:nvSpPr>
        <p:spPr bwMode="auto">
          <a:xfrm>
            <a:off x="4800600" y="2514600"/>
            <a:ext cx="2193925" cy="768350"/>
          </a:xfrm>
          <a:prstGeom prst="rect">
            <a:avLst/>
          </a:prstGeom>
          <a:solidFill>
            <a:srgbClr val="FFFFFF"/>
          </a:solidFill>
          <a:ln w="9525">
            <a:solidFill>
              <a:srgbClr val="000000"/>
            </a:solidFill>
            <a:miter lim="800000"/>
            <a:headEnd/>
            <a:tailEnd/>
          </a:ln>
        </p:spPr>
        <p:txBody>
          <a:bodyPr tIns="27432" bIns="36576" anchor="ctr"/>
          <a:lstStyle/>
          <a:p>
            <a:pPr>
              <a:spcBef>
                <a:spcPct val="5000"/>
              </a:spcBef>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Health insurance</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Sick leave</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Retirement benefits </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Other benefits</a:t>
            </a:r>
          </a:p>
        </p:txBody>
      </p:sp>
      <p:sp>
        <p:nvSpPr>
          <p:cNvPr id="196623" name="Text Box 15"/>
          <p:cNvSpPr txBox="1">
            <a:spLocks noChangeArrowheads="1"/>
          </p:cNvSpPr>
          <p:nvPr/>
        </p:nvSpPr>
        <p:spPr bwMode="auto">
          <a:xfrm>
            <a:off x="3505200" y="1905000"/>
            <a:ext cx="914400" cy="593725"/>
          </a:xfrm>
          <a:prstGeom prst="rect">
            <a:avLst/>
          </a:prstGeom>
          <a:solidFill>
            <a:srgbClr val="FFFFFF"/>
          </a:solidFill>
          <a:ln w="9525">
            <a:solidFill>
              <a:srgbClr val="000000"/>
            </a:solidFill>
            <a:miter lim="800000"/>
            <a:headEnd/>
            <a:tailEnd/>
          </a:ln>
        </p:spPr>
        <p:txBody>
          <a:bodyPr lIns="33868" tIns="33868" rIns="33868" bIns="33868" anchor="ctr"/>
          <a:lstStyle/>
          <a:p>
            <a:pPr algn="ctr"/>
            <a:r>
              <a:rPr kumimoji="1" lang="en-US" sz="1200" b="1">
                <a:solidFill>
                  <a:srgbClr val="000000"/>
                </a:solidFill>
                <a:latin typeface="Arial" charset="0"/>
                <a:ea typeface="ＭＳ Ｐゴシック" pitchFamily="34" charset="-128"/>
              </a:rPr>
              <a:t>Working conditions</a:t>
            </a:r>
          </a:p>
        </p:txBody>
      </p:sp>
      <p:sp>
        <p:nvSpPr>
          <p:cNvPr id="196624" name="Text Box 16"/>
          <p:cNvSpPr txBox="1">
            <a:spLocks noChangeArrowheads="1"/>
          </p:cNvSpPr>
          <p:nvPr/>
        </p:nvSpPr>
        <p:spPr bwMode="auto">
          <a:xfrm>
            <a:off x="3505200" y="3352800"/>
            <a:ext cx="914400" cy="593725"/>
          </a:xfrm>
          <a:prstGeom prst="rect">
            <a:avLst/>
          </a:prstGeom>
          <a:solidFill>
            <a:srgbClr val="FFFFFF"/>
          </a:solidFill>
          <a:ln w="9525">
            <a:solidFill>
              <a:srgbClr val="000000"/>
            </a:solidFill>
            <a:miter lim="800000"/>
            <a:headEnd/>
            <a:tailEnd/>
          </a:ln>
        </p:spPr>
        <p:txBody>
          <a:bodyPr lIns="67736" tIns="64008" rIns="67736" bIns="64008" anchor="ctr"/>
          <a:lstStyle/>
          <a:p>
            <a:pPr algn="ctr"/>
            <a:r>
              <a:rPr kumimoji="1" lang="en-US" sz="1200" b="1">
                <a:solidFill>
                  <a:srgbClr val="000000"/>
                </a:solidFill>
                <a:latin typeface="Arial" charset="0"/>
                <a:ea typeface="ＭＳ Ｐゴシック" pitchFamily="34" charset="-128"/>
              </a:rPr>
              <a:t>Income</a:t>
            </a:r>
          </a:p>
        </p:txBody>
      </p:sp>
      <p:sp>
        <p:nvSpPr>
          <p:cNvPr id="196625" name="Rectangle 17"/>
          <p:cNvSpPr>
            <a:spLocks noChangeArrowheads="1"/>
          </p:cNvSpPr>
          <p:nvPr/>
        </p:nvSpPr>
        <p:spPr bwMode="auto">
          <a:xfrm>
            <a:off x="457200" y="4343400"/>
            <a:ext cx="8226425" cy="2286000"/>
          </a:xfrm>
          <a:prstGeom prst="rect">
            <a:avLst/>
          </a:prstGeom>
          <a:solidFill>
            <a:srgbClr val="FDD27B"/>
          </a:solidFill>
          <a:ln w="9525">
            <a:solidFill>
              <a:schemeClr val="tx1"/>
            </a:solidFill>
            <a:miter lim="800000"/>
            <a:headEnd/>
            <a:tailEnd/>
          </a:ln>
        </p:spPr>
        <p:txBody>
          <a:bodyPr wrap="none" anchor="ctr"/>
          <a:lstStyle/>
          <a:p>
            <a:pPr algn="ctr" eaLnBrk="0" hangingPunct="0"/>
            <a:endParaRPr lang="en-US" sz="2400">
              <a:latin typeface="Arial" charset="0"/>
              <a:ea typeface="ＭＳ Ｐゴシック" pitchFamily="34" charset="-128"/>
            </a:endParaRPr>
          </a:p>
        </p:txBody>
      </p:sp>
      <p:sp>
        <p:nvSpPr>
          <p:cNvPr id="82962" name="Text Box 18"/>
          <p:cNvSpPr txBox="1">
            <a:spLocks noChangeArrowheads="1"/>
          </p:cNvSpPr>
          <p:nvPr/>
        </p:nvSpPr>
        <p:spPr bwMode="auto">
          <a:xfrm>
            <a:off x="7494588" y="1990725"/>
            <a:ext cx="914400" cy="1828800"/>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charset="0"/>
                <a:ea typeface="ＭＳ Ｐゴシック" pitchFamily="34" charset="-128"/>
              </a:rPr>
              <a:t>HEALTH</a:t>
            </a:r>
          </a:p>
        </p:txBody>
      </p:sp>
      <p:sp>
        <p:nvSpPr>
          <p:cNvPr id="82963" name="Text Box 19"/>
          <p:cNvSpPr txBox="1">
            <a:spLocks noChangeArrowheads="1"/>
          </p:cNvSpPr>
          <p:nvPr/>
        </p:nvSpPr>
        <p:spPr bwMode="auto">
          <a:xfrm>
            <a:off x="7467600" y="666750"/>
            <a:ext cx="914400" cy="768350"/>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charset="0"/>
                <a:ea typeface="ＭＳ Ｐゴシック" pitchFamily="34" charset="-128"/>
              </a:rPr>
              <a:t>HEALTH</a:t>
            </a:r>
          </a:p>
        </p:txBody>
      </p:sp>
      <p:sp>
        <p:nvSpPr>
          <p:cNvPr id="196628" name="Text Box 20"/>
          <p:cNvSpPr txBox="1">
            <a:spLocks noChangeArrowheads="1"/>
          </p:cNvSpPr>
          <p:nvPr/>
        </p:nvSpPr>
        <p:spPr bwMode="auto">
          <a:xfrm>
            <a:off x="441325" y="6138863"/>
            <a:ext cx="184150" cy="457200"/>
          </a:xfrm>
          <a:prstGeom prst="rect">
            <a:avLst/>
          </a:prstGeom>
          <a:noFill/>
          <a:ln w="9525">
            <a:noFill/>
            <a:miter lim="800000"/>
            <a:headEnd/>
            <a:tailEnd/>
          </a:ln>
        </p:spPr>
        <p:txBody>
          <a:bodyPr wrap="none">
            <a:spAutoFit/>
          </a:bodyPr>
          <a:lstStyle/>
          <a:p>
            <a:pPr eaLnBrk="0" hangingPunct="0"/>
            <a:endParaRPr lang="en-US" sz="2400">
              <a:latin typeface="Arial" charset="0"/>
              <a:ea typeface="ＭＳ Ｐゴシック" pitchFamily="34" charset="-128"/>
            </a:endParaRPr>
          </a:p>
        </p:txBody>
      </p:sp>
      <p:sp>
        <p:nvSpPr>
          <p:cNvPr id="196629" name="Text Box 21"/>
          <p:cNvSpPr txBox="1">
            <a:spLocks noChangeArrowheads="1"/>
          </p:cNvSpPr>
          <p:nvPr/>
        </p:nvSpPr>
        <p:spPr bwMode="auto">
          <a:xfrm>
            <a:off x="304800" y="106363"/>
            <a:ext cx="8458200" cy="427037"/>
          </a:xfrm>
          <a:prstGeom prst="rect">
            <a:avLst/>
          </a:prstGeom>
          <a:noFill/>
          <a:ln w="9525">
            <a:noFill/>
            <a:miter lim="800000"/>
            <a:headEnd/>
            <a:tailEnd/>
          </a:ln>
        </p:spPr>
        <p:txBody>
          <a:bodyPr>
            <a:spAutoFit/>
          </a:bodyPr>
          <a:lstStyle/>
          <a:p>
            <a:pPr algn="ctr" eaLnBrk="0" hangingPunct="0"/>
            <a:r>
              <a:rPr lang="en-US" sz="2200" b="1" i="1">
                <a:solidFill>
                  <a:schemeClr val="tx2"/>
                </a:solidFill>
                <a:latin typeface="Arial" charset="0"/>
                <a:ea typeface="ＭＳ Ｐゴシック" pitchFamily="34" charset="-128"/>
              </a:rPr>
              <a:t>How education shapes health</a:t>
            </a:r>
          </a:p>
        </p:txBody>
      </p:sp>
      <p:cxnSp>
        <p:nvCxnSpPr>
          <p:cNvPr id="196630" name="AutoShape 22"/>
          <p:cNvCxnSpPr>
            <a:cxnSpLocks noChangeShapeType="1"/>
            <a:stCxn id="196645" idx="3"/>
          </p:cNvCxnSpPr>
          <p:nvPr/>
        </p:nvCxnSpPr>
        <p:spPr bwMode="auto">
          <a:xfrm>
            <a:off x="4429125" y="1050925"/>
            <a:ext cx="3022600" cy="17463"/>
          </a:xfrm>
          <a:prstGeom prst="straightConnector1">
            <a:avLst/>
          </a:prstGeom>
          <a:noFill/>
          <a:ln w="38100">
            <a:solidFill>
              <a:srgbClr val="3366FF"/>
            </a:solidFill>
            <a:round/>
            <a:headEnd/>
            <a:tailEnd type="triangle" w="lg" len="lg"/>
          </a:ln>
        </p:spPr>
      </p:cxnSp>
      <p:sp>
        <p:nvSpPr>
          <p:cNvPr id="196631" name="Text Box 23"/>
          <p:cNvSpPr txBox="1">
            <a:spLocks noChangeArrowheads="1"/>
          </p:cNvSpPr>
          <p:nvPr/>
        </p:nvSpPr>
        <p:spPr bwMode="auto">
          <a:xfrm>
            <a:off x="4800600" y="685800"/>
            <a:ext cx="2193925" cy="768350"/>
          </a:xfrm>
          <a:prstGeom prst="rect">
            <a:avLst/>
          </a:prstGeom>
          <a:solidFill>
            <a:srgbClr val="FFFFFF"/>
          </a:solidFill>
          <a:ln w="9525">
            <a:solidFill>
              <a:srgbClr val="000000"/>
            </a:solidFill>
            <a:miter lim="800000"/>
            <a:headEnd/>
            <a:tailEnd/>
          </a:ln>
        </p:spPr>
        <p:txBody>
          <a:bodyPr tIns="47415" rIns="67736" bIns="54864" anchor="ctr"/>
          <a:lstStyle/>
          <a:p>
            <a:pPr>
              <a:spcBef>
                <a:spcPct val="10000"/>
              </a:spcBef>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Nutrition</a:t>
            </a:r>
          </a:p>
          <a:p>
            <a:pPr>
              <a:spcBef>
                <a:spcPct val="10000"/>
              </a:spcBef>
              <a:buFont typeface="Wingdings" pitchFamily="2" charset="2"/>
              <a:buChar char="§"/>
            </a:pPr>
            <a:r>
              <a:rPr kumimoji="1" lang="en-US" sz="1100" b="1">
                <a:solidFill>
                  <a:srgbClr val="000000"/>
                </a:solidFill>
                <a:latin typeface="Arial" charset="0"/>
                <a:ea typeface="ＭＳ Ｐゴシック" pitchFamily="34" charset="-128"/>
              </a:rPr>
              <a:t> Exercise</a:t>
            </a:r>
          </a:p>
          <a:p>
            <a:pPr>
              <a:spcBef>
                <a:spcPct val="10000"/>
              </a:spcBef>
              <a:buFont typeface="Wingdings" pitchFamily="2" charset="2"/>
              <a:buChar char="§"/>
            </a:pPr>
            <a:r>
              <a:rPr kumimoji="1" lang="en-US" sz="1100" b="1">
                <a:solidFill>
                  <a:srgbClr val="000000"/>
                </a:solidFill>
                <a:latin typeface="Arial" charset="0"/>
                <a:ea typeface="ＭＳ Ｐゴシック" pitchFamily="34" charset="-128"/>
              </a:rPr>
              <a:t> Drugs &amp; alcohol</a:t>
            </a:r>
          </a:p>
          <a:p>
            <a:pPr>
              <a:spcBef>
                <a:spcPct val="10000"/>
              </a:spcBef>
              <a:buFont typeface="Wingdings" pitchFamily="2" charset="2"/>
              <a:buChar char="§"/>
            </a:pPr>
            <a:r>
              <a:rPr kumimoji="1" lang="en-US" sz="1100" b="1">
                <a:solidFill>
                  <a:srgbClr val="000000"/>
                </a:solidFill>
                <a:latin typeface="Arial" charset="0"/>
                <a:ea typeface="ＭＳ Ｐゴシック" pitchFamily="34" charset="-128"/>
              </a:rPr>
              <a:t> Health/disease management</a:t>
            </a:r>
          </a:p>
        </p:txBody>
      </p:sp>
      <p:cxnSp>
        <p:nvCxnSpPr>
          <p:cNvPr id="196632" name="AutoShape 24"/>
          <p:cNvCxnSpPr>
            <a:cxnSpLocks noChangeShapeType="1"/>
          </p:cNvCxnSpPr>
          <p:nvPr/>
        </p:nvCxnSpPr>
        <p:spPr bwMode="auto">
          <a:xfrm>
            <a:off x="2062163" y="2886075"/>
            <a:ext cx="501650" cy="0"/>
          </a:xfrm>
          <a:prstGeom prst="straightConnector1">
            <a:avLst/>
          </a:prstGeom>
          <a:noFill/>
          <a:ln w="38100">
            <a:solidFill>
              <a:srgbClr val="3366FF"/>
            </a:solidFill>
            <a:round/>
            <a:headEnd/>
            <a:tailEnd type="triangle" w="lg" len="lg"/>
          </a:ln>
        </p:spPr>
      </p:cxnSp>
      <p:sp>
        <p:nvSpPr>
          <p:cNvPr id="196633" name="Line 25"/>
          <p:cNvSpPr>
            <a:spLocks noChangeShapeType="1"/>
          </p:cNvSpPr>
          <p:nvPr/>
        </p:nvSpPr>
        <p:spPr bwMode="auto">
          <a:xfrm>
            <a:off x="2590800" y="4800600"/>
            <a:ext cx="1588" cy="1371600"/>
          </a:xfrm>
          <a:prstGeom prst="line">
            <a:avLst/>
          </a:prstGeom>
          <a:noFill/>
          <a:ln w="38100">
            <a:solidFill>
              <a:srgbClr val="3366FF"/>
            </a:solidFill>
            <a:round/>
            <a:headEnd/>
            <a:tailEnd/>
          </a:ln>
        </p:spPr>
        <p:txBody>
          <a:bodyPr/>
          <a:lstStyle/>
          <a:p>
            <a:endParaRPr lang="en-US"/>
          </a:p>
        </p:txBody>
      </p:sp>
      <p:sp>
        <p:nvSpPr>
          <p:cNvPr id="196634" name="Line 26"/>
          <p:cNvSpPr>
            <a:spLocks noChangeShapeType="1"/>
          </p:cNvSpPr>
          <p:nvPr/>
        </p:nvSpPr>
        <p:spPr bwMode="auto">
          <a:xfrm>
            <a:off x="2576513" y="4800600"/>
            <a:ext cx="4891087" cy="1588"/>
          </a:xfrm>
          <a:prstGeom prst="line">
            <a:avLst/>
          </a:prstGeom>
          <a:noFill/>
          <a:ln w="38100">
            <a:solidFill>
              <a:srgbClr val="3366FF"/>
            </a:solidFill>
            <a:round/>
            <a:headEnd/>
            <a:tailEnd type="triangle" w="lg" len="lg"/>
          </a:ln>
        </p:spPr>
        <p:txBody>
          <a:bodyPr/>
          <a:lstStyle/>
          <a:p>
            <a:endParaRPr lang="en-US"/>
          </a:p>
        </p:txBody>
      </p:sp>
      <p:sp>
        <p:nvSpPr>
          <p:cNvPr id="196635" name="Line 27"/>
          <p:cNvSpPr>
            <a:spLocks noChangeShapeType="1"/>
          </p:cNvSpPr>
          <p:nvPr/>
        </p:nvSpPr>
        <p:spPr bwMode="auto">
          <a:xfrm>
            <a:off x="2576513" y="6172200"/>
            <a:ext cx="4891087" cy="1588"/>
          </a:xfrm>
          <a:prstGeom prst="line">
            <a:avLst/>
          </a:prstGeom>
          <a:noFill/>
          <a:ln w="38100">
            <a:solidFill>
              <a:srgbClr val="3366FF"/>
            </a:solidFill>
            <a:round/>
            <a:headEnd/>
            <a:tailEnd type="triangle" w="lg" len="lg"/>
          </a:ln>
        </p:spPr>
        <p:txBody>
          <a:bodyPr/>
          <a:lstStyle/>
          <a:p>
            <a:endParaRPr lang="en-US"/>
          </a:p>
        </p:txBody>
      </p:sp>
      <p:sp>
        <p:nvSpPr>
          <p:cNvPr id="196636" name="Line 28"/>
          <p:cNvSpPr>
            <a:spLocks noChangeShapeType="1"/>
          </p:cNvSpPr>
          <p:nvPr/>
        </p:nvSpPr>
        <p:spPr bwMode="auto">
          <a:xfrm>
            <a:off x="2576513" y="5486400"/>
            <a:ext cx="4891087" cy="1588"/>
          </a:xfrm>
          <a:prstGeom prst="line">
            <a:avLst/>
          </a:prstGeom>
          <a:noFill/>
          <a:ln w="38100">
            <a:solidFill>
              <a:srgbClr val="3366FF"/>
            </a:solidFill>
            <a:round/>
            <a:headEnd/>
            <a:tailEnd type="triangle" w="lg" len="lg"/>
          </a:ln>
        </p:spPr>
        <p:txBody>
          <a:bodyPr/>
          <a:lstStyle/>
          <a:p>
            <a:endParaRPr lang="en-US"/>
          </a:p>
        </p:txBody>
      </p:sp>
      <p:sp>
        <p:nvSpPr>
          <p:cNvPr id="82973" name="Text Box 29"/>
          <p:cNvSpPr txBox="1">
            <a:spLocks noChangeArrowheads="1"/>
          </p:cNvSpPr>
          <p:nvPr/>
        </p:nvSpPr>
        <p:spPr bwMode="auto">
          <a:xfrm>
            <a:off x="685800" y="5105400"/>
            <a:ext cx="1371600" cy="768350"/>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charset="0"/>
                <a:ea typeface="ＭＳ Ｐゴシック" pitchFamily="34" charset="-128"/>
              </a:rPr>
              <a:t>Educational attainment</a:t>
            </a:r>
          </a:p>
        </p:txBody>
      </p:sp>
      <p:sp>
        <p:nvSpPr>
          <p:cNvPr id="196638" name="Text Box 30"/>
          <p:cNvSpPr txBox="1">
            <a:spLocks noChangeArrowheads="1"/>
          </p:cNvSpPr>
          <p:nvPr/>
        </p:nvSpPr>
        <p:spPr bwMode="auto">
          <a:xfrm>
            <a:off x="2895600" y="4572000"/>
            <a:ext cx="1524000" cy="411163"/>
          </a:xfrm>
          <a:prstGeom prst="rect">
            <a:avLst/>
          </a:prstGeom>
          <a:solidFill>
            <a:srgbClr val="FFFFFF"/>
          </a:solidFill>
          <a:ln w="9525">
            <a:solidFill>
              <a:srgbClr val="000000"/>
            </a:solidFill>
            <a:miter lim="800000"/>
            <a:headEnd/>
            <a:tailEnd/>
          </a:ln>
        </p:spPr>
        <p:txBody>
          <a:bodyPr lIns="67736" tIns="54864" rIns="67736" bIns="54864" anchor="ctr"/>
          <a:lstStyle/>
          <a:p>
            <a:pPr marL="115888">
              <a:lnSpc>
                <a:spcPct val="85000"/>
              </a:lnSpc>
            </a:pPr>
            <a:r>
              <a:rPr kumimoji="1" lang="en-US" sz="1200" b="1">
                <a:solidFill>
                  <a:srgbClr val="000000"/>
                </a:solidFill>
                <a:latin typeface="Arial" charset="0"/>
                <a:ea typeface="ＭＳ Ｐゴシック" pitchFamily="34" charset="-128"/>
              </a:rPr>
              <a:t>Sense of control</a:t>
            </a:r>
          </a:p>
        </p:txBody>
      </p:sp>
      <p:sp>
        <p:nvSpPr>
          <p:cNvPr id="196639" name="Text Box 31"/>
          <p:cNvSpPr txBox="1">
            <a:spLocks noChangeArrowheads="1"/>
          </p:cNvSpPr>
          <p:nvPr/>
        </p:nvSpPr>
        <p:spPr bwMode="auto">
          <a:xfrm>
            <a:off x="4800600" y="4495800"/>
            <a:ext cx="2193925" cy="612775"/>
          </a:xfrm>
          <a:prstGeom prst="rect">
            <a:avLst/>
          </a:prstGeom>
          <a:solidFill>
            <a:srgbClr val="FFFFFF"/>
          </a:solidFill>
          <a:ln w="9525">
            <a:solidFill>
              <a:srgbClr val="000000"/>
            </a:solidFill>
            <a:miter lim="800000"/>
            <a:headEnd/>
            <a:tailEnd/>
          </a:ln>
        </p:spPr>
        <p:txBody>
          <a:bodyPr tIns="27432" bIns="37631" anchor="ctr"/>
          <a:lstStyle/>
          <a:p>
            <a:pPr>
              <a:spcBef>
                <a:spcPct val="5000"/>
              </a:spcBef>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Work-related factors</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Health-related behaviors</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Stress</a:t>
            </a:r>
          </a:p>
        </p:txBody>
      </p:sp>
      <p:sp>
        <p:nvSpPr>
          <p:cNvPr id="196640" name="Text Box 32"/>
          <p:cNvSpPr txBox="1">
            <a:spLocks noChangeArrowheads="1"/>
          </p:cNvSpPr>
          <p:nvPr/>
        </p:nvSpPr>
        <p:spPr bwMode="auto">
          <a:xfrm>
            <a:off x="2895600" y="5257800"/>
            <a:ext cx="1524000" cy="411163"/>
          </a:xfrm>
          <a:prstGeom prst="rect">
            <a:avLst/>
          </a:prstGeom>
          <a:solidFill>
            <a:srgbClr val="FFFFFF"/>
          </a:solidFill>
          <a:ln w="9525">
            <a:solidFill>
              <a:srgbClr val="000000"/>
            </a:solidFill>
            <a:miter lim="800000"/>
            <a:headEnd/>
            <a:tailEnd/>
          </a:ln>
        </p:spPr>
        <p:txBody>
          <a:bodyPr lIns="67736" tIns="54864" rIns="67736" bIns="54864" anchor="ctr"/>
          <a:lstStyle/>
          <a:p>
            <a:pPr marL="115888">
              <a:lnSpc>
                <a:spcPct val="85000"/>
              </a:lnSpc>
            </a:pPr>
            <a:r>
              <a:rPr kumimoji="1" lang="en-US" sz="1200" b="1">
                <a:solidFill>
                  <a:srgbClr val="000000"/>
                </a:solidFill>
                <a:latin typeface="Arial" charset="0"/>
                <a:ea typeface="ＭＳ Ｐゴシック" pitchFamily="34" charset="-128"/>
              </a:rPr>
              <a:t>Social standing</a:t>
            </a:r>
          </a:p>
        </p:txBody>
      </p:sp>
      <p:sp>
        <p:nvSpPr>
          <p:cNvPr id="196641" name="Text Box 33"/>
          <p:cNvSpPr txBox="1">
            <a:spLocks noChangeArrowheads="1"/>
          </p:cNvSpPr>
          <p:nvPr/>
        </p:nvSpPr>
        <p:spPr bwMode="auto">
          <a:xfrm>
            <a:off x="2895600" y="5943600"/>
            <a:ext cx="1524000" cy="411163"/>
          </a:xfrm>
          <a:prstGeom prst="rect">
            <a:avLst/>
          </a:prstGeom>
          <a:solidFill>
            <a:srgbClr val="FFFFFF"/>
          </a:solidFill>
          <a:ln w="9525">
            <a:solidFill>
              <a:srgbClr val="000000"/>
            </a:solidFill>
            <a:miter lim="800000"/>
            <a:headEnd/>
            <a:tailEnd/>
          </a:ln>
        </p:spPr>
        <p:txBody>
          <a:bodyPr lIns="67736" tIns="54864" rIns="67736" bIns="54864" anchor="ctr"/>
          <a:lstStyle/>
          <a:p>
            <a:pPr marL="115888">
              <a:lnSpc>
                <a:spcPct val="85000"/>
              </a:lnSpc>
            </a:pPr>
            <a:r>
              <a:rPr kumimoji="1" lang="en-US" sz="1200" b="1">
                <a:solidFill>
                  <a:srgbClr val="000000"/>
                </a:solidFill>
                <a:latin typeface="Arial" charset="0"/>
                <a:ea typeface="ＭＳ Ｐゴシック" pitchFamily="34" charset="-128"/>
              </a:rPr>
              <a:t>Social support</a:t>
            </a:r>
          </a:p>
        </p:txBody>
      </p:sp>
      <p:sp>
        <p:nvSpPr>
          <p:cNvPr id="196642" name="Text Box 34"/>
          <p:cNvSpPr txBox="1">
            <a:spLocks noChangeArrowheads="1"/>
          </p:cNvSpPr>
          <p:nvPr/>
        </p:nvSpPr>
        <p:spPr bwMode="auto">
          <a:xfrm>
            <a:off x="4648200" y="5257800"/>
            <a:ext cx="2344738" cy="411163"/>
          </a:xfrm>
          <a:prstGeom prst="rect">
            <a:avLst/>
          </a:prstGeom>
          <a:solidFill>
            <a:srgbClr val="FFFFFF"/>
          </a:solidFill>
          <a:ln w="9525">
            <a:solidFill>
              <a:srgbClr val="000000"/>
            </a:solidFill>
            <a:miter lim="800000"/>
            <a:headEnd/>
            <a:tailEnd/>
          </a:ln>
        </p:spPr>
        <p:txBody>
          <a:bodyPr tIns="27432" bIns="37631" anchor="ctr"/>
          <a:lstStyle/>
          <a:p>
            <a:pPr>
              <a:spcBef>
                <a:spcPct val="5000"/>
              </a:spcBef>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Social &amp; economic resources</a:t>
            </a:r>
          </a:p>
          <a:p>
            <a:pPr>
              <a:spcBef>
                <a:spcPct val="5000"/>
              </a:spcBef>
              <a:buFont typeface="Wingdings" pitchFamily="2" charset="2"/>
              <a:buChar char="§"/>
            </a:pPr>
            <a:r>
              <a:rPr kumimoji="1" lang="en-US" sz="1100" b="1">
                <a:solidFill>
                  <a:srgbClr val="000000"/>
                </a:solidFill>
                <a:latin typeface="Arial" charset="0"/>
                <a:ea typeface="ＭＳ Ｐゴシック" pitchFamily="34" charset="-128"/>
              </a:rPr>
              <a:t> Stress</a:t>
            </a:r>
            <a:r>
              <a:rPr kumimoji="1" lang="en-US" sz="1200">
                <a:solidFill>
                  <a:srgbClr val="000000"/>
                </a:solidFill>
                <a:latin typeface="Arial" charset="0"/>
                <a:ea typeface="ＭＳ Ｐゴシック" pitchFamily="34" charset="-128"/>
              </a:rPr>
              <a:t> </a:t>
            </a:r>
            <a:endParaRPr kumimoji="1" lang="en-US" sz="1100">
              <a:solidFill>
                <a:srgbClr val="000000"/>
              </a:solidFill>
              <a:latin typeface="Arial" charset="0"/>
              <a:ea typeface="ＭＳ Ｐゴシック" pitchFamily="34" charset="-128"/>
            </a:endParaRPr>
          </a:p>
        </p:txBody>
      </p:sp>
      <p:sp>
        <p:nvSpPr>
          <p:cNvPr id="196643" name="Text Box 35"/>
          <p:cNvSpPr txBox="1">
            <a:spLocks noChangeArrowheads="1"/>
          </p:cNvSpPr>
          <p:nvPr/>
        </p:nvSpPr>
        <p:spPr bwMode="auto">
          <a:xfrm>
            <a:off x="4648200" y="5791200"/>
            <a:ext cx="2344738" cy="768350"/>
          </a:xfrm>
          <a:prstGeom prst="rect">
            <a:avLst/>
          </a:prstGeom>
          <a:solidFill>
            <a:srgbClr val="FFFFFF"/>
          </a:solidFill>
          <a:ln w="9525">
            <a:solidFill>
              <a:srgbClr val="000000"/>
            </a:solidFill>
            <a:miter lim="800000"/>
            <a:headEnd/>
            <a:tailEnd/>
          </a:ln>
        </p:spPr>
        <p:txBody>
          <a:bodyPr tIns="27432" bIns="37631" anchor="ctr"/>
          <a:lstStyle/>
          <a:p>
            <a:pPr>
              <a:buFont typeface="Wingdings" pitchFamily="2" charset="2"/>
              <a:buChar char="§"/>
            </a:pPr>
            <a:r>
              <a:rPr kumimoji="1" lang="en-US" sz="1100">
                <a:solidFill>
                  <a:srgbClr val="000000"/>
                </a:solidFill>
                <a:latin typeface="Arial" charset="0"/>
                <a:ea typeface="ＭＳ Ｐゴシック" pitchFamily="34" charset="-128"/>
              </a:rPr>
              <a:t> </a:t>
            </a:r>
            <a:r>
              <a:rPr kumimoji="1" lang="en-US" sz="1100" b="1">
                <a:solidFill>
                  <a:srgbClr val="000000"/>
                </a:solidFill>
                <a:latin typeface="Arial" charset="0"/>
                <a:ea typeface="ＭＳ Ｐゴシック" pitchFamily="34" charset="-128"/>
              </a:rPr>
              <a:t>Social &amp; economic resources</a:t>
            </a:r>
          </a:p>
          <a:p>
            <a:pPr>
              <a:buFont typeface="Wingdings" pitchFamily="2" charset="2"/>
              <a:buChar char="§"/>
            </a:pPr>
            <a:r>
              <a:rPr kumimoji="1" lang="en-US" sz="1100" b="1">
                <a:solidFill>
                  <a:srgbClr val="000000"/>
                </a:solidFill>
                <a:latin typeface="Arial" charset="0"/>
                <a:ea typeface="ＭＳ Ｐゴシック" pitchFamily="34" charset="-128"/>
              </a:rPr>
              <a:t> Health-related behaviors</a:t>
            </a:r>
          </a:p>
          <a:p>
            <a:pPr>
              <a:buFont typeface="Wingdings" pitchFamily="2" charset="2"/>
              <a:buChar char="§"/>
            </a:pPr>
            <a:r>
              <a:rPr kumimoji="1" lang="en-US" sz="1100" b="1">
                <a:solidFill>
                  <a:srgbClr val="000000"/>
                </a:solidFill>
                <a:latin typeface="Arial" charset="0"/>
                <a:ea typeface="ＭＳ Ｐゴシック" pitchFamily="34" charset="-128"/>
              </a:rPr>
              <a:t> Family stability</a:t>
            </a:r>
          </a:p>
          <a:p>
            <a:pPr>
              <a:buFont typeface="Wingdings" pitchFamily="2" charset="2"/>
              <a:buChar char="§"/>
            </a:pPr>
            <a:r>
              <a:rPr kumimoji="1" lang="en-US" sz="1100" b="1">
                <a:solidFill>
                  <a:srgbClr val="000000"/>
                </a:solidFill>
                <a:latin typeface="Arial" charset="0"/>
                <a:ea typeface="ＭＳ Ｐゴシック" pitchFamily="34" charset="-128"/>
              </a:rPr>
              <a:t> Stress</a:t>
            </a:r>
          </a:p>
        </p:txBody>
      </p:sp>
      <p:sp>
        <p:nvSpPr>
          <p:cNvPr id="82980" name="Text Box 36"/>
          <p:cNvSpPr txBox="1">
            <a:spLocks noChangeArrowheads="1"/>
          </p:cNvSpPr>
          <p:nvPr/>
        </p:nvSpPr>
        <p:spPr bwMode="auto">
          <a:xfrm>
            <a:off x="7494588" y="4629150"/>
            <a:ext cx="914400" cy="1704975"/>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charset="0"/>
                <a:ea typeface="ＭＳ Ｐゴシック" pitchFamily="34" charset="-128"/>
              </a:rPr>
              <a:t>HEALTH</a:t>
            </a:r>
          </a:p>
        </p:txBody>
      </p:sp>
      <p:sp>
        <p:nvSpPr>
          <p:cNvPr id="196645" name="Text Box 37"/>
          <p:cNvSpPr txBox="1">
            <a:spLocks noChangeArrowheads="1"/>
          </p:cNvSpPr>
          <p:nvPr/>
        </p:nvSpPr>
        <p:spPr bwMode="auto">
          <a:xfrm>
            <a:off x="2590800" y="762000"/>
            <a:ext cx="1838325" cy="576263"/>
          </a:xfrm>
          <a:prstGeom prst="rect">
            <a:avLst/>
          </a:prstGeom>
          <a:solidFill>
            <a:srgbClr val="FFFFFF"/>
          </a:solidFill>
          <a:ln w="9525">
            <a:solidFill>
              <a:srgbClr val="000000"/>
            </a:solidFill>
            <a:miter lim="800000"/>
            <a:headEnd/>
            <a:tailEnd/>
          </a:ln>
        </p:spPr>
        <p:txBody>
          <a:bodyPr lIns="67736" tIns="33868" rIns="67736" bIns="33868" anchor="ctr"/>
          <a:lstStyle/>
          <a:p>
            <a:pPr algn="ctr">
              <a:lnSpc>
                <a:spcPct val="95000"/>
              </a:lnSpc>
            </a:pPr>
            <a:r>
              <a:rPr kumimoji="1" lang="en-US" sz="1200" b="1">
                <a:solidFill>
                  <a:srgbClr val="000000"/>
                </a:solidFill>
                <a:latin typeface="Arial" charset="0"/>
                <a:ea typeface="ＭＳ Ｐゴシック" pitchFamily="34" charset="-128"/>
              </a:rPr>
              <a:t>Health knowledge, literacy &amp; behaviors</a:t>
            </a:r>
          </a:p>
        </p:txBody>
      </p:sp>
      <p:cxnSp>
        <p:nvCxnSpPr>
          <p:cNvPr id="196646" name="AutoShape 38"/>
          <p:cNvCxnSpPr>
            <a:cxnSpLocks noChangeShapeType="1"/>
            <a:stCxn id="82983" idx="3"/>
            <a:endCxn id="196645" idx="1"/>
          </p:cNvCxnSpPr>
          <p:nvPr/>
        </p:nvCxnSpPr>
        <p:spPr bwMode="auto">
          <a:xfrm>
            <a:off x="2071688" y="1050925"/>
            <a:ext cx="519112" cy="0"/>
          </a:xfrm>
          <a:prstGeom prst="straightConnector1">
            <a:avLst/>
          </a:prstGeom>
          <a:noFill/>
          <a:ln w="38100">
            <a:solidFill>
              <a:srgbClr val="3366FF"/>
            </a:solidFill>
            <a:round/>
            <a:headEnd/>
            <a:tailEnd type="triangle" w="lg" len="lg"/>
          </a:ln>
        </p:spPr>
      </p:cxnSp>
      <p:sp>
        <p:nvSpPr>
          <p:cNvPr id="82983" name="Text Box 39"/>
          <p:cNvSpPr txBox="1">
            <a:spLocks noChangeArrowheads="1"/>
          </p:cNvSpPr>
          <p:nvPr/>
        </p:nvSpPr>
        <p:spPr bwMode="auto">
          <a:xfrm>
            <a:off x="700088" y="666750"/>
            <a:ext cx="1371600" cy="768350"/>
          </a:xfrm>
          <a:prstGeom prst="rect">
            <a:avLst/>
          </a:prstGeom>
          <a:solidFill>
            <a:srgbClr val="FFFFFF"/>
          </a:solidFill>
          <a:ln w="9525">
            <a:solidFill>
              <a:srgbClr val="000000"/>
            </a:solidFill>
            <a:miter lim="800000"/>
            <a:headEnd/>
            <a:tailEnd/>
          </a:ln>
          <a:effectLst>
            <a:outerShdw dist="107763" dir="2700000" algn="ctr" rotWithShape="0">
              <a:srgbClr val="617BCD">
                <a:alpha val="50000"/>
              </a:srgbClr>
            </a:outerShdw>
          </a:effectLst>
        </p:spPr>
        <p:txBody>
          <a:bodyPr lIns="37631" tIns="33868" rIns="37631" bIns="33868" anchor="ctr"/>
          <a:lstStyle/>
          <a:p>
            <a:pPr algn="ctr">
              <a:lnSpc>
                <a:spcPct val="95000"/>
              </a:lnSpc>
              <a:defRPr/>
            </a:pPr>
            <a:r>
              <a:rPr kumimoji="1" lang="en-US" sz="1400" b="1">
                <a:solidFill>
                  <a:srgbClr val="000000"/>
                </a:solidFill>
                <a:latin typeface="Arial" charset="0"/>
                <a:ea typeface="ＭＳ Ｐゴシック" pitchFamily="34" charset="-128"/>
              </a:rPr>
              <a:t>Educational attainment</a:t>
            </a:r>
          </a:p>
        </p:txBody>
      </p:sp>
      <p:cxnSp>
        <p:nvCxnSpPr>
          <p:cNvPr id="196648" name="AutoShape 40"/>
          <p:cNvCxnSpPr>
            <a:cxnSpLocks noChangeShapeType="1"/>
          </p:cNvCxnSpPr>
          <p:nvPr/>
        </p:nvCxnSpPr>
        <p:spPr bwMode="auto">
          <a:xfrm>
            <a:off x="2057400" y="5486400"/>
            <a:ext cx="501650" cy="0"/>
          </a:xfrm>
          <a:prstGeom prst="straightConnector1">
            <a:avLst/>
          </a:prstGeom>
          <a:noFill/>
          <a:ln w="38100">
            <a:solidFill>
              <a:srgbClr val="3366FF"/>
            </a:solidFill>
            <a:round/>
            <a:headEnd/>
            <a:tailEnd type="triangle" w="lg" len="lg"/>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Footer Placeholder 5"/>
          <p:cNvSpPr>
            <a:spLocks noGrp="1"/>
          </p:cNvSpPr>
          <p:nvPr>
            <p:ph type="ftr" sz="quarter" idx="11"/>
          </p:nvPr>
        </p:nvSpPr>
        <p:spPr>
          <a:noFill/>
        </p:spPr>
        <p:txBody>
          <a:bodyPr/>
          <a:lstStyle/>
          <a:p>
            <a:r>
              <a:rPr lang="en-US" smtClean="0">
                <a:cs typeface="Arial" charset="0"/>
              </a:rPr>
              <a:t>RWJ Commission for a Healthier America 2008</a:t>
            </a:r>
          </a:p>
        </p:txBody>
      </p:sp>
      <p:sp>
        <p:nvSpPr>
          <p:cNvPr id="198658" name="Rectangle 2"/>
          <p:cNvSpPr>
            <a:spLocks noGrp="1" noChangeArrowheads="1"/>
          </p:cNvSpPr>
          <p:nvPr>
            <p:ph type="title"/>
          </p:nvPr>
        </p:nvSpPr>
        <p:spPr>
          <a:xfrm>
            <a:off x="228600" y="990600"/>
            <a:ext cx="8915400" cy="533400"/>
          </a:xfrm>
        </p:spPr>
        <p:txBody>
          <a:bodyPr/>
          <a:lstStyle/>
          <a:p>
            <a:pPr algn="ctr" eaLnBrk="1" hangingPunct="1">
              <a:lnSpc>
                <a:spcPct val="85000"/>
              </a:lnSpc>
            </a:pPr>
            <a:r>
              <a:rPr lang="en-US" sz="4000" b="1" i="1" smtClean="0"/>
              <a:t/>
            </a:r>
            <a:br>
              <a:rPr lang="en-US" sz="4000" b="1" i="1" smtClean="0"/>
            </a:br>
            <a:r>
              <a:rPr lang="en-US" sz="4800" b="1" i="1" smtClean="0"/>
              <a:t>How income shapes health</a:t>
            </a:r>
          </a:p>
        </p:txBody>
      </p:sp>
      <p:sp>
        <p:nvSpPr>
          <p:cNvPr id="198659" name="Rectangle 3"/>
          <p:cNvSpPr>
            <a:spLocks noGrp="1" noChangeArrowheads="1"/>
          </p:cNvSpPr>
          <p:nvPr>
            <p:ph type="body" sz="half" idx="1"/>
          </p:nvPr>
        </p:nvSpPr>
        <p:spPr>
          <a:xfrm>
            <a:off x="1066800" y="2133600"/>
            <a:ext cx="7277100" cy="3552825"/>
          </a:xfrm>
        </p:spPr>
        <p:txBody>
          <a:bodyPr/>
          <a:lstStyle/>
          <a:p>
            <a:pPr eaLnBrk="1" hangingPunct="1">
              <a:buFont typeface="Wingdings" pitchFamily="2" charset="2"/>
              <a:buNone/>
            </a:pPr>
            <a:r>
              <a:rPr lang="en-US" sz="2400" i="1" u="sng" smtClean="0"/>
              <a:t>Income represents resources and opportunities:</a:t>
            </a:r>
            <a:r>
              <a:rPr lang="en-US" sz="2400" smtClean="0"/>
              <a:t> </a:t>
            </a:r>
          </a:p>
          <a:p>
            <a:pPr eaLnBrk="1" hangingPunct="1"/>
            <a:r>
              <a:rPr lang="en-US" sz="2400" smtClean="0"/>
              <a:t>Medical care</a:t>
            </a:r>
          </a:p>
          <a:p>
            <a:pPr eaLnBrk="1" hangingPunct="1"/>
            <a:r>
              <a:rPr lang="en-US" sz="2400" smtClean="0"/>
              <a:t>Nutrition &amp; physical activity</a:t>
            </a:r>
          </a:p>
          <a:p>
            <a:pPr eaLnBrk="1" hangingPunct="1"/>
            <a:r>
              <a:rPr lang="en-US" sz="2400" smtClean="0"/>
              <a:t>Housing and neighborhood conditions</a:t>
            </a:r>
          </a:p>
          <a:p>
            <a:pPr eaLnBrk="1" hangingPunct="1"/>
            <a:r>
              <a:rPr lang="en-US" sz="2400" smtClean="0"/>
              <a:t>Social support</a:t>
            </a:r>
          </a:p>
          <a:p>
            <a:pPr eaLnBrk="1" hangingPunct="1"/>
            <a:r>
              <a:rPr lang="en-US" sz="2400" smtClean="0"/>
              <a:t>Ways to reduce/buffer stress</a:t>
            </a:r>
          </a:p>
          <a:p>
            <a:pPr eaLnBrk="1" hangingPunct="1"/>
            <a:r>
              <a:rPr lang="en-US" sz="2400" smtClean="0"/>
              <a:t>Children’s education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Footer Placeholder 4"/>
          <p:cNvSpPr>
            <a:spLocks noGrp="1"/>
          </p:cNvSpPr>
          <p:nvPr>
            <p:ph type="ftr" sz="quarter" idx="11"/>
          </p:nvPr>
        </p:nvSpPr>
        <p:spPr>
          <a:noFill/>
        </p:spPr>
        <p:txBody>
          <a:bodyPr/>
          <a:lstStyle/>
          <a:p>
            <a:r>
              <a:rPr lang="en-US" smtClean="0">
                <a:cs typeface="Arial" charset="0"/>
              </a:rPr>
              <a:t>RWJ Commission for a Healthier America 2008</a:t>
            </a:r>
          </a:p>
        </p:txBody>
      </p:sp>
      <p:sp>
        <p:nvSpPr>
          <p:cNvPr id="200706" name="Rectangle 2"/>
          <p:cNvSpPr>
            <a:spLocks noGrp="1" noChangeArrowheads="1"/>
          </p:cNvSpPr>
          <p:nvPr>
            <p:ph type="title"/>
          </p:nvPr>
        </p:nvSpPr>
        <p:spPr>
          <a:xfrm>
            <a:off x="457200" y="533400"/>
            <a:ext cx="7583488" cy="1066800"/>
          </a:xfrm>
        </p:spPr>
        <p:txBody>
          <a:bodyPr/>
          <a:lstStyle/>
          <a:p>
            <a:pPr eaLnBrk="1" hangingPunct="1">
              <a:lnSpc>
                <a:spcPct val="85000"/>
              </a:lnSpc>
            </a:pPr>
            <a:r>
              <a:rPr lang="en-US" sz="2800" b="1" i="1" smtClean="0"/>
              <a:t>Considering income and education is not enough:  the impact of racism</a:t>
            </a:r>
          </a:p>
        </p:txBody>
      </p:sp>
      <p:sp>
        <p:nvSpPr>
          <p:cNvPr id="200707" name="Rectangle 3"/>
          <p:cNvSpPr>
            <a:spLocks noGrp="1" noChangeArrowheads="1"/>
          </p:cNvSpPr>
          <p:nvPr>
            <p:ph type="body" idx="1"/>
          </p:nvPr>
        </p:nvSpPr>
        <p:spPr>
          <a:xfrm>
            <a:off x="609600" y="2133600"/>
            <a:ext cx="7696200" cy="3886200"/>
          </a:xfrm>
        </p:spPr>
        <p:txBody>
          <a:bodyPr/>
          <a:lstStyle/>
          <a:p>
            <a:pPr eaLnBrk="1" hangingPunct="1">
              <a:lnSpc>
                <a:spcPct val="90000"/>
              </a:lnSpc>
            </a:pPr>
            <a:r>
              <a:rPr lang="en-US" sz="2400" smtClean="0"/>
              <a:t>Structural racism tracks people by race into different socioeconomic opportunities</a:t>
            </a:r>
          </a:p>
          <a:p>
            <a:pPr lvl="1" eaLnBrk="1" hangingPunct="1">
              <a:lnSpc>
                <a:spcPct val="90000"/>
              </a:lnSpc>
            </a:pPr>
            <a:r>
              <a:rPr lang="en-US" sz="2000" smtClean="0"/>
              <a:t>Job opportunities</a:t>
            </a:r>
          </a:p>
          <a:p>
            <a:pPr lvl="1" eaLnBrk="1" hangingPunct="1">
              <a:lnSpc>
                <a:spcPct val="90000"/>
              </a:lnSpc>
            </a:pPr>
            <a:r>
              <a:rPr lang="en-US" sz="2000" smtClean="0"/>
              <a:t>Educational opportunities</a:t>
            </a:r>
          </a:p>
          <a:p>
            <a:pPr lvl="1" eaLnBrk="1" hangingPunct="1">
              <a:lnSpc>
                <a:spcPct val="90000"/>
              </a:lnSpc>
            </a:pPr>
            <a:r>
              <a:rPr lang="en-US" sz="2000" smtClean="0"/>
              <a:t>Options for where to live </a:t>
            </a:r>
            <a:r>
              <a:rPr lang="en-US" sz="2000" smtClean="0">
                <a:sym typeface="Wingdings" pitchFamily="2" charset="2"/>
              </a:rPr>
              <a:t> schools, jobs, housing quality</a:t>
            </a:r>
            <a:endParaRPr lang="en-US" sz="2000" smtClean="0"/>
          </a:p>
          <a:p>
            <a:pPr eaLnBrk="1" hangingPunct="1">
              <a:lnSpc>
                <a:spcPct val="95000"/>
              </a:lnSpc>
            </a:pPr>
            <a:r>
              <a:rPr lang="en-US" sz="2400" smtClean="0"/>
              <a:t>In addition, living in a society with a legacy of discrimination can harm health through pathways involving stress</a:t>
            </a:r>
          </a:p>
          <a:p>
            <a:pPr lvl="1" eaLnBrk="1" hangingPunct="1">
              <a:lnSpc>
                <a:spcPct val="90000"/>
              </a:lnSpc>
            </a:pPr>
            <a:r>
              <a:rPr lang="en-US" sz="2000" smtClean="0"/>
              <a:t>Not only overt incidents</a:t>
            </a:r>
          </a:p>
          <a:p>
            <a:pPr lvl="1" eaLnBrk="1" hangingPunct="1">
              <a:lnSpc>
                <a:spcPct val="90000"/>
              </a:lnSpc>
            </a:pPr>
            <a:r>
              <a:rPr lang="en-US" sz="2000" smtClean="0"/>
              <a:t>Constant vigilance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1123</TotalTime>
  <Words>1343</Words>
  <Application>Microsoft Office PowerPoint</Application>
  <PresentationFormat>On-screen Show (4:3)</PresentationFormat>
  <Paragraphs>177</Paragraphs>
  <Slides>26</Slides>
  <Notes>9</Notes>
  <HiddenSlides>0</HiddenSlides>
  <MMClips>0</MMClips>
  <ScaleCrop>false</ScaleCrop>
  <HeadingPairs>
    <vt:vector size="8" baseType="variant">
      <vt:variant>
        <vt:lpstr>Fonts Used</vt:lpstr>
      </vt:variant>
      <vt:variant>
        <vt:i4>6</vt:i4>
      </vt:variant>
      <vt:variant>
        <vt:lpstr>Design Template</vt:lpstr>
      </vt:variant>
      <vt:variant>
        <vt:i4>2</vt:i4>
      </vt:variant>
      <vt:variant>
        <vt:lpstr>Embedded OLE Servers</vt:lpstr>
      </vt:variant>
      <vt:variant>
        <vt:i4>1</vt:i4>
      </vt:variant>
      <vt:variant>
        <vt:lpstr>Slide Titles</vt:lpstr>
      </vt:variant>
      <vt:variant>
        <vt:i4>26</vt:i4>
      </vt:variant>
    </vt:vector>
  </HeadingPairs>
  <TitlesOfParts>
    <vt:vector size="35" baseType="lpstr">
      <vt:lpstr>Times New Roman</vt:lpstr>
      <vt:lpstr>Arial</vt:lpstr>
      <vt:lpstr>Wingdings</vt:lpstr>
      <vt:lpstr>ＭＳ Ｐゴシック</vt:lpstr>
      <vt:lpstr>Verdana</vt:lpstr>
      <vt:lpstr>Times</vt:lpstr>
      <vt:lpstr>Quadrant</vt:lpstr>
      <vt:lpstr>Quadrant</vt:lpstr>
      <vt:lpstr>Visio</vt:lpstr>
      <vt:lpstr>Wisconsin Legislative Study Council </vt:lpstr>
      <vt:lpstr>Objectives</vt:lpstr>
      <vt:lpstr>Assumptions:</vt:lpstr>
      <vt:lpstr>Slide 4</vt:lpstr>
      <vt:lpstr>Racism</vt:lpstr>
      <vt:lpstr>US Policy and Race: Affirmative Action</vt:lpstr>
      <vt:lpstr>Slide 7</vt:lpstr>
      <vt:lpstr> How income shapes health</vt:lpstr>
      <vt:lpstr>Considering income and education is not enough:  the impact of racism</vt:lpstr>
      <vt:lpstr>Race, Incarceration, and Employment</vt:lpstr>
      <vt:lpstr>Undoing Structural Racism: Policy Options to Explore</vt:lpstr>
      <vt:lpstr>Slide 12</vt:lpstr>
      <vt:lpstr>Unequal Treatment</vt:lpstr>
      <vt:lpstr>Unequal Treatment</vt:lpstr>
      <vt:lpstr>Slide 15</vt:lpstr>
      <vt:lpstr>Being the “other” has negative health effects</vt:lpstr>
      <vt:lpstr>Physicians Implicit and Explicit Racial Attitudes   Sabin, Nosek, Greewald and Rivara, (2009) Journal of Healthcare for Poor and Underserved </vt:lpstr>
      <vt:lpstr>Explicit Attitudes</vt:lpstr>
      <vt:lpstr>Explicit Racial Attitude Measure</vt:lpstr>
      <vt:lpstr>Methods</vt:lpstr>
      <vt:lpstr>Results</vt:lpstr>
      <vt:lpstr>Results (cont) Explicit “self report” measures</vt:lpstr>
      <vt:lpstr>Implications</vt:lpstr>
      <vt:lpstr>Provider level changes</vt:lpstr>
      <vt:lpstr>System Level Changes: Increase Diversity in Health Professions</vt:lpstr>
      <vt:lpstr>Undoing Personally Mediated Racism: Policy Options to Explore</vt:lpstr>
    </vt:vector>
  </TitlesOfParts>
  <Company>MCW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 Lung Asssocistion</dc:title>
  <dc:creator>sxjohnso</dc:creator>
  <cp:lastModifiedBy>LTSB</cp:lastModifiedBy>
  <cp:revision>35</cp:revision>
  <dcterms:created xsi:type="dcterms:W3CDTF">2009-11-30T19:55:15Z</dcterms:created>
  <dcterms:modified xsi:type="dcterms:W3CDTF">2010-12-17T17:25:14Z</dcterms:modified>
</cp:coreProperties>
</file>