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85" r:id="rId2"/>
  </p:sldMasterIdLst>
  <p:notesMasterIdLst>
    <p:notesMasterId r:id="rId43"/>
  </p:notesMasterIdLst>
  <p:handoutMasterIdLst>
    <p:handoutMasterId r:id="rId44"/>
  </p:handoutMasterIdLst>
  <p:sldIdLst>
    <p:sldId id="312" r:id="rId3"/>
    <p:sldId id="313" r:id="rId4"/>
    <p:sldId id="314" r:id="rId5"/>
    <p:sldId id="256" r:id="rId6"/>
    <p:sldId id="259" r:id="rId7"/>
    <p:sldId id="279" r:id="rId8"/>
    <p:sldId id="280" r:id="rId9"/>
    <p:sldId id="302" r:id="rId10"/>
    <p:sldId id="303" r:id="rId11"/>
    <p:sldId id="304" r:id="rId12"/>
    <p:sldId id="305" r:id="rId13"/>
    <p:sldId id="306" r:id="rId14"/>
    <p:sldId id="307" r:id="rId15"/>
    <p:sldId id="308" r:id="rId16"/>
    <p:sldId id="309" r:id="rId17"/>
    <p:sldId id="310" r:id="rId18"/>
    <p:sldId id="282" r:id="rId19"/>
    <p:sldId id="283" r:id="rId20"/>
    <p:sldId id="289" r:id="rId21"/>
    <p:sldId id="294" r:id="rId22"/>
    <p:sldId id="291" r:id="rId23"/>
    <p:sldId id="293" r:id="rId24"/>
    <p:sldId id="311" r:id="rId25"/>
    <p:sldId id="296" r:id="rId26"/>
    <p:sldId id="292" r:id="rId27"/>
    <p:sldId id="297" r:id="rId28"/>
    <p:sldId id="298" r:id="rId29"/>
    <p:sldId id="299" r:id="rId30"/>
    <p:sldId id="300" r:id="rId31"/>
    <p:sldId id="301" r:id="rId32"/>
    <p:sldId id="315" r:id="rId33"/>
    <p:sldId id="325" r:id="rId34"/>
    <p:sldId id="326" r:id="rId35"/>
    <p:sldId id="327" r:id="rId36"/>
    <p:sldId id="328" r:id="rId37"/>
    <p:sldId id="324" r:id="rId38"/>
    <p:sldId id="316" r:id="rId39"/>
    <p:sldId id="322" r:id="rId40"/>
    <p:sldId id="323" r:id="rId41"/>
    <p:sldId id="317" r:id="rId42"/>
  </p:sldIdLst>
  <p:sldSz cx="9144000" cy="6858000" type="screen4x3"/>
  <p:notesSz cx="6858000" cy="9296400"/>
  <p:defaultTex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9" autoAdjust="0"/>
    <p:restoredTop sz="94599" autoAdjust="0"/>
  </p:normalViewPr>
  <p:slideViewPr>
    <p:cSldViewPr>
      <p:cViewPr>
        <p:scale>
          <a:sx n="64" d="100"/>
          <a:sy n="64" d="100"/>
        </p:scale>
        <p:origin x="-564"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2098" cy="46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4" rIns="91429" bIns="45714" numCol="1" anchor="t" anchorCtr="0" compatLnSpc="1">
            <a:prstTxWarp prst="textNoShape">
              <a:avLst/>
            </a:prstTxWarp>
          </a:bodyPr>
          <a:lstStyle>
            <a:lvl1pPr defTabSz="914090" eaLnBrk="1" hangingPunct="1">
              <a:defRPr sz="1200">
                <a:latin typeface="Arial" charset="0"/>
              </a:defRPr>
            </a:lvl1pPr>
          </a:lstStyle>
          <a:p>
            <a:endParaRPr lang="en-US" dirty="0"/>
          </a:p>
        </p:txBody>
      </p:sp>
      <p:sp>
        <p:nvSpPr>
          <p:cNvPr id="33795" name="Rectangle 3"/>
          <p:cNvSpPr>
            <a:spLocks noGrp="1" noChangeArrowheads="1"/>
          </p:cNvSpPr>
          <p:nvPr>
            <p:ph type="dt" sz="quarter" idx="1"/>
          </p:nvPr>
        </p:nvSpPr>
        <p:spPr bwMode="auto">
          <a:xfrm>
            <a:off x="3884414" y="0"/>
            <a:ext cx="2972098" cy="46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4" rIns="91429" bIns="45714" numCol="1" anchor="t" anchorCtr="0" compatLnSpc="1">
            <a:prstTxWarp prst="textNoShape">
              <a:avLst/>
            </a:prstTxWarp>
          </a:bodyPr>
          <a:lstStyle>
            <a:lvl1pPr algn="r" defTabSz="914090" eaLnBrk="1" hangingPunct="1">
              <a:defRPr sz="1200">
                <a:latin typeface="Arial" charset="0"/>
              </a:defRPr>
            </a:lvl1pPr>
          </a:lstStyle>
          <a:p>
            <a:endParaRPr lang="en-US" dirty="0"/>
          </a:p>
        </p:txBody>
      </p:sp>
      <p:sp>
        <p:nvSpPr>
          <p:cNvPr id="33796" name="Rectangle 4"/>
          <p:cNvSpPr>
            <a:spLocks noGrp="1" noChangeArrowheads="1"/>
          </p:cNvSpPr>
          <p:nvPr>
            <p:ph type="ftr" sz="quarter" idx="2"/>
          </p:nvPr>
        </p:nvSpPr>
        <p:spPr bwMode="auto">
          <a:xfrm>
            <a:off x="0" y="8829121"/>
            <a:ext cx="2972098" cy="46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4" rIns="91429" bIns="45714" numCol="1" anchor="b" anchorCtr="0" compatLnSpc="1">
            <a:prstTxWarp prst="textNoShape">
              <a:avLst/>
            </a:prstTxWarp>
          </a:bodyPr>
          <a:lstStyle>
            <a:lvl1pPr defTabSz="914090" eaLnBrk="1" hangingPunct="1">
              <a:defRPr sz="1200">
                <a:latin typeface="Arial" charset="0"/>
              </a:defRPr>
            </a:lvl1pPr>
          </a:lstStyle>
          <a:p>
            <a:endParaRPr lang="en-US" dirty="0"/>
          </a:p>
        </p:txBody>
      </p:sp>
      <p:sp>
        <p:nvSpPr>
          <p:cNvPr id="33797" name="Rectangle 5"/>
          <p:cNvSpPr>
            <a:spLocks noGrp="1" noChangeArrowheads="1"/>
          </p:cNvSpPr>
          <p:nvPr>
            <p:ph type="sldNum" sz="quarter" idx="3"/>
          </p:nvPr>
        </p:nvSpPr>
        <p:spPr bwMode="auto">
          <a:xfrm>
            <a:off x="3884414" y="8829121"/>
            <a:ext cx="2972098" cy="46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4" rIns="91429" bIns="45714" numCol="1" anchor="b" anchorCtr="0" compatLnSpc="1">
            <a:prstTxWarp prst="textNoShape">
              <a:avLst/>
            </a:prstTxWarp>
          </a:bodyPr>
          <a:lstStyle>
            <a:lvl1pPr algn="r" defTabSz="914090" eaLnBrk="1" hangingPunct="1">
              <a:defRPr sz="1200">
                <a:latin typeface="Arial" charset="0"/>
              </a:defRPr>
            </a:lvl1pPr>
          </a:lstStyle>
          <a:p>
            <a:fld id="{CA8651E8-BA59-4C67-89FB-8FAE93FE99E2}" type="slidenum">
              <a:rPr lang="en-US"/>
              <a:pPr/>
              <a:t>‹#›</a:t>
            </a:fld>
            <a:endParaRPr lang="en-US" dirty="0"/>
          </a:p>
        </p:txBody>
      </p:sp>
    </p:spTree>
    <p:extLst>
      <p:ext uri="{BB962C8B-B14F-4D97-AF65-F5344CB8AC3E}">
        <p14:creationId xmlns:p14="http://schemas.microsoft.com/office/powerpoint/2010/main" val="23434982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2098" cy="46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4" rIns="91429" bIns="45714" numCol="1" anchor="t" anchorCtr="0" compatLnSpc="1">
            <a:prstTxWarp prst="textNoShape">
              <a:avLst/>
            </a:prstTxWarp>
          </a:bodyPr>
          <a:lstStyle>
            <a:lvl1pPr defTabSz="914090" eaLnBrk="1" hangingPunct="1">
              <a:defRPr sz="1200">
                <a:latin typeface="Arial" charset="0"/>
              </a:defRPr>
            </a:lvl1pPr>
          </a:lstStyle>
          <a:p>
            <a:endParaRPr lang="en-US" dirty="0"/>
          </a:p>
        </p:txBody>
      </p:sp>
      <p:sp>
        <p:nvSpPr>
          <p:cNvPr id="51203" name="Rectangle 3"/>
          <p:cNvSpPr>
            <a:spLocks noGrp="1" noChangeArrowheads="1"/>
          </p:cNvSpPr>
          <p:nvPr>
            <p:ph type="dt" idx="1"/>
          </p:nvPr>
        </p:nvSpPr>
        <p:spPr bwMode="auto">
          <a:xfrm>
            <a:off x="3884414" y="0"/>
            <a:ext cx="2972098" cy="46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4" rIns="91429" bIns="45714" numCol="1" anchor="t" anchorCtr="0" compatLnSpc="1">
            <a:prstTxWarp prst="textNoShape">
              <a:avLst/>
            </a:prstTxWarp>
          </a:bodyPr>
          <a:lstStyle>
            <a:lvl1pPr algn="r" defTabSz="914090" eaLnBrk="1" hangingPunct="1">
              <a:defRPr sz="1200">
                <a:latin typeface="Arial" charset="0"/>
              </a:defRPr>
            </a:lvl1pPr>
          </a:lstStyle>
          <a:p>
            <a:endParaRPr lang="en-US" dirty="0"/>
          </a:p>
        </p:txBody>
      </p:sp>
      <p:sp>
        <p:nvSpPr>
          <p:cNvPr id="51204" name="Rectangle 4"/>
          <p:cNvSpPr>
            <a:spLocks noGrp="1" noRot="1" noChangeAspect="1" noChangeArrowheads="1" noTextEdit="1"/>
          </p:cNvSpPr>
          <p:nvPr>
            <p:ph type="sldImg" idx="2"/>
          </p:nvPr>
        </p:nvSpPr>
        <p:spPr bwMode="auto">
          <a:xfrm>
            <a:off x="1106488" y="696913"/>
            <a:ext cx="4646612"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686098" y="4416098"/>
            <a:ext cx="5485805" cy="418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4" rIns="91429" bIns="4571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06" name="Rectangle 6"/>
          <p:cNvSpPr>
            <a:spLocks noGrp="1" noChangeArrowheads="1"/>
          </p:cNvSpPr>
          <p:nvPr>
            <p:ph type="ftr" sz="quarter" idx="4"/>
          </p:nvPr>
        </p:nvSpPr>
        <p:spPr bwMode="auto">
          <a:xfrm>
            <a:off x="0" y="8829121"/>
            <a:ext cx="2972098" cy="46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4" rIns="91429" bIns="45714" numCol="1" anchor="b" anchorCtr="0" compatLnSpc="1">
            <a:prstTxWarp prst="textNoShape">
              <a:avLst/>
            </a:prstTxWarp>
          </a:bodyPr>
          <a:lstStyle>
            <a:lvl1pPr defTabSz="914090" eaLnBrk="1" hangingPunct="1">
              <a:defRPr sz="1200">
                <a:latin typeface="Arial" charset="0"/>
              </a:defRPr>
            </a:lvl1pPr>
          </a:lstStyle>
          <a:p>
            <a:endParaRPr lang="en-US" dirty="0"/>
          </a:p>
        </p:txBody>
      </p:sp>
      <p:sp>
        <p:nvSpPr>
          <p:cNvPr id="51207" name="Rectangle 7"/>
          <p:cNvSpPr>
            <a:spLocks noGrp="1" noChangeArrowheads="1"/>
          </p:cNvSpPr>
          <p:nvPr>
            <p:ph type="sldNum" sz="quarter" idx="5"/>
          </p:nvPr>
        </p:nvSpPr>
        <p:spPr bwMode="auto">
          <a:xfrm>
            <a:off x="3884414" y="8829121"/>
            <a:ext cx="2972098" cy="46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4" rIns="91429" bIns="45714" numCol="1" anchor="b" anchorCtr="0" compatLnSpc="1">
            <a:prstTxWarp prst="textNoShape">
              <a:avLst/>
            </a:prstTxWarp>
          </a:bodyPr>
          <a:lstStyle>
            <a:lvl1pPr algn="r" defTabSz="914090" eaLnBrk="1" hangingPunct="1">
              <a:defRPr sz="1200">
                <a:latin typeface="Arial" charset="0"/>
              </a:defRPr>
            </a:lvl1pPr>
          </a:lstStyle>
          <a:p>
            <a:fld id="{AA52CF8B-C66A-4CAF-AF84-B4768BBBBA30}" type="slidenum">
              <a:rPr lang="en-US"/>
              <a:pPr/>
              <a:t>‹#›</a:t>
            </a:fld>
            <a:endParaRPr lang="en-US" dirty="0"/>
          </a:p>
        </p:txBody>
      </p:sp>
    </p:spTree>
    <p:extLst>
      <p:ext uri="{BB962C8B-B14F-4D97-AF65-F5344CB8AC3E}">
        <p14:creationId xmlns:p14="http://schemas.microsoft.com/office/powerpoint/2010/main" val="299212909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3048000"/>
            <a:ext cx="7772400" cy="1143000"/>
          </a:xfrm>
        </p:spPr>
        <p:txBody>
          <a:bodyPr/>
          <a:lstStyle>
            <a:lvl1pPr>
              <a:defRPr sz="3600"/>
            </a:lvl1pPr>
          </a:lstStyle>
          <a:p>
            <a:pPr lvl="0"/>
            <a:r>
              <a:rPr lang="en-US" noProof="0" dirty="0" smtClean="0"/>
              <a:t>Click to edit Master title style</a:t>
            </a:r>
          </a:p>
        </p:txBody>
      </p:sp>
      <p:sp>
        <p:nvSpPr>
          <p:cNvPr id="5123" name="Rectangle 3"/>
          <p:cNvSpPr>
            <a:spLocks noGrp="1" noChangeArrowheads="1"/>
          </p:cNvSpPr>
          <p:nvPr>
            <p:ph type="subTitle" idx="1"/>
          </p:nvPr>
        </p:nvSpPr>
        <p:spPr>
          <a:xfrm>
            <a:off x="1371600" y="4800600"/>
            <a:ext cx="6400800" cy="1219200"/>
          </a:xfrm>
        </p:spPr>
        <p:txBody>
          <a:bodyPr/>
          <a:lstStyle>
            <a:lvl1pPr marL="0" indent="0" algn="ctr">
              <a:buFontTx/>
              <a:buNone/>
              <a:defRPr sz="2000"/>
            </a:lvl1pPr>
          </a:lstStyle>
          <a:p>
            <a:pPr lvl="0"/>
            <a:r>
              <a:rPr lang="en-US" noProof="0" smtClean="0"/>
              <a:t>Click to edit Master subtitle style</a:t>
            </a:r>
          </a:p>
        </p:txBody>
      </p:sp>
      <p:sp>
        <p:nvSpPr>
          <p:cNvPr id="5124" name="Rectangle 4"/>
          <p:cNvSpPr>
            <a:spLocks noGrp="1" noChangeArrowheads="1"/>
          </p:cNvSpPr>
          <p:nvPr>
            <p:ph type="dt" sz="half" idx="2"/>
          </p:nvPr>
        </p:nvSpPr>
        <p:spPr/>
        <p:txBody>
          <a:bodyPr/>
          <a:lstStyle>
            <a:lvl1pPr>
              <a:defRPr/>
            </a:lvl1pPr>
          </a:lstStyle>
          <a:p>
            <a:endParaRPr lang="en-US" dirty="0"/>
          </a:p>
        </p:txBody>
      </p:sp>
      <p:sp>
        <p:nvSpPr>
          <p:cNvPr id="5125" name="Rectangle 5"/>
          <p:cNvSpPr>
            <a:spLocks noGrp="1" noChangeArrowheads="1"/>
          </p:cNvSpPr>
          <p:nvPr>
            <p:ph type="ftr" sz="quarter" idx="3"/>
          </p:nvPr>
        </p:nvSpPr>
        <p:spPr/>
        <p:txBody>
          <a:bodyPr/>
          <a:lstStyle>
            <a:lvl1pPr>
              <a:defRPr/>
            </a:lvl1pPr>
          </a:lstStyle>
          <a:p>
            <a:endParaRPr lang="en-US" dirty="0"/>
          </a:p>
        </p:txBody>
      </p:sp>
      <p:sp>
        <p:nvSpPr>
          <p:cNvPr id="5126" name="Rectangle 6"/>
          <p:cNvSpPr>
            <a:spLocks noGrp="1" noChangeArrowheads="1"/>
          </p:cNvSpPr>
          <p:nvPr>
            <p:ph type="sldNum" sz="quarter" idx="4"/>
          </p:nvPr>
        </p:nvSpPr>
        <p:spPr/>
        <p:txBody>
          <a:bodyPr/>
          <a:lstStyle>
            <a:lvl1pPr>
              <a:defRPr/>
            </a:lvl1pPr>
          </a:lstStyle>
          <a:p>
            <a:fld id="{ED011FAC-0623-473D-B9FA-903672503855}" type="slidenum">
              <a:rPr lang="en-US"/>
              <a:pPr/>
              <a:t>‹#›</a:t>
            </a:fld>
            <a:endParaRPr lang="en-US" dirty="0"/>
          </a:p>
        </p:txBody>
      </p:sp>
    </p:spTree>
  </p:cSld>
  <p:clrMapOvr>
    <a:masterClrMapping/>
  </p:clrMapOvr>
  <p:transition>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3AD6E6C7-317D-43A9-8F55-68F1F2B1DD41}" type="slidenum">
              <a:rPr lang="en-US"/>
              <a:pPr/>
              <a:t>‹#›</a:t>
            </a:fld>
            <a:endParaRPr lang="en-US" dirty="0"/>
          </a:p>
        </p:txBody>
      </p:sp>
    </p:spTree>
    <p:extLst>
      <p:ext uri="{BB962C8B-B14F-4D97-AF65-F5344CB8AC3E}">
        <p14:creationId xmlns:p14="http://schemas.microsoft.com/office/powerpoint/2010/main" val="3077861658"/>
      </p:ext>
    </p:extLst>
  </p:cSld>
  <p:clrMapOvr>
    <a:masterClrMapping/>
  </p:clrMapOvr>
  <p:transitio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9144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9144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13C5B9E0-F31F-480B-BE4A-5BB119719697}" type="slidenum">
              <a:rPr lang="en-US"/>
              <a:pPr/>
              <a:t>‹#›</a:t>
            </a:fld>
            <a:endParaRPr lang="en-US" dirty="0"/>
          </a:p>
        </p:txBody>
      </p:sp>
    </p:spTree>
    <p:extLst>
      <p:ext uri="{BB962C8B-B14F-4D97-AF65-F5344CB8AC3E}">
        <p14:creationId xmlns:p14="http://schemas.microsoft.com/office/powerpoint/2010/main" val="490701559"/>
      </p:ext>
    </p:extLst>
  </p:cSld>
  <p:clrMapOvr>
    <a:masterClrMapping/>
  </p:clrMapOvr>
  <p:transition>
    <p:cu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D011FAC-0623-473D-B9FA-903672503855}" type="slidenum">
              <a:rPr lang="en-US" smtClean="0"/>
              <a:pPr/>
              <a:t>‹#›</a:t>
            </a:fld>
            <a:endParaRPr lang="en-US" dirty="0"/>
          </a:p>
        </p:txBody>
      </p:sp>
    </p:spTree>
  </p:cSld>
  <p:clrMapOvr>
    <a:masterClrMapping/>
  </p:clrMapOvr>
  <p:transition>
    <p:cut/>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7725711-C298-4BE3-951B-BD201C644E71}"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cut/>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47C7901-609F-48D3-A083-F945F862DB44}"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p:cut/>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1740CF7E-B484-4A73-9823-9F208F7C8CE2}"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cut/>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8120CD42-632C-4662-A312-65C468F2DD54}"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p:cut/>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2D939981-6441-49A1-87C2-F3D109A8B2DA}"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cut/>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65499CBC-1E47-4107-A8F1-48E1FFAD8FE8}" type="slidenum">
              <a:rPr lang="en-US" smtClean="0"/>
              <a:pPr/>
              <a:t>‹#›</a:t>
            </a:fld>
            <a:endParaRPr lang="en-US" dirty="0"/>
          </a:p>
        </p:txBody>
      </p:sp>
    </p:spTree>
  </p:cSld>
  <p:clrMapOvr>
    <a:masterClrMapping/>
  </p:clrMapOvr>
  <p:transition>
    <p:cut/>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13AE8A7E-663A-4AAC-ACBB-E8C0C5498F1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p:cu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77725711-C298-4BE3-951B-BD201C644E71}" type="slidenum">
              <a:rPr lang="en-US"/>
              <a:pPr/>
              <a:t>‹#›</a:t>
            </a:fld>
            <a:endParaRPr lang="en-US" dirty="0"/>
          </a:p>
        </p:txBody>
      </p:sp>
    </p:spTree>
    <p:extLst>
      <p:ext uri="{BB962C8B-B14F-4D97-AF65-F5344CB8AC3E}">
        <p14:creationId xmlns:p14="http://schemas.microsoft.com/office/powerpoint/2010/main" val="1207347014"/>
      </p:ext>
    </p:extLst>
  </p:cSld>
  <p:clrMapOvr>
    <a:masterClrMapping/>
  </p:clrMapOvr>
  <p:transition>
    <p:cu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4FB5B8E-B602-41F9-8305-5020A5016A1F}"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p:cut/>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AD6E6C7-317D-43A9-8F55-68F1F2B1DD41}" type="slidenum">
              <a:rPr lang="en-US" smtClean="0"/>
              <a:pPr/>
              <a:t>‹#›</a:t>
            </a:fld>
            <a:endParaRPr lang="en-US" dirty="0"/>
          </a:p>
        </p:txBody>
      </p:sp>
    </p:spTree>
  </p:cSld>
  <p:clrMapOvr>
    <a:masterClrMapping/>
  </p:clrMapOvr>
  <p:transition>
    <p:cut/>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3C5B9E0-F31F-480B-BE4A-5BB119719697}" type="slidenum">
              <a:rPr lang="en-US" smtClean="0"/>
              <a:pPr/>
              <a:t>‹#›</a:t>
            </a:fld>
            <a:endParaRPr lang="en-US" dirty="0"/>
          </a:p>
        </p:txBody>
      </p:sp>
    </p:spTree>
  </p:cSld>
  <p:clrMapOvr>
    <a:masterClrMapping/>
  </p:clrMapOvr>
  <p:transition>
    <p:cu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847C7901-609F-48D3-A083-F945F862DB44}" type="slidenum">
              <a:rPr lang="en-US"/>
              <a:pPr/>
              <a:t>‹#›</a:t>
            </a:fld>
            <a:endParaRPr lang="en-US" dirty="0"/>
          </a:p>
        </p:txBody>
      </p:sp>
    </p:spTree>
    <p:extLst>
      <p:ext uri="{BB962C8B-B14F-4D97-AF65-F5344CB8AC3E}">
        <p14:creationId xmlns:p14="http://schemas.microsoft.com/office/powerpoint/2010/main" val="1899243627"/>
      </p:ext>
    </p:extLst>
  </p:cSld>
  <p:clrMapOvr>
    <a:masterClrMapping/>
  </p:clrMapOvr>
  <p:transition>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286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86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740CF7E-B484-4A73-9823-9F208F7C8CE2}" type="slidenum">
              <a:rPr lang="en-US"/>
              <a:pPr/>
              <a:t>‹#›</a:t>
            </a:fld>
            <a:endParaRPr lang="en-US" dirty="0"/>
          </a:p>
        </p:txBody>
      </p:sp>
    </p:spTree>
    <p:extLst>
      <p:ext uri="{BB962C8B-B14F-4D97-AF65-F5344CB8AC3E}">
        <p14:creationId xmlns:p14="http://schemas.microsoft.com/office/powerpoint/2010/main" val="317473603"/>
      </p:ext>
    </p:extLst>
  </p:cSld>
  <p:clrMapOvr>
    <a:masterClrMapping/>
  </p:clrMapOvr>
  <p:transitio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8120CD42-632C-4662-A312-65C468F2DD54}" type="slidenum">
              <a:rPr lang="en-US"/>
              <a:pPr/>
              <a:t>‹#›</a:t>
            </a:fld>
            <a:endParaRPr lang="en-US" dirty="0"/>
          </a:p>
        </p:txBody>
      </p:sp>
    </p:spTree>
    <p:extLst>
      <p:ext uri="{BB962C8B-B14F-4D97-AF65-F5344CB8AC3E}">
        <p14:creationId xmlns:p14="http://schemas.microsoft.com/office/powerpoint/2010/main" val="13081507"/>
      </p:ext>
    </p:extLst>
  </p:cSld>
  <p:clrMapOvr>
    <a:masterClrMapping/>
  </p:clrMapOvr>
  <p:transitio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2D939981-6441-49A1-87C2-F3D109A8B2DA}" type="slidenum">
              <a:rPr lang="en-US"/>
              <a:pPr/>
              <a:t>‹#›</a:t>
            </a:fld>
            <a:endParaRPr lang="en-US" dirty="0"/>
          </a:p>
        </p:txBody>
      </p:sp>
    </p:spTree>
    <p:extLst>
      <p:ext uri="{BB962C8B-B14F-4D97-AF65-F5344CB8AC3E}">
        <p14:creationId xmlns:p14="http://schemas.microsoft.com/office/powerpoint/2010/main" val="3910636893"/>
      </p:ext>
    </p:extLst>
  </p:cSld>
  <p:clrMapOvr>
    <a:masterClrMapping/>
  </p:clrMapOvr>
  <p:transitio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65499CBC-1E47-4107-A8F1-48E1FFAD8FE8}" type="slidenum">
              <a:rPr lang="en-US"/>
              <a:pPr/>
              <a:t>‹#›</a:t>
            </a:fld>
            <a:endParaRPr lang="en-US" dirty="0"/>
          </a:p>
        </p:txBody>
      </p:sp>
    </p:spTree>
    <p:extLst>
      <p:ext uri="{BB962C8B-B14F-4D97-AF65-F5344CB8AC3E}">
        <p14:creationId xmlns:p14="http://schemas.microsoft.com/office/powerpoint/2010/main" val="3040709568"/>
      </p:ext>
    </p:extLst>
  </p:cSld>
  <p:clrMapOvr>
    <a:masterClrMapping/>
  </p:clrMapOvr>
  <p:transitio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3AE8A7E-663A-4AAC-ACBB-E8C0C5498F1B}" type="slidenum">
              <a:rPr lang="en-US"/>
              <a:pPr/>
              <a:t>‹#›</a:t>
            </a:fld>
            <a:endParaRPr lang="en-US" dirty="0"/>
          </a:p>
        </p:txBody>
      </p:sp>
    </p:spTree>
    <p:extLst>
      <p:ext uri="{BB962C8B-B14F-4D97-AF65-F5344CB8AC3E}">
        <p14:creationId xmlns:p14="http://schemas.microsoft.com/office/powerpoint/2010/main" val="647865658"/>
      </p:ext>
    </p:extLst>
  </p:cSld>
  <p:clrMapOvr>
    <a:masterClrMapping/>
  </p:clrMapOvr>
  <p:transitio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4FB5B8E-B602-41F9-8305-5020A5016A1F}" type="slidenum">
              <a:rPr lang="en-US"/>
              <a:pPr/>
              <a:t>‹#›</a:t>
            </a:fld>
            <a:endParaRPr lang="en-US" dirty="0"/>
          </a:p>
        </p:txBody>
      </p:sp>
    </p:spTree>
    <p:extLst>
      <p:ext uri="{BB962C8B-B14F-4D97-AF65-F5344CB8AC3E}">
        <p14:creationId xmlns:p14="http://schemas.microsoft.com/office/powerpoint/2010/main" val="3154111305"/>
      </p:ext>
    </p:extLst>
  </p:cSld>
  <p:clrMapOvr>
    <a:masterClrMapping/>
  </p:clrMapOvr>
  <p:transition>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9144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685800" y="22860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endParaRPr lang="en-US" dirty="0"/>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endParaRPr lang="en-US" dirty="0"/>
          </a:p>
        </p:txBody>
      </p:sp>
      <p:sp>
        <p:nvSpPr>
          <p:cNvPr id="4102"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fld id="{FCBC9DCB-571A-4862-B268-1BC6F2CDB29A}"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cut/>
  </p:transition>
  <p:hf hdr="0" ftr="0" dt="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Verdana" pitchFamily="34" charset="0"/>
        </a:defRPr>
      </a:lvl2pPr>
      <a:lvl3pPr algn="ctr" rtl="0" eaLnBrk="0" fontAlgn="base" hangingPunct="0">
        <a:spcBef>
          <a:spcPct val="0"/>
        </a:spcBef>
        <a:spcAft>
          <a:spcPct val="0"/>
        </a:spcAft>
        <a:defRPr sz="4000">
          <a:solidFill>
            <a:schemeClr val="tx2"/>
          </a:solidFill>
          <a:latin typeface="Verdana" pitchFamily="34" charset="0"/>
        </a:defRPr>
      </a:lvl3pPr>
      <a:lvl4pPr algn="ctr" rtl="0" eaLnBrk="0" fontAlgn="base" hangingPunct="0">
        <a:spcBef>
          <a:spcPct val="0"/>
        </a:spcBef>
        <a:spcAft>
          <a:spcPct val="0"/>
        </a:spcAft>
        <a:defRPr sz="4000">
          <a:solidFill>
            <a:schemeClr val="tx2"/>
          </a:solidFill>
          <a:latin typeface="Verdana" pitchFamily="34" charset="0"/>
        </a:defRPr>
      </a:lvl4pPr>
      <a:lvl5pPr algn="ctr" rtl="0" eaLnBrk="0" fontAlgn="base" hangingPunct="0">
        <a:spcBef>
          <a:spcPct val="0"/>
        </a:spcBef>
        <a:spcAft>
          <a:spcPct val="0"/>
        </a:spcAft>
        <a:defRPr sz="4000">
          <a:solidFill>
            <a:schemeClr val="tx2"/>
          </a:solidFill>
          <a:latin typeface="Verdana" pitchFamily="34" charset="0"/>
        </a:defRPr>
      </a:lvl5pPr>
      <a:lvl6pPr marL="457200" algn="ctr" rtl="0" eaLnBrk="0" fontAlgn="base" hangingPunct="0">
        <a:spcBef>
          <a:spcPct val="0"/>
        </a:spcBef>
        <a:spcAft>
          <a:spcPct val="0"/>
        </a:spcAft>
        <a:defRPr sz="4000">
          <a:solidFill>
            <a:schemeClr val="tx2"/>
          </a:solidFill>
          <a:latin typeface="Verdana" pitchFamily="34" charset="0"/>
        </a:defRPr>
      </a:lvl6pPr>
      <a:lvl7pPr marL="914400" algn="ctr" rtl="0" eaLnBrk="0" fontAlgn="base" hangingPunct="0">
        <a:spcBef>
          <a:spcPct val="0"/>
        </a:spcBef>
        <a:spcAft>
          <a:spcPct val="0"/>
        </a:spcAft>
        <a:defRPr sz="4000">
          <a:solidFill>
            <a:schemeClr val="tx2"/>
          </a:solidFill>
          <a:latin typeface="Verdana" pitchFamily="34" charset="0"/>
        </a:defRPr>
      </a:lvl7pPr>
      <a:lvl8pPr marL="1371600" algn="ctr" rtl="0" eaLnBrk="0" fontAlgn="base" hangingPunct="0">
        <a:spcBef>
          <a:spcPct val="0"/>
        </a:spcBef>
        <a:spcAft>
          <a:spcPct val="0"/>
        </a:spcAft>
        <a:defRPr sz="4000">
          <a:solidFill>
            <a:schemeClr val="tx2"/>
          </a:solidFill>
          <a:latin typeface="Verdana" pitchFamily="34" charset="0"/>
        </a:defRPr>
      </a:lvl8pPr>
      <a:lvl9pPr marL="1828800" algn="ctr" rtl="0" eaLnBrk="0" fontAlgn="base" hangingPunct="0">
        <a:spcBef>
          <a:spcPct val="0"/>
        </a:spcBef>
        <a:spcAft>
          <a:spcPct val="0"/>
        </a:spcAft>
        <a:defRPr sz="4000">
          <a:solidFill>
            <a:schemeClr val="tx2"/>
          </a:solidFill>
          <a:latin typeface="Verdana"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eaLnBrk="0" fontAlgn="base" hangingPunct="0">
        <a:spcBef>
          <a:spcPct val="20000"/>
        </a:spcBef>
        <a:spcAft>
          <a:spcPct val="0"/>
        </a:spcAft>
        <a:buChar char="»"/>
        <a:defRPr>
          <a:solidFill>
            <a:schemeClr val="tx1"/>
          </a:solidFill>
          <a:latin typeface="+mn-lt"/>
        </a:defRPr>
      </a:lvl6pPr>
      <a:lvl7pPr marL="2971800" indent="-228600" algn="l" rtl="0" eaLnBrk="0" fontAlgn="base" hangingPunct="0">
        <a:spcBef>
          <a:spcPct val="20000"/>
        </a:spcBef>
        <a:spcAft>
          <a:spcPct val="0"/>
        </a:spcAft>
        <a:buChar char="»"/>
        <a:defRPr>
          <a:solidFill>
            <a:schemeClr val="tx1"/>
          </a:solidFill>
          <a:latin typeface="+mn-lt"/>
        </a:defRPr>
      </a:lvl7pPr>
      <a:lvl8pPr marL="3429000" indent="-228600" algn="l" rtl="0" eaLnBrk="0" fontAlgn="base" hangingPunct="0">
        <a:spcBef>
          <a:spcPct val="20000"/>
        </a:spcBef>
        <a:spcAft>
          <a:spcPct val="0"/>
        </a:spcAft>
        <a:buChar char="»"/>
        <a:defRPr>
          <a:solidFill>
            <a:schemeClr val="tx1"/>
          </a:solidFill>
          <a:latin typeface="+mn-lt"/>
        </a:defRPr>
      </a:lvl8pPr>
      <a:lvl9pPr marL="3886200" indent="-228600" algn="l" rtl="0" eaLnBrk="0" fontAlgn="base" hangingPunct="0">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CBC9DCB-571A-4862-B268-1BC6F2CDB29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cut/>
  </p:transition>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023" y="533400"/>
            <a:ext cx="7772400" cy="2515563"/>
          </a:xfrm>
        </p:spPr>
        <p:txBody>
          <a:bodyPr>
            <a:normAutofit fontScale="90000"/>
          </a:bodyPr>
          <a:lstStyle/>
          <a:p>
            <a:pPr algn="ctr"/>
            <a:r>
              <a:rPr lang="en-US" dirty="0" smtClean="0"/>
              <a:t>Presentation to Legislature’s Special Committee on </a:t>
            </a:r>
            <a:br>
              <a:rPr lang="en-US" dirty="0" smtClean="0"/>
            </a:br>
            <a:r>
              <a:rPr lang="en-US" dirty="0" smtClean="0"/>
              <a:t>Local Service Consolidation</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By:  Larry N. Arft, City Manager</a:t>
            </a:r>
          </a:p>
          <a:p>
            <a:r>
              <a:rPr lang="en-US" dirty="0" smtClean="0"/>
              <a:t>City of Beloit</a:t>
            </a:r>
          </a:p>
          <a:p>
            <a:r>
              <a:rPr lang="en-US" dirty="0" smtClean="0"/>
              <a:t>Phil Boutwell, Assistant to County Administrator</a:t>
            </a:r>
          </a:p>
          <a:p>
            <a:r>
              <a:rPr lang="en-US" dirty="0" smtClean="0"/>
              <a:t>County of Rock</a:t>
            </a:r>
            <a:endParaRPr lang="en-US" dirty="0"/>
          </a:p>
        </p:txBody>
      </p:sp>
      <p:sp>
        <p:nvSpPr>
          <p:cNvPr id="5" name="TextBox 4"/>
          <p:cNvSpPr txBox="1"/>
          <p:nvPr/>
        </p:nvSpPr>
        <p:spPr>
          <a:xfrm>
            <a:off x="762000" y="6172200"/>
            <a:ext cx="3276600" cy="461665"/>
          </a:xfrm>
          <a:prstGeom prst="rect">
            <a:avLst/>
          </a:prstGeom>
          <a:noFill/>
        </p:spPr>
        <p:txBody>
          <a:bodyPr wrap="square" rtlCol="0">
            <a:spAutoFit/>
          </a:bodyPr>
          <a:lstStyle/>
          <a:p>
            <a:r>
              <a:rPr lang="en-US" dirty="0" smtClean="0"/>
              <a:t>October, 2010</a:t>
            </a:r>
            <a:endParaRPr lang="en-US" dirty="0"/>
          </a:p>
        </p:txBody>
      </p:sp>
    </p:spTree>
    <p:extLst>
      <p:ext uri="{BB962C8B-B14F-4D97-AF65-F5344CB8AC3E}">
        <p14:creationId xmlns:p14="http://schemas.microsoft.com/office/powerpoint/2010/main" val="2545636936"/>
      </p:ext>
    </p:extLst>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A928455-B14A-4A7F-A60A-E46FE7D811E1}" type="slidenum">
              <a:rPr lang="en-US"/>
              <a:pPr/>
              <a:t>10</a:t>
            </a:fld>
            <a:endParaRPr lang="en-US" dirty="0"/>
          </a:p>
        </p:txBody>
      </p:sp>
      <p:sp>
        <p:nvSpPr>
          <p:cNvPr id="78850" name="Rectangle 2"/>
          <p:cNvSpPr>
            <a:spLocks noGrp="1" noChangeArrowheads="1"/>
          </p:cNvSpPr>
          <p:nvPr>
            <p:ph type="title"/>
          </p:nvPr>
        </p:nvSpPr>
        <p:spPr/>
        <p:txBody>
          <a:bodyPr/>
          <a:lstStyle/>
          <a:p>
            <a:r>
              <a:rPr lang="en-US" sz="3600" dirty="0"/>
              <a:t>#3 – Adult Health Home Visits</a:t>
            </a:r>
          </a:p>
        </p:txBody>
      </p:sp>
      <p:sp>
        <p:nvSpPr>
          <p:cNvPr id="78851" name="Rectangle 3"/>
          <p:cNvSpPr>
            <a:spLocks noGrp="1" noChangeArrowheads="1"/>
          </p:cNvSpPr>
          <p:nvPr>
            <p:ph type="body" idx="1"/>
          </p:nvPr>
        </p:nvSpPr>
        <p:spPr/>
        <p:txBody>
          <a:bodyPr/>
          <a:lstStyle/>
          <a:p>
            <a:r>
              <a:rPr lang="en-US" sz="2000" dirty="0"/>
              <a:t>BHD provides health visits for assessment, education, referral and follow-up, health surveillance and ongoing management of physical, mental and social health issues</a:t>
            </a:r>
          </a:p>
          <a:p>
            <a:r>
              <a:rPr lang="en-US" sz="2000" dirty="0"/>
              <a:t>RCHD provides phone screening and referral to other agencies; home visits made for public health service needs</a:t>
            </a:r>
          </a:p>
          <a:p>
            <a:r>
              <a:rPr lang="en-US" sz="2000" dirty="0"/>
              <a:t>Comparables limit services through screening and focus on a narrower adult population than BHD</a:t>
            </a:r>
          </a:p>
          <a:p>
            <a:r>
              <a:rPr lang="en-US" sz="2000" dirty="0"/>
              <a:t>MSC recommended adoption of RCHD model to refer individuals to other appropriate agencies and continue doing home visits to address public health issues</a:t>
            </a:r>
          </a:p>
        </p:txBody>
      </p:sp>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EAF7013-074E-4DAC-99DF-FBBF888904DC}" type="slidenum">
              <a:rPr lang="en-US"/>
              <a:pPr/>
              <a:t>11</a:t>
            </a:fld>
            <a:endParaRPr lang="en-US" dirty="0"/>
          </a:p>
        </p:txBody>
      </p:sp>
      <p:sp>
        <p:nvSpPr>
          <p:cNvPr id="79874" name="Rectangle 2"/>
          <p:cNvSpPr>
            <a:spLocks noGrp="1" noChangeArrowheads="1"/>
          </p:cNvSpPr>
          <p:nvPr>
            <p:ph type="title"/>
          </p:nvPr>
        </p:nvSpPr>
        <p:spPr/>
        <p:txBody>
          <a:bodyPr/>
          <a:lstStyle/>
          <a:p>
            <a:r>
              <a:rPr lang="en-US" dirty="0"/>
              <a:t># 4 – Childbirth Education</a:t>
            </a:r>
          </a:p>
        </p:txBody>
      </p:sp>
      <p:sp>
        <p:nvSpPr>
          <p:cNvPr id="79875" name="Rectangle 3"/>
          <p:cNvSpPr>
            <a:spLocks noGrp="1" noChangeArrowheads="1"/>
          </p:cNvSpPr>
          <p:nvPr>
            <p:ph type="body" idx="1"/>
          </p:nvPr>
        </p:nvSpPr>
        <p:spPr/>
        <p:txBody>
          <a:bodyPr/>
          <a:lstStyle/>
          <a:p>
            <a:r>
              <a:rPr lang="en-US" sz="2400" dirty="0"/>
              <a:t>BHD offers classes to non-English speaking Hispanic women (32 attended)</a:t>
            </a:r>
          </a:p>
          <a:p>
            <a:r>
              <a:rPr lang="en-US" sz="2400" dirty="0"/>
              <a:t>RCHD refers women to medical providers</a:t>
            </a:r>
          </a:p>
          <a:p>
            <a:r>
              <a:rPr lang="en-US" sz="2400" dirty="0"/>
              <a:t>None of the comparables directly provide childbirth education – typically medical providers offer this service</a:t>
            </a:r>
          </a:p>
          <a:p>
            <a:r>
              <a:rPr lang="en-US" sz="2400" dirty="0"/>
              <a:t>MSC recommended referral to hospitals to provide classes unless needs are not being met and a qualified bilingual nursing staff is available</a:t>
            </a:r>
          </a:p>
        </p:txBody>
      </p: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3371C52-8132-4D40-9CC3-1D84F38F9A20}" type="slidenum">
              <a:rPr lang="en-US"/>
              <a:pPr/>
              <a:t>12</a:t>
            </a:fld>
            <a:endParaRPr lang="en-US" dirty="0"/>
          </a:p>
        </p:txBody>
      </p:sp>
      <p:sp>
        <p:nvSpPr>
          <p:cNvPr id="80898" name="Rectangle 2"/>
          <p:cNvSpPr>
            <a:spLocks noGrp="1" noChangeArrowheads="1"/>
          </p:cNvSpPr>
          <p:nvPr>
            <p:ph type="title"/>
          </p:nvPr>
        </p:nvSpPr>
        <p:spPr/>
        <p:txBody>
          <a:bodyPr/>
          <a:lstStyle/>
          <a:p>
            <a:r>
              <a:rPr lang="en-US" sz="3600" dirty="0"/>
              <a:t>#5 – Children w/ Special Health  Care Needs</a:t>
            </a:r>
          </a:p>
        </p:txBody>
      </p:sp>
      <p:sp>
        <p:nvSpPr>
          <p:cNvPr id="80899" name="Rectangle 3"/>
          <p:cNvSpPr>
            <a:spLocks noGrp="1" noChangeArrowheads="1"/>
          </p:cNvSpPr>
          <p:nvPr>
            <p:ph type="body" idx="1"/>
          </p:nvPr>
        </p:nvSpPr>
        <p:spPr/>
        <p:txBody>
          <a:bodyPr/>
          <a:lstStyle/>
          <a:p>
            <a:r>
              <a:rPr lang="en-US" sz="2400" dirty="0"/>
              <a:t>Includes children up to age 21 with long-term chronic physical, developmental behavioral or emotional illness or condition (e.g., leukemia, diabetes, autism, ADD, severe asthma)</a:t>
            </a:r>
          </a:p>
          <a:p>
            <a:r>
              <a:rPr lang="en-US" sz="2400" dirty="0"/>
              <a:t>BHD uses referral and follow-up model; 25% receive case management from BHD</a:t>
            </a:r>
          </a:p>
          <a:p>
            <a:r>
              <a:rPr lang="en-US" sz="2400" dirty="0"/>
              <a:t>RCHD uses case management model</a:t>
            </a:r>
          </a:p>
          <a:p>
            <a:r>
              <a:rPr lang="en-US" sz="2400" dirty="0"/>
              <a:t>MSC recommended case management model, with flexibility to refer or case manage as appropriate</a:t>
            </a:r>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2A043EC-3E50-477F-8879-09937C9EDC72}" type="slidenum">
              <a:rPr lang="en-US"/>
              <a:pPr/>
              <a:t>13</a:t>
            </a:fld>
            <a:endParaRPr lang="en-US" dirty="0"/>
          </a:p>
        </p:txBody>
      </p:sp>
      <p:sp>
        <p:nvSpPr>
          <p:cNvPr id="81922" name="Rectangle 2"/>
          <p:cNvSpPr>
            <a:spLocks noGrp="1" noChangeArrowheads="1"/>
          </p:cNvSpPr>
          <p:nvPr>
            <p:ph type="title"/>
          </p:nvPr>
        </p:nvSpPr>
        <p:spPr/>
        <p:txBody>
          <a:bodyPr/>
          <a:lstStyle/>
          <a:p>
            <a:r>
              <a:rPr lang="en-US" dirty="0"/>
              <a:t>#6 – Newborn Visits</a:t>
            </a:r>
          </a:p>
        </p:txBody>
      </p:sp>
      <p:sp>
        <p:nvSpPr>
          <p:cNvPr id="81923" name="Rectangle 3"/>
          <p:cNvSpPr>
            <a:spLocks noGrp="1" noChangeArrowheads="1"/>
          </p:cNvSpPr>
          <p:nvPr>
            <p:ph type="body" idx="1"/>
          </p:nvPr>
        </p:nvSpPr>
        <p:spPr/>
        <p:txBody>
          <a:bodyPr/>
          <a:lstStyle/>
          <a:p>
            <a:r>
              <a:rPr lang="en-US" sz="2400" dirty="0"/>
              <a:t>BHD attempts to contact all parents and newborns with a visit – 65% received a visit in 2004</a:t>
            </a:r>
          </a:p>
          <a:p>
            <a:r>
              <a:rPr lang="en-US" sz="2400" dirty="0"/>
              <a:t>RCHD targets visits based on over 30 risk factors (medical, social, financial, prenatal, postpartum and infant health)</a:t>
            </a:r>
          </a:p>
          <a:p>
            <a:r>
              <a:rPr lang="en-US" sz="2400" dirty="0"/>
              <a:t>MSC recommended newborn visits based on risk factors</a:t>
            </a:r>
          </a:p>
          <a:p>
            <a:r>
              <a:rPr lang="en-US" sz="2400" dirty="0"/>
              <a:t>Approximately 50% of all Beloit births are to single mothers – one of the risk factors</a:t>
            </a:r>
          </a:p>
        </p:txBody>
      </p:sp>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0160CEF-9DB8-4AFA-BC5D-1F804818CC45}" type="slidenum">
              <a:rPr lang="en-US"/>
              <a:pPr/>
              <a:t>14</a:t>
            </a:fld>
            <a:endParaRPr lang="en-US" dirty="0"/>
          </a:p>
        </p:txBody>
      </p:sp>
      <p:sp>
        <p:nvSpPr>
          <p:cNvPr id="82946" name="Rectangle 2"/>
          <p:cNvSpPr>
            <a:spLocks noGrp="1" noChangeArrowheads="1"/>
          </p:cNvSpPr>
          <p:nvPr>
            <p:ph type="title"/>
          </p:nvPr>
        </p:nvSpPr>
        <p:spPr/>
        <p:txBody>
          <a:bodyPr/>
          <a:lstStyle/>
          <a:p>
            <a:r>
              <a:rPr lang="en-US" sz="3600" dirty="0"/>
              <a:t>#7 – Prenatal and Perinatal Care Coordination</a:t>
            </a:r>
          </a:p>
        </p:txBody>
      </p:sp>
      <p:sp>
        <p:nvSpPr>
          <p:cNvPr id="82947" name="Rectangle 3"/>
          <p:cNvSpPr>
            <a:spLocks noGrp="1" noChangeArrowheads="1"/>
          </p:cNvSpPr>
          <p:nvPr>
            <p:ph type="body" idx="1"/>
          </p:nvPr>
        </p:nvSpPr>
        <p:spPr/>
        <p:txBody>
          <a:bodyPr/>
          <a:lstStyle/>
          <a:p>
            <a:pPr>
              <a:lnSpc>
                <a:spcPct val="90000"/>
              </a:lnSpc>
            </a:pPr>
            <a:r>
              <a:rPr lang="en-US" sz="2400" dirty="0"/>
              <a:t>BHD provides services to high-risk mothers through an office visit model due to referral agreement with WIC; home visits are made if necessary</a:t>
            </a:r>
          </a:p>
          <a:p>
            <a:pPr>
              <a:lnSpc>
                <a:spcPct val="90000"/>
              </a:lnSpc>
            </a:pPr>
            <a:r>
              <a:rPr lang="en-US" sz="2400" dirty="0"/>
              <a:t>RCHD provides similar services through a home visit model (once every 3 weeks from pregnancy through 1</a:t>
            </a:r>
            <a:r>
              <a:rPr lang="en-US" sz="2400" baseline="30000" dirty="0"/>
              <a:t>st</a:t>
            </a:r>
            <a:r>
              <a:rPr lang="en-US" sz="2400" dirty="0"/>
              <a:t> year)</a:t>
            </a:r>
          </a:p>
          <a:p>
            <a:pPr>
              <a:lnSpc>
                <a:spcPct val="90000"/>
              </a:lnSpc>
            </a:pPr>
            <a:r>
              <a:rPr lang="en-US" sz="2400" dirty="0"/>
              <a:t>MSC recommended a hybrid model to include home visits and office visits from WIC referrals in Beloit</a:t>
            </a:r>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2475C2C-61C2-4EA2-B0FA-885871CC39BB}" type="slidenum">
              <a:rPr lang="en-US"/>
              <a:pPr/>
              <a:t>15</a:t>
            </a:fld>
            <a:endParaRPr lang="en-US" dirty="0"/>
          </a:p>
        </p:txBody>
      </p:sp>
      <p:sp>
        <p:nvSpPr>
          <p:cNvPr id="83970" name="Rectangle 2"/>
          <p:cNvSpPr>
            <a:spLocks noGrp="1" noChangeArrowheads="1"/>
          </p:cNvSpPr>
          <p:nvPr>
            <p:ph type="title"/>
          </p:nvPr>
        </p:nvSpPr>
        <p:spPr/>
        <p:txBody>
          <a:bodyPr/>
          <a:lstStyle/>
          <a:p>
            <a:r>
              <a:rPr lang="en-US" sz="3600" dirty="0"/>
              <a:t>#8 – Childhood Lead Poisoning Prevention</a:t>
            </a:r>
          </a:p>
        </p:txBody>
      </p:sp>
      <p:sp>
        <p:nvSpPr>
          <p:cNvPr id="83971" name="Rectangle 3"/>
          <p:cNvSpPr>
            <a:spLocks noGrp="1" noChangeArrowheads="1"/>
          </p:cNvSpPr>
          <p:nvPr>
            <p:ph type="body" idx="1"/>
          </p:nvPr>
        </p:nvSpPr>
        <p:spPr/>
        <p:txBody>
          <a:bodyPr/>
          <a:lstStyle/>
          <a:p>
            <a:r>
              <a:rPr lang="en-US" sz="2400" dirty="0"/>
              <a:t>BHD identifies high risk cases and provides education through newborn health visits</a:t>
            </a:r>
          </a:p>
          <a:p>
            <a:r>
              <a:rPr lang="en-US" sz="2400" dirty="0"/>
              <a:t>RCHD identifies high risk cases through a review of all birth certificates to identify newborns living in pre-1950 homes and provides information through lead education visits</a:t>
            </a:r>
          </a:p>
          <a:p>
            <a:r>
              <a:rPr lang="en-US" sz="2400" dirty="0"/>
              <a:t>MSC recommended adoption of comprehensive and systematic birth certificate case identification model</a:t>
            </a:r>
          </a:p>
        </p:txBody>
      </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1D3EABB-4C6F-4DF6-828A-27B99CA7814E}" type="slidenum">
              <a:rPr lang="en-US"/>
              <a:pPr/>
              <a:t>16</a:t>
            </a:fld>
            <a:endParaRPr lang="en-US" dirty="0"/>
          </a:p>
        </p:txBody>
      </p:sp>
      <p:sp>
        <p:nvSpPr>
          <p:cNvPr id="84994" name="Rectangle 2"/>
          <p:cNvSpPr>
            <a:spLocks noGrp="1" noChangeArrowheads="1"/>
          </p:cNvSpPr>
          <p:nvPr>
            <p:ph type="title"/>
          </p:nvPr>
        </p:nvSpPr>
        <p:spPr/>
        <p:txBody>
          <a:bodyPr/>
          <a:lstStyle/>
          <a:p>
            <a:r>
              <a:rPr lang="en-US" dirty="0"/>
              <a:t>#9 – Food Inspection</a:t>
            </a:r>
          </a:p>
        </p:txBody>
      </p:sp>
      <p:sp>
        <p:nvSpPr>
          <p:cNvPr id="84995" name="Rectangle 3"/>
          <p:cNvSpPr>
            <a:spLocks noGrp="1" noChangeArrowheads="1"/>
          </p:cNvSpPr>
          <p:nvPr>
            <p:ph type="body" idx="1"/>
          </p:nvPr>
        </p:nvSpPr>
        <p:spPr/>
        <p:txBody>
          <a:bodyPr/>
          <a:lstStyle/>
          <a:p>
            <a:r>
              <a:rPr lang="en-US" sz="2400" dirty="0"/>
              <a:t>BHD conducts an announced and an unannounced inspection annually; also coordinates food managers classes and proctors the exam</a:t>
            </a:r>
          </a:p>
          <a:p>
            <a:r>
              <a:rPr lang="en-US" sz="2400" dirty="0"/>
              <a:t>RCHD conducts an unannounced inspection annually, with follow-up inspections as necessary</a:t>
            </a:r>
          </a:p>
          <a:p>
            <a:r>
              <a:rPr lang="en-US" sz="2400" dirty="0"/>
              <a:t>MSC recommended annual unannounced inspection model and coordination of food manager classes throughout the County</a:t>
            </a:r>
          </a:p>
        </p:txBody>
      </p:sp>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B7C74F2-E6C8-4910-9510-47FA0FCBF5D9}" type="slidenum">
              <a:rPr lang="en-US"/>
              <a:pPr/>
              <a:t>17</a:t>
            </a:fld>
            <a:endParaRPr lang="en-US" dirty="0"/>
          </a:p>
        </p:txBody>
      </p:sp>
      <p:sp>
        <p:nvSpPr>
          <p:cNvPr id="48130" name="Rectangle 2"/>
          <p:cNvSpPr>
            <a:spLocks noGrp="1" noChangeArrowheads="1"/>
          </p:cNvSpPr>
          <p:nvPr>
            <p:ph type="title"/>
          </p:nvPr>
        </p:nvSpPr>
        <p:spPr/>
        <p:txBody>
          <a:bodyPr/>
          <a:lstStyle/>
          <a:p>
            <a:r>
              <a:rPr lang="en-US" dirty="0"/>
              <a:t>Overall Service Impact</a:t>
            </a:r>
          </a:p>
        </p:txBody>
      </p:sp>
      <p:sp>
        <p:nvSpPr>
          <p:cNvPr id="48131" name="Rectangle 3"/>
          <p:cNvSpPr>
            <a:spLocks noGrp="1" noChangeArrowheads="1"/>
          </p:cNvSpPr>
          <p:nvPr>
            <p:ph type="body" idx="1"/>
          </p:nvPr>
        </p:nvSpPr>
        <p:spPr/>
        <p:txBody>
          <a:bodyPr/>
          <a:lstStyle/>
          <a:p>
            <a:pPr>
              <a:buFontTx/>
              <a:buNone/>
            </a:pPr>
            <a:r>
              <a:rPr lang="en-US" sz="2400" dirty="0"/>
              <a:t>Maintains current level of direct service staff </a:t>
            </a:r>
          </a:p>
          <a:p>
            <a:pPr algn="ctr">
              <a:buFontTx/>
              <a:buNone/>
            </a:pPr>
            <a:r>
              <a:rPr lang="en-US" sz="2400" b="1" dirty="0"/>
              <a:t>and</a:t>
            </a:r>
          </a:p>
          <a:p>
            <a:pPr>
              <a:buFontTx/>
              <a:buNone/>
            </a:pPr>
            <a:r>
              <a:rPr lang="en-US" sz="2400" dirty="0"/>
              <a:t>Enhances health services countywide due to:</a:t>
            </a:r>
          </a:p>
          <a:p>
            <a:r>
              <a:rPr lang="en-US" sz="2400" dirty="0"/>
              <a:t>Health educator/grant writer position</a:t>
            </a:r>
          </a:p>
          <a:p>
            <a:r>
              <a:rPr lang="en-US" sz="2400" dirty="0"/>
              <a:t>More comprehensive community needs assessment process</a:t>
            </a:r>
          </a:p>
          <a:p>
            <a:r>
              <a:rPr lang="en-US" sz="2400" dirty="0"/>
              <a:t>Satellite office in Beloit to serve City and southern Rock County residents</a:t>
            </a:r>
          </a:p>
        </p:txBody>
      </p:sp>
    </p:spTree>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169DB0E-3730-4632-BE28-A26E8DEB10A8}" type="slidenum">
              <a:rPr lang="en-US"/>
              <a:pPr/>
              <a:t>18</a:t>
            </a:fld>
            <a:endParaRPr lang="en-US" dirty="0"/>
          </a:p>
        </p:txBody>
      </p:sp>
      <p:sp>
        <p:nvSpPr>
          <p:cNvPr id="49154" name="Rectangle 2"/>
          <p:cNvSpPr>
            <a:spLocks noGrp="1" noChangeArrowheads="1"/>
          </p:cNvSpPr>
          <p:nvPr>
            <p:ph type="title"/>
          </p:nvPr>
        </p:nvSpPr>
        <p:spPr/>
        <p:txBody>
          <a:bodyPr/>
          <a:lstStyle/>
          <a:p>
            <a:r>
              <a:rPr lang="en-US" dirty="0"/>
              <a:t>Overall Fiscal Impact</a:t>
            </a:r>
          </a:p>
        </p:txBody>
      </p:sp>
      <p:sp>
        <p:nvSpPr>
          <p:cNvPr id="49155" name="Rectangle 3"/>
          <p:cNvSpPr>
            <a:spLocks noGrp="1" noChangeArrowheads="1"/>
          </p:cNvSpPr>
          <p:nvPr>
            <p:ph type="body" idx="1"/>
          </p:nvPr>
        </p:nvSpPr>
        <p:spPr>
          <a:xfrm>
            <a:off x="685800" y="2057400"/>
            <a:ext cx="7772400" cy="4114800"/>
          </a:xfrm>
        </p:spPr>
        <p:txBody>
          <a:bodyPr/>
          <a:lstStyle/>
          <a:p>
            <a:r>
              <a:rPr lang="en-US" dirty="0"/>
              <a:t>Proposed merger staffing level is 37.20 FTE (2.20 less than combined total of two departments)</a:t>
            </a:r>
          </a:p>
          <a:p>
            <a:r>
              <a:rPr lang="en-US" dirty="0"/>
              <a:t>Proposed merger tax levy is $169,000 less than combined total levy of two departments</a:t>
            </a:r>
          </a:p>
          <a:p>
            <a:r>
              <a:rPr lang="en-US" dirty="0"/>
              <a:t>Represents “merger dividend” – savings that accrue from the merger</a:t>
            </a:r>
          </a:p>
        </p:txBody>
      </p:sp>
    </p:spTree>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5579C2F-85CF-42DD-8A99-3B764CC4CDDE}" type="slidenum">
              <a:rPr lang="en-US"/>
              <a:pPr/>
              <a:t>19</a:t>
            </a:fld>
            <a:endParaRPr lang="en-US" dirty="0"/>
          </a:p>
        </p:txBody>
      </p:sp>
      <p:sp>
        <p:nvSpPr>
          <p:cNvPr id="61442" name="Rectangle 2"/>
          <p:cNvSpPr>
            <a:spLocks noGrp="1" noChangeArrowheads="1"/>
          </p:cNvSpPr>
          <p:nvPr>
            <p:ph type="title"/>
          </p:nvPr>
        </p:nvSpPr>
        <p:spPr/>
        <p:txBody>
          <a:bodyPr/>
          <a:lstStyle/>
          <a:p>
            <a:r>
              <a:rPr lang="en-US" dirty="0"/>
              <a:t>Staffing Plan Assumptions</a:t>
            </a:r>
          </a:p>
        </p:txBody>
      </p:sp>
      <p:sp>
        <p:nvSpPr>
          <p:cNvPr id="61443" name="Rectangle 3"/>
          <p:cNvSpPr>
            <a:spLocks noGrp="1" noChangeArrowheads="1"/>
          </p:cNvSpPr>
          <p:nvPr>
            <p:ph type="body" idx="1"/>
          </p:nvPr>
        </p:nvSpPr>
        <p:spPr/>
        <p:txBody>
          <a:bodyPr/>
          <a:lstStyle/>
          <a:p>
            <a:r>
              <a:rPr lang="en-US" dirty="0"/>
              <a:t>Recommended service delivery model selected by Merger Study Committee</a:t>
            </a:r>
          </a:p>
          <a:p>
            <a:r>
              <a:rPr lang="en-US" dirty="0"/>
              <a:t>Current service delivery model for common program areas</a:t>
            </a:r>
          </a:p>
          <a:p>
            <a:r>
              <a:rPr lang="en-US" dirty="0"/>
              <a:t>Current staffing by program and classification</a:t>
            </a:r>
          </a:p>
          <a:p>
            <a:r>
              <a:rPr lang="en-US" dirty="0"/>
              <a:t>Current program utilization</a:t>
            </a: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000" dirty="0" smtClean="0"/>
              <a:t>Brief History of how we reached the point of completing a consolidation study for Public Health Services</a:t>
            </a:r>
          </a:p>
          <a:p>
            <a:pPr marL="109728" indent="0">
              <a:buNone/>
            </a:pPr>
            <a:endParaRPr lang="en-US" sz="2000" dirty="0" smtClean="0"/>
          </a:p>
          <a:p>
            <a:pPr lvl="1"/>
            <a:r>
              <a:rPr lang="en-US" sz="1800" dirty="0" smtClean="0"/>
              <a:t>On at least three separate occasions in the past, the City had studied health service consolidation.</a:t>
            </a:r>
          </a:p>
          <a:p>
            <a:pPr lvl="1"/>
            <a:r>
              <a:rPr lang="en-US" sz="1800" dirty="0" smtClean="0"/>
              <a:t>Political/personal reasons made earlier efforts unsuccessful.</a:t>
            </a:r>
          </a:p>
          <a:p>
            <a:pPr lvl="1"/>
            <a:r>
              <a:rPr lang="en-US" sz="1800" dirty="0" smtClean="0"/>
              <a:t>The last discussion was initiated in 2002 and carried over into both the election of a new City Council and the appointment of a new City Manager (2003).</a:t>
            </a:r>
          </a:p>
          <a:p>
            <a:pPr lvl="1"/>
            <a:r>
              <a:rPr lang="en-US" sz="1800" dirty="0" smtClean="0"/>
              <a:t>Some preliminary studies were completed in-house, with the local Health Department strongly recommending continuation of a separate department.</a:t>
            </a:r>
          </a:p>
          <a:p>
            <a:pPr lvl="1"/>
            <a:r>
              <a:rPr lang="en-US" sz="1800" dirty="0" smtClean="0"/>
              <a:t>The changed political environment with new, more business oriented and cost conscious City Council, leads to a more serious discussion of the benefits of merging Health Departments.</a:t>
            </a:r>
            <a:endParaRPr lang="en-US" sz="1800" dirty="0"/>
          </a:p>
        </p:txBody>
      </p:sp>
      <p:sp>
        <p:nvSpPr>
          <p:cNvPr id="3" name="Slide Number Placeholder 2"/>
          <p:cNvSpPr>
            <a:spLocks noGrp="1"/>
          </p:cNvSpPr>
          <p:nvPr>
            <p:ph type="sldNum" sz="quarter" idx="12"/>
          </p:nvPr>
        </p:nvSpPr>
        <p:spPr/>
        <p:txBody>
          <a:bodyPr/>
          <a:lstStyle/>
          <a:p>
            <a:fld id="{77725711-C298-4BE3-951B-BD201C644E71}" type="slidenum">
              <a:rPr lang="en-US" smtClean="0"/>
              <a:pPr/>
              <a:t>2</a:t>
            </a:fld>
            <a:endParaRPr lang="en-US" dirty="0"/>
          </a:p>
        </p:txBody>
      </p:sp>
      <p:sp>
        <p:nvSpPr>
          <p:cNvPr id="4" name="Title 3"/>
          <p:cNvSpPr>
            <a:spLocks noGrp="1"/>
          </p:cNvSpPr>
          <p:nvPr>
            <p:ph type="title"/>
          </p:nvPr>
        </p:nvSpPr>
        <p:spPr/>
        <p:txBody>
          <a:bodyPr/>
          <a:lstStyle/>
          <a:p>
            <a:r>
              <a:rPr lang="en-US" dirty="0" smtClean="0"/>
              <a:t>Brief History </a:t>
            </a:r>
            <a:endParaRPr lang="en-US" dirty="0"/>
          </a:p>
        </p:txBody>
      </p:sp>
    </p:spTree>
    <p:extLst>
      <p:ext uri="{BB962C8B-B14F-4D97-AF65-F5344CB8AC3E}">
        <p14:creationId xmlns:p14="http://schemas.microsoft.com/office/powerpoint/2010/main" val="2706160754"/>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F64D309-B2FF-498C-AB2F-76C645DAC5D7}" type="slidenum">
              <a:rPr lang="en-US"/>
              <a:pPr/>
              <a:t>20</a:t>
            </a:fld>
            <a:endParaRPr lang="en-US" dirty="0"/>
          </a:p>
        </p:txBody>
      </p:sp>
      <p:sp>
        <p:nvSpPr>
          <p:cNvPr id="66562" name="Rectangle 2"/>
          <p:cNvSpPr>
            <a:spLocks noGrp="1" noChangeArrowheads="1"/>
          </p:cNvSpPr>
          <p:nvPr>
            <p:ph type="title"/>
          </p:nvPr>
        </p:nvSpPr>
        <p:spPr/>
        <p:txBody>
          <a:bodyPr/>
          <a:lstStyle/>
          <a:p>
            <a:r>
              <a:rPr lang="en-US" dirty="0"/>
              <a:t>Proposed Staffing Plan</a:t>
            </a:r>
          </a:p>
        </p:txBody>
      </p:sp>
      <p:sp>
        <p:nvSpPr>
          <p:cNvPr id="66563" name="Rectangle 3"/>
          <p:cNvSpPr>
            <a:spLocks noGrp="1" noChangeArrowheads="1"/>
          </p:cNvSpPr>
          <p:nvPr>
            <p:ph type="body" idx="1"/>
          </p:nvPr>
        </p:nvSpPr>
        <p:spPr/>
        <p:txBody>
          <a:bodyPr/>
          <a:lstStyle/>
          <a:p>
            <a:pPr>
              <a:buFontTx/>
              <a:buNone/>
            </a:pPr>
            <a:r>
              <a:rPr lang="en-US" dirty="0"/>
              <a:t>Additional staffing to Rock County:</a:t>
            </a:r>
          </a:p>
          <a:p>
            <a:pPr lvl="1">
              <a:buFontTx/>
              <a:buNone/>
            </a:pPr>
            <a:r>
              <a:rPr lang="en-US" dirty="0"/>
              <a:t>Public Health Nursing Supervisor	1.0 FTE</a:t>
            </a:r>
          </a:p>
          <a:p>
            <a:pPr lvl="1">
              <a:buFontTx/>
              <a:buNone/>
            </a:pPr>
            <a:r>
              <a:rPr lang="en-US" dirty="0"/>
              <a:t>Public Health Nurse				4.0 FTE</a:t>
            </a:r>
          </a:p>
          <a:p>
            <a:pPr lvl="1">
              <a:buFontTx/>
              <a:buNone/>
            </a:pPr>
            <a:r>
              <a:rPr lang="en-US" dirty="0"/>
              <a:t>Sanitarian II					1.0 FTE</a:t>
            </a:r>
          </a:p>
          <a:p>
            <a:pPr lvl="1">
              <a:buFontTx/>
              <a:buNone/>
            </a:pPr>
            <a:r>
              <a:rPr lang="en-US" dirty="0"/>
              <a:t>Health Educator				1.0 FTE</a:t>
            </a:r>
          </a:p>
          <a:p>
            <a:pPr lvl="1">
              <a:buFontTx/>
              <a:buNone/>
            </a:pPr>
            <a:r>
              <a:rPr lang="en-US" dirty="0"/>
              <a:t>Administrative Assistant			1.0 FTE</a:t>
            </a:r>
          </a:p>
          <a:p>
            <a:pPr lvl="1">
              <a:buFontTx/>
              <a:buNone/>
            </a:pPr>
            <a:r>
              <a:rPr lang="en-US" dirty="0"/>
              <a:t>Public Health Aide				</a:t>
            </a:r>
            <a:r>
              <a:rPr lang="en-US" u="sng" dirty="0"/>
              <a:t>0.6 FTE</a:t>
            </a:r>
          </a:p>
          <a:p>
            <a:pPr lvl="1">
              <a:buFontTx/>
              <a:buNone/>
            </a:pPr>
            <a:r>
              <a:rPr lang="en-US" dirty="0"/>
              <a:t>								8.6 FTE</a:t>
            </a:r>
          </a:p>
        </p:txBody>
      </p:sp>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60D4FF5-AFB1-4FE6-A1DE-3427C994F64B}" type="slidenum">
              <a:rPr lang="en-US"/>
              <a:pPr/>
              <a:t>21</a:t>
            </a:fld>
            <a:endParaRPr lang="en-US" dirty="0"/>
          </a:p>
        </p:txBody>
      </p:sp>
      <p:sp>
        <p:nvSpPr>
          <p:cNvPr id="63490" name="Rectangle 2"/>
          <p:cNvSpPr>
            <a:spLocks noGrp="1" noChangeArrowheads="1"/>
          </p:cNvSpPr>
          <p:nvPr>
            <p:ph type="title"/>
          </p:nvPr>
        </p:nvSpPr>
        <p:spPr/>
        <p:txBody>
          <a:bodyPr/>
          <a:lstStyle/>
          <a:p>
            <a:r>
              <a:rPr lang="en-US" dirty="0"/>
              <a:t>Satellite Office</a:t>
            </a:r>
          </a:p>
        </p:txBody>
      </p:sp>
      <p:sp>
        <p:nvSpPr>
          <p:cNvPr id="63491" name="Rectangle 3"/>
          <p:cNvSpPr>
            <a:spLocks noGrp="1" noChangeArrowheads="1"/>
          </p:cNvSpPr>
          <p:nvPr>
            <p:ph type="body" idx="1"/>
          </p:nvPr>
        </p:nvSpPr>
        <p:spPr>
          <a:xfrm>
            <a:off x="685800" y="1981200"/>
            <a:ext cx="7772400" cy="4114800"/>
          </a:xfrm>
        </p:spPr>
        <p:txBody>
          <a:bodyPr/>
          <a:lstStyle/>
          <a:p>
            <a:r>
              <a:rPr lang="en-US" dirty="0"/>
              <a:t>Proposed organizational chart on p. 43</a:t>
            </a:r>
          </a:p>
          <a:p>
            <a:r>
              <a:rPr lang="en-US" dirty="0"/>
              <a:t>Assumes 7 FTE will be located in satellite office</a:t>
            </a:r>
          </a:p>
          <a:p>
            <a:r>
              <a:rPr lang="en-US" dirty="0"/>
              <a:t>Open daily</a:t>
            </a:r>
          </a:p>
          <a:p>
            <a:r>
              <a:rPr lang="en-US" dirty="0"/>
              <a:t>Serve public health needs of City of Beloit and greater southern Rock County area</a:t>
            </a:r>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EEC6E19-0404-44B8-A3E8-D87165978022}" type="slidenum">
              <a:rPr lang="en-US"/>
              <a:pPr/>
              <a:t>22</a:t>
            </a:fld>
            <a:endParaRPr lang="en-US" dirty="0"/>
          </a:p>
        </p:txBody>
      </p:sp>
      <p:sp>
        <p:nvSpPr>
          <p:cNvPr id="65538" name="Rectangle 2"/>
          <p:cNvSpPr>
            <a:spLocks noGrp="1" noChangeArrowheads="1"/>
          </p:cNvSpPr>
          <p:nvPr>
            <p:ph type="title"/>
          </p:nvPr>
        </p:nvSpPr>
        <p:spPr/>
        <p:txBody>
          <a:bodyPr/>
          <a:lstStyle/>
          <a:p>
            <a:r>
              <a:rPr lang="en-US" dirty="0"/>
              <a:t>Comparative Budget</a:t>
            </a:r>
          </a:p>
        </p:txBody>
      </p:sp>
      <p:pic>
        <p:nvPicPr>
          <p:cNvPr id="65540" name="Picture 4"/>
          <p:cNvPicPr>
            <a:picLocks noGrp="1" noChangeAspect="1" noChangeArrowheads="1"/>
          </p:cNvPicPr>
          <p:nvPr>
            <p:ph type="body" idx="1"/>
          </p:nvPr>
        </p:nvPicPr>
        <p:blipFill>
          <a:blip r:embed="rId2" cstate="print">
            <a:extLst>
              <a:ext uri="{28A0092B-C50C-407E-A947-70E740481C1C}">
                <a14:useLocalDpi xmlns:a14="http://schemas.microsoft.com/office/drawing/2010/main" val="0"/>
              </a:ext>
            </a:extLst>
          </a:blip>
          <a:srcRect/>
          <a:stretch>
            <a:fillRect/>
          </a:stretch>
        </p:blipFill>
        <p:spPr>
          <a:xfrm>
            <a:off x="457200" y="1905000"/>
            <a:ext cx="8382000" cy="426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FB0988E-2152-4F3D-AF50-237871F0A969}" type="slidenum">
              <a:rPr lang="en-US"/>
              <a:pPr/>
              <a:t>23</a:t>
            </a:fld>
            <a:endParaRPr lang="en-US" dirty="0"/>
          </a:p>
        </p:txBody>
      </p:sp>
      <p:sp>
        <p:nvSpPr>
          <p:cNvPr id="86018" name="Rectangle 2"/>
          <p:cNvSpPr>
            <a:spLocks noGrp="1" noChangeArrowheads="1"/>
          </p:cNvSpPr>
          <p:nvPr>
            <p:ph type="title"/>
          </p:nvPr>
        </p:nvSpPr>
        <p:spPr/>
        <p:txBody>
          <a:bodyPr/>
          <a:lstStyle/>
          <a:p>
            <a:r>
              <a:rPr lang="en-US" dirty="0"/>
              <a:t>Fiscal Impact on Beloit</a:t>
            </a:r>
          </a:p>
        </p:txBody>
      </p:sp>
      <p:sp>
        <p:nvSpPr>
          <p:cNvPr id="86019" name="Rectangle 3"/>
          <p:cNvSpPr>
            <a:spLocks noGrp="1" noChangeArrowheads="1"/>
          </p:cNvSpPr>
          <p:nvPr>
            <p:ph type="body" idx="1"/>
          </p:nvPr>
        </p:nvSpPr>
        <p:spPr/>
        <p:txBody>
          <a:bodyPr/>
          <a:lstStyle/>
          <a:p>
            <a:r>
              <a:rPr lang="en-US" dirty="0"/>
              <a:t>Beloit’s tax rate would decrease from approximately 48 cents to 21 cents per $1,000 of assessed value</a:t>
            </a:r>
          </a:p>
          <a:p>
            <a:pPr>
              <a:buFontTx/>
              <a:buNone/>
            </a:pPr>
            <a:endParaRPr lang="en-US" dirty="0"/>
          </a:p>
          <a:p>
            <a:r>
              <a:rPr lang="en-US" dirty="0"/>
              <a:t>Property taxes on a $150,000 home for City residents would decrease from approximately $71 to $31 under the proposed merger</a:t>
            </a:r>
          </a:p>
        </p:txBody>
      </p:sp>
    </p:spTree>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B585A42-280D-4B56-90BF-B4FFE3A1EA7C}" type="slidenum">
              <a:rPr lang="en-US"/>
              <a:pPr/>
              <a:t>24</a:t>
            </a:fld>
            <a:endParaRPr lang="en-US" dirty="0"/>
          </a:p>
        </p:txBody>
      </p:sp>
      <p:sp>
        <p:nvSpPr>
          <p:cNvPr id="68610" name="Rectangle 2"/>
          <p:cNvSpPr>
            <a:spLocks noGrp="1" noChangeArrowheads="1"/>
          </p:cNvSpPr>
          <p:nvPr>
            <p:ph type="title"/>
          </p:nvPr>
        </p:nvSpPr>
        <p:spPr/>
        <p:txBody>
          <a:bodyPr/>
          <a:lstStyle/>
          <a:p>
            <a:r>
              <a:rPr lang="en-US" dirty="0"/>
              <a:t>Key Budget Assumptions</a:t>
            </a:r>
          </a:p>
        </p:txBody>
      </p:sp>
      <p:sp>
        <p:nvSpPr>
          <p:cNvPr id="68611" name="Rectangle 3"/>
          <p:cNvSpPr>
            <a:spLocks noGrp="1" noChangeArrowheads="1"/>
          </p:cNvSpPr>
          <p:nvPr>
            <p:ph type="body" idx="1"/>
          </p:nvPr>
        </p:nvSpPr>
        <p:spPr>
          <a:xfrm>
            <a:off x="685800" y="2057400"/>
            <a:ext cx="7772400" cy="4114800"/>
          </a:xfrm>
        </p:spPr>
        <p:txBody>
          <a:bodyPr/>
          <a:lstStyle/>
          <a:p>
            <a:pPr>
              <a:buFontTx/>
              <a:buNone/>
            </a:pPr>
            <a:r>
              <a:rPr lang="en-US" dirty="0"/>
              <a:t>Budget for merger on p. 46</a:t>
            </a:r>
          </a:p>
          <a:p>
            <a:pPr>
              <a:buFontTx/>
              <a:buNone/>
            </a:pPr>
            <a:r>
              <a:rPr lang="en-US" u="sng" dirty="0"/>
              <a:t>Expenditures</a:t>
            </a:r>
          </a:p>
          <a:p>
            <a:r>
              <a:rPr lang="en-US" dirty="0"/>
              <a:t>Addition of 8.6 FTE</a:t>
            </a:r>
          </a:p>
          <a:p>
            <a:r>
              <a:rPr lang="en-US" dirty="0"/>
              <a:t>Additional operating expenses</a:t>
            </a:r>
          </a:p>
          <a:p>
            <a:r>
              <a:rPr lang="en-US" dirty="0"/>
              <a:t>One-time start-up costs</a:t>
            </a:r>
          </a:p>
          <a:p>
            <a:pPr>
              <a:buFontTx/>
              <a:buNone/>
            </a:pPr>
            <a:r>
              <a:rPr lang="en-US" u="sng" dirty="0"/>
              <a:t>Revenues</a:t>
            </a:r>
          </a:p>
          <a:p>
            <a:r>
              <a:rPr lang="en-US" dirty="0"/>
              <a:t>Hold harmless for state revenues</a:t>
            </a:r>
          </a:p>
          <a:p>
            <a:r>
              <a:rPr lang="en-US" dirty="0"/>
              <a:t>Environmental health inspection fees</a:t>
            </a:r>
          </a:p>
          <a:p>
            <a:pPr>
              <a:buFontTx/>
              <a:buNone/>
            </a:pPr>
            <a:endParaRPr lang="en-US" dirty="0"/>
          </a:p>
          <a:p>
            <a:pPr>
              <a:buFontTx/>
              <a:buNone/>
            </a:pPr>
            <a:endParaRPr lang="en-US" dirty="0"/>
          </a:p>
          <a:p>
            <a:pPr>
              <a:buFontTx/>
              <a:buNone/>
            </a:pPr>
            <a:endParaRPr lang="en-US" dirty="0"/>
          </a:p>
          <a:p>
            <a:endParaRPr lang="en-US" dirty="0"/>
          </a:p>
        </p:txBody>
      </p:sp>
    </p:spTree>
  </p:cSld>
  <p:clrMapOvr>
    <a:masterClrMapping/>
  </p:clrMapOvr>
  <p:transition>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A90B561-2C61-4875-B6C5-513C8B7EF07F}" type="slidenum">
              <a:rPr lang="en-US"/>
              <a:pPr/>
              <a:t>25</a:t>
            </a:fld>
            <a:endParaRPr lang="en-US" dirty="0"/>
          </a:p>
        </p:txBody>
      </p:sp>
      <p:sp>
        <p:nvSpPr>
          <p:cNvPr id="64514" name="Rectangle 2"/>
          <p:cNvSpPr>
            <a:spLocks noGrp="1" noChangeArrowheads="1"/>
          </p:cNvSpPr>
          <p:nvPr>
            <p:ph type="title"/>
          </p:nvPr>
        </p:nvSpPr>
        <p:spPr/>
        <p:txBody>
          <a:bodyPr/>
          <a:lstStyle/>
          <a:p>
            <a:r>
              <a:rPr lang="en-US" dirty="0"/>
              <a:t>Human Services Programs</a:t>
            </a:r>
          </a:p>
        </p:txBody>
      </p:sp>
      <p:sp>
        <p:nvSpPr>
          <p:cNvPr id="64515" name="Rectangle 3"/>
          <p:cNvSpPr>
            <a:spLocks noGrp="1" noChangeArrowheads="1"/>
          </p:cNvSpPr>
          <p:nvPr>
            <p:ph type="body" idx="1"/>
          </p:nvPr>
        </p:nvSpPr>
        <p:spPr/>
        <p:txBody>
          <a:bodyPr/>
          <a:lstStyle/>
          <a:p>
            <a:pPr>
              <a:buFontTx/>
              <a:buNone/>
            </a:pPr>
            <a:r>
              <a:rPr lang="en-US" dirty="0"/>
              <a:t>Beloit Health Department provides several HS programs not typically provided by health departments</a:t>
            </a:r>
          </a:p>
          <a:p>
            <a:r>
              <a:rPr lang="en-US" dirty="0"/>
              <a:t>Supportive Home Care</a:t>
            </a:r>
          </a:p>
          <a:p>
            <a:r>
              <a:rPr lang="en-US" dirty="0"/>
              <a:t>Personal Care</a:t>
            </a:r>
          </a:p>
          <a:p>
            <a:r>
              <a:rPr lang="en-US" dirty="0"/>
              <a:t>Home Companion Registry</a:t>
            </a:r>
          </a:p>
          <a:p>
            <a:r>
              <a:rPr lang="en-US" dirty="0"/>
              <a:t>BOBBY Program</a:t>
            </a:r>
          </a:p>
        </p:txBody>
      </p:sp>
    </p:spTree>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3D508A0-DC3B-4D9D-AB9F-0AB1B377E49F}" type="slidenum">
              <a:rPr lang="en-US"/>
              <a:pPr/>
              <a:t>26</a:t>
            </a:fld>
            <a:endParaRPr lang="en-US" dirty="0"/>
          </a:p>
        </p:txBody>
      </p:sp>
      <p:sp>
        <p:nvSpPr>
          <p:cNvPr id="70658" name="Rectangle 2"/>
          <p:cNvSpPr>
            <a:spLocks noGrp="1" noChangeArrowheads="1"/>
          </p:cNvSpPr>
          <p:nvPr>
            <p:ph type="title"/>
          </p:nvPr>
        </p:nvSpPr>
        <p:spPr/>
        <p:txBody>
          <a:bodyPr/>
          <a:lstStyle/>
          <a:p>
            <a:r>
              <a:rPr lang="en-US" dirty="0"/>
              <a:t>HS Program Transition</a:t>
            </a:r>
          </a:p>
        </p:txBody>
      </p:sp>
      <p:sp>
        <p:nvSpPr>
          <p:cNvPr id="70659" name="Rectangle 3"/>
          <p:cNvSpPr>
            <a:spLocks noGrp="1" noChangeArrowheads="1"/>
          </p:cNvSpPr>
          <p:nvPr>
            <p:ph type="body" idx="1"/>
          </p:nvPr>
        </p:nvSpPr>
        <p:spPr/>
        <p:txBody>
          <a:bodyPr/>
          <a:lstStyle/>
          <a:p>
            <a:r>
              <a:rPr lang="en-US" dirty="0"/>
              <a:t>Not part of the merged health department</a:t>
            </a:r>
          </a:p>
          <a:p>
            <a:r>
              <a:rPr lang="en-US" dirty="0"/>
              <a:t>Qualified agencies exist to continue services to Beloit clients</a:t>
            </a:r>
          </a:p>
          <a:p>
            <a:r>
              <a:rPr lang="en-US" dirty="0"/>
              <a:t>Maintenance of existing client/caregiver relationship is important for SHC and PC</a:t>
            </a:r>
          </a:p>
          <a:p>
            <a:r>
              <a:rPr lang="en-US" dirty="0"/>
              <a:t>Qualified agencies are interested in hiring existing caregivers</a:t>
            </a:r>
          </a:p>
        </p:txBody>
      </p:sp>
    </p:spTree>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B322E8B-7C09-4890-8767-0EEA687BBA10}" type="slidenum">
              <a:rPr lang="en-US"/>
              <a:pPr/>
              <a:t>27</a:t>
            </a:fld>
            <a:endParaRPr lang="en-US" dirty="0"/>
          </a:p>
        </p:txBody>
      </p:sp>
      <p:sp>
        <p:nvSpPr>
          <p:cNvPr id="71682" name="Rectangle 2"/>
          <p:cNvSpPr>
            <a:spLocks noGrp="1" noChangeArrowheads="1"/>
          </p:cNvSpPr>
          <p:nvPr>
            <p:ph type="title"/>
          </p:nvPr>
        </p:nvSpPr>
        <p:spPr/>
        <p:txBody>
          <a:bodyPr/>
          <a:lstStyle/>
          <a:p>
            <a:r>
              <a:rPr lang="en-US" dirty="0"/>
              <a:t>Human Services (con’t)</a:t>
            </a:r>
          </a:p>
        </p:txBody>
      </p:sp>
      <p:sp>
        <p:nvSpPr>
          <p:cNvPr id="71683" name="Rectangle 3"/>
          <p:cNvSpPr>
            <a:spLocks noGrp="1" noChangeArrowheads="1"/>
          </p:cNvSpPr>
          <p:nvPr>
            <p:ph type="body" idx="1"/>
          </p:nvPr>
        </p:nvSpPr>
        <p:spPr>
          <a:xfrm>
            <a:off x="685800" y="2057400"/>
            <a:ext cx="7772400" cy="4114800"/>
          </a:xfrm>
        </p:spPr>
        <p:txBody>
          <a:bodyPr/>
          <a:lstStyle/>
          <a:p>
            <a:r>
              <a:rPr lang="en-US" dirty="0"/>
              <a:t>Anticipated 3 month transition for SHC and PC</a:t>
            </a:r>
          </a:p>
          <a:p>
            <a:r>
              <a:rPr lang="en-US" dirty="0"/>
              <a:t>Home Companion Registry – possibility of finding a United Way funded agency to continue program; continued CDBG funding</a:t>
            </a:r>
          </a:p>
          <a:p>
            <a:r>
              <a:rPr lang="en-US" dirty="0"/>
              <a:t>BOBBY Program – County to contract with another provider; joint discussion of potential providers</a:t>
            </a:r>
          </a:p>
          <a:p>
            <a:endParaRPr lang="en-US" dirty="0"/>
          </a:p>
        </p:txBody>
      </p:sp>
    </p:spTree>
  </p:cSld>
  <p:clrMapOvr>
    <a:masterClrMapping/>
  </p:clrMapOvr>
  <p:transition>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8685BA5-4156-4E92-A457-4E6D15EB086A}" type="slidenum">
              <a:rPr lang="en-US"/>
              <a:pPr/>
              <a:t>28</a:t>
            </a:fld>
            <a:endParaRPr lang="en-US" dirty="0"/>
          </a:p>
        </p:txBody>
      </p:sp>
      <p:sp>
        <p:nvSpPr>
          <p:cNvPr id="72706" name="Rectangle 2"/>
          <p:cNvSpPr>
            <a:spLocks noGrp="1" noChangeArrowheads="1"/>
          </p:cNvSpPr>
          <p:nvPr>
            <p:ph type="title"/>
          </p:nvPr>
        </p:nvSpPr>
        <p:spPr/>
        <p:txBody>
          <a:bodyPr/>
          <a:lstStyle/>
          <a:p>
            <a:r>
              <a:rPr lang="en-US" sz="3600" dirty="0"/>
              <a:t>Merger Transition Issues – Employee Transition</a:t>
            </a:r>
          </a:p>
        </p:txBody>
      </p:sp>
      <p:sp>
        <p:nvSpPr>
          <p:cNvPr id="72707" name="Rectangle 3"/>
          <p:cNvSpPr>
            <a:spLocks noGrp="1" noChangeArrowheads="1"/>
          </p:cNvSpPr>
          <p:nvPr>
            <p:ph type="body" idx="1"/>
          </p:nvPr>
        </p:nvSpPr>
        <p:spPr/>
        <p:txBody>
          <a:bodyPr/>
          <a:lstStyle/>
          <a:p>
            <a:r>
              <a:rPr lang="en-US" dirty="0"/>
              <a:t>Agreement between the City and County and the County’s bargaining unit representing RCHD employees</a:t>
            </a:r>
          </a:p>
          <a:p>
            <a:r>
              <a:rPr lang="en-US" dirty="0"/>
              <a:t>Treatment of severance issues for non-represented BHD employees leaving City employment</a:t>
            </a:r>
          </a:p>
          <a:p>
            <a:r>
              <a:rPr lang="en-US" dirty="0"/>
              <a:t>Information to City employees about their employment options</a:t>
            </a:r>
          </a:p>
        </p:txBody>
      </p:sp>
    </p:spTree>
  </p:cSld>
  <p:clrMapOvr>
    <a:masterClrMapping/>
  </p:clrMapOvr>
  <p:transition>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DB7C168-0048-4522-8792-FE3E94F3EC47}" type="slidenum">
              <a:rPr lang="en-US"/>
              <a:pPr/>
              <a:t>29</a:t>
            </a:fld>
            <a:endParaRPr lang="en-US" dirty="0"/>
          </a:p>
        </p:txBody>
      </p:sp>
      <p:sp>
        <p:nvSpPr>
          <p:cNvPr id="73730" name="Rectangle 2"/>
          <p:cNvSpPr>
            <a:spLocks noGrp="1" noChangeArrowheads="1"/>
          </p:cNvSpPr>
          <p:nvPr>
            <p:ph type="title"/>
          </p:nvPr>
        </p:nvSpPr>
        <p:spPr/>
        <p:txBody>
          <a:bodyPr/>
          <a:lstStyle/>
          <a:p>
            <a:r>
              <a:rPr lang="en-US" sz="3600" dirty="0"/>
              <a:t>Merger Transition Issues - Governance</a:t>
            </a:r>
          </a:p>
        </p:txBody>
      </p:sp>
      <p:sp>
        <p:nvSpPr>
          <p:cNvPr id="73731" name="Rectangle 3"/>
          <p:cNvSpPr>
            <a:spLocks noGrp="1" noChangeArrowheads="1"/>
          </p:cNvSpPr>
          <p:nvPr>
            <p:ph type="body" idx="1"/>
          </p:nvPr>
        </p:nvSpPr>
        <p:spPr/>
        <p:txBody>
          <a:bodyPr/>
          <a:lstStyle/>
          <a:p>
            <a:r>
              <a:rPr lang="en-US" dirty="0"/>
              <a:t>Amend City ordinances to dissolve BHD/Board of Health and reflect the merged department</a:t>
            </a:r>
          </a:p>
          <a:p>
            <a:r>
              <a:rPr lang="en-US" dirty="0"/>
              <a:t>County to appoint City of Beloit representation to County Board of Health</a:t>
            </a:r>
          </a:p>
          <a:p>
            <a:r>
              <a:rPr lang="en-US" dirty="0"/>
              <a:t>City to create an ad hoc health services committee</a:t>
            </a: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lvl="1"/>
            <a:r>
              <a:rPr lang="en-US" dirty="0" smtClean="0"/>
              <a:t>Both the City Council and the Rock County Board vote to establish a Merger Study Committee and to authorize a formal study process. </a:t>
            </a:r>
          </a:p>
          <a:p>
            <a:pPr lvl="1"/>
            <a:r>
              <a:rPr lang="en-US" dirty="0" smtClean="0"/>
              <a:t>An RFP was issued in late 2004, resulting in the selection of Virchow Krause &amp; Company, now part of Baker Tilly, to conduct a detailed study. </a:t>
            </a:r>
          </a:p>
          <a:p>
            <a:pPr lvl="1"/>
            <a:r>
              <a:rPr lang="en-US" dirty="0" smtClean="0"/>
              <a:t>Virchow Krause worked closely with the committee, which had representation from all of the potential stake holders, to thoroughly analyze the potential impact of a merger, including benchmarking the process against successful Health Department mergers that occurred in other communities.</a:t>
            </a:r>
          </a:p>
          <a:p>
            <a:pPr lvl="1"/>
            <a:r>
              <a:rPr lang="en-US" dirty="0" smtClean="0"/>
              <a:t>The next series of slides are from the Virchow Krause presentation of their findings to both the Beloit City Council and Rock County Board, which explains the study process, the potential economic impact, and the treatment of existing Beloit employees if the merger were approved.</a:t>
            </a:r>
            <a:endParaRPr lang="en-US" dirty="0"/>
          </a:p>
        </p:txBody>
      </p:sp>
      <p:sp>
        <p:nvSpPr>
          <p:cNvPr id="3" name="Slide Number Placeholder 2"/>
          <p:cNvSpPr>
            <a:spLocks noGrp="1"/>
          </p:cNvSpPr>
          <p:nvPr>
            <p:ph type="sldNum" sz="quarter" idx="12"/>
          </p:nvPr>
        </p:nvSpPr>
        <p:spPr/>
        <p:txBody>
          <a:bodyPr/>
          <a:lstStyle/>
          <a:p>
            <a:fld id="{77725711-C298-4BE3-951B-BD201C644E71}" type="slidenum">
              <a:rPr lang="en-US" smtClean="0"/>
              <a:pPr/>
              <a:t>3</a:t>
            </a:fld>
            <a:endParaRPr lang="en-US" dirty="0"/>
          </a:p>
        </p:txBody>
      </p:sp>
      <p:sp>
        <p:nvSpPr>
          <p:cNvPr id="4" name="Title 3"/>
          <p:cNvSpPr>
            <a:spLocks noGrp="1"/>
          </p:cNvSpPr>
          <p:nvPr>
            <p:ph type="title"/>
          </p:nvPr>
        </p:nvSpPr>
        <p:spPr/>
        <p:txBody>
          <a:bodyPr/>
          <a:lstStyle/>
          <a:p>
            <a:r>
              <a:rPr lang="en-US" dirty="0" smtClean="0"/>
              <a:t>Brief History - Continued</a:t>
            </a:r>
            <a:endParaRPr lang="en-US" dirty="0"/>
          </a:p>
        </p:txBody>
      </p:sp>
    </p:spTree>
    <p:extLst>
      <p:ext uri="{BB962C8B-B14F-4D97-AF65-F5344CB8AC3E}">
        <p14:creationId xmlns:p14="http://schemas.microsoft.com/office/powerpoint/2010/main" val="3726890930"/>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EF9CC4A-3171-428F-B87D-16A6A92218F9}" type="slidenum">
              <a:rPr lang="en-US"/>
              <a:pPr/>
              <a:t>30</a:t>
            </a:fld>
            <a:endParaRPr lang="en-US" dirty="0"/>
          </a:p>
        </p:txBody>
      </p:sp>
      <p:sp>
        <p:nvSpPr>
          <p:cNvPr id="74754" name="Rectangle 2"/>
          <p:cNvSpPr>
            <a:spLocks noGrp="1" noChangeArrowheads="1"/>
          </p:cNvSpPr>
          <p:nvPr>
            <p:ph type="title"/>
          </p:nvPr>
        </p:nvSpPr>
        <p:spPr/>
        <p:txBody>
          <a:bodyPr/>
          <a:lstStyle/>
          <a:p>
            <a:r>
              <a:rPr lang="en-US" sz="3600" dirty="0"/>
              <a:t>Merger Transition Issues – Intergovernmental Agreement</a:t>
            </a:r>
          </a:p>
        </p:txBody>
      </p:sp>
      <p:sp>
        <p:nvSpPr>
          <p:cNvPr id="74755" name="Rectangle 3"/>
          <p:cNvSpPr>
            <a:spLocks noGrp="1" noChangeArrowheads="1"/>
          </p:cNvSpPr>
          <p:nvPr>
            <p:ph type="body" idx="1"/>
          </p:nvPr>
        </p:nvSpPr>
        <p:spPr/>
        <p:txBody>
          <a:bodyPr/>
          <a:lstStyle/>
          <a:p>
            <a:pPr>
              <a:buFontTx/>
              <a:buNone/>
            </a:pPr>
            <a:r>
              <a:rPr lang="en-US" sz="2400" dirty="0"/>
              <a:t>Identify the terms and conditions of the merger:</a:t>
            </a:r>
          </a:p>
          <a:p>
            <a:r>
              <a:rPr lang="en-US" sz="2400" dirty="0"/>
              <a:t>City representation on the County Board of Health</a:t>
            </a:r>
          </a:p>
          <a:p>
            <a:r>
              <a:rPr lang="en-US" sz="2400" dirty="0"/>
              <a:t>Service model</a:t>
            </a:r>
          </a:p>
          <a:p>
            <a:r>
              <a:rPr lang="en-US" sz="2400" dirty="0"/>
              <a:t>Satellite office</a:t>
            </a:r>
          </a:p>
          <a:p>
            <a:r>
              <a:rPr lang="en-US" sz="2400" dirty="0"/>
              <a:t>Treatment of BHD employees interested in transitioning to the merged department</a:t>
            </a:r>
          </a:p>
          <a:p>
            <a:r>
              <a:rPr lang="en-US" sz="2400" dirty="0"/>
              <a:t>Access to records</a:t>
            </a:r>
          </a:p>
          <a:p>
            <a:pPr>
              <a:buFontTx/>
              <a:buNone/>
            </a:pPr>
            <a:endParaRPr lang="en-US" sz="2400" dirty="0"/>
          </a:p>
          <a:p>
            <a:pPr>
              <a:buFontTx/>
              <a:buNone/>
            </a:pPr>
            <a:endParaRPr lang="en-US" sz="2400" dirty="0"/>
          </a:p>
        </p:txBody>
      </p:sp>
    </p:spTree>
  </p:cSld>
  <p:clrMapOvr>
    <a:masterClrMapping/>
  </p:clrMapOvr>
  <p:transition>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State supports the merger/Health Department grants funding waiver/levy limitation legislation amended to reflect transfer of service from one jurisdiction to another</a:t>
            </a:r>
            <a:r>
              <a:rPr lang="en-US" dirty="0" smtClean="0"/>
              <a:t>.</a:t>
            </a:r>
          </a:p>
          <a:p>
            <a:r>
              <a:rPr lang="en-US" dirty="0" smtClean="0"/>
              <a:t>Following the issuance of the report, both the Beloit City Council and the Rock County Board voted to approve the merger.  </a:t>
            </a:r>
          </a:p>
          <a:p>
            <a:r>
              <a:rPr lang="en-US" dirty="0" smtClean="0"/>
              <a:t>An Intergovernmental Agreement (IGA) between the City and County is approved, incorporating all the terms and conditions of the merger, which is critical to final merger approval.</a:t>
            </a:r>
          </a:p>
        </p:txBody>
      </p:sp>
      <p:sp>
        <p:nvSpPr>
          <p:cNvPr id="3" name="Slide Number Placeholder 2"/>
          <p:cNvSpPr>
            <a:spLocks noGrp="1"/>
          </p:cNvSpPr>
          <p:nvPr>
            <p:ph type="sldNum" sz="quarter" idx="12"/>
          </p:nvPr>
        </p:nvSpPr>
        <p:spPr/>
        <p:txBody>
          <a:bodyPr/>
          <a:lstStyle/>
          <a:p>
            <a:fld id="{77725711-C298-4BE3-951B-BD201C644E71}" type="slidenum">
              <a:rPr lang="en-US" smtClean="0"/>
              <a:pPr/>
              <a:t>31</a:t>
            </a:fld>
            <a:endParaRPr lang="en-US" dirty="0"/>
          </a:p>
        </p:txBody>
      </p:sp>
      <p:sp>
        <p:nvSpPr>
          <p:cNvPr id="5" name="Title 4"/>
          <p:cNvSpPr>
            <a:spLocks noGrp="1"/>
          </p:cNvSpPr>
          <p:nvPr>
            <p:ph type="title"/>
          </p:nvPr>
        </p:nvSpPr>
        <p:spPr/>
        <p:txBody>
          <a:bodyPr/>
          <a:lstStyle/>
          <a:p>
            <a:r>
              <a:rPr lang="en-US" dirty="0" smtClean="0"/>
              <a:t>Merger Implementation</a:t>
            </a:r>
            <a:endParaRPr lang="en-US" dirty="0"/>
          </a:p>
        </p:txBody>
      </p:sp>
    </p:spTree>
    <p:extLst>
      <p:ext uri="{BB962C8B-B14F-4D97-AF65-F5344CB8AC3E}">
        <p14:creationId xmlns:p14="http://schemas.microsoft.com/office/powerpoint/2010/main" val="1873453882"/>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077200" cy="4525963"/>
          </a:xfrm>
        </p:spPr>
        <p:txBody>
          <a:bodyPr>
            <a:normAutofit fontScale="92500"/>
          </a:bodyPr>
          <a:lstStyle/>
          <a:p>
            <a:pPr>
              <a:lnSpc>
                <a:spcPct val="110000"/>
              </a:lnSpc>
            </a:pPr>
            <a:r>
              <a:rPr lang="en-US" dirty="0" smtClean="0"/>
              <a:t>Key </a:t>
            </a:r>
            <a:r>
              <a:rPr lang="en-US" dirty="0"/>
              <a:t>components of the IGA included:</a:t>
            </a:r>
          </a:p>
          <a:p>
            <a:pPr lvl="1">
              <a:lnSpc>
                <a:spcPct val="110000"/>
              </a:lnSpc>
            </a:pPr>
            <a:r>
              <a:rPr lang="en-US" dirty="0"/>
              <a:t>Recitals in front of Agreement provide a detailed history and rationale for the merger</a:t>
            </a:r>
          </a:p>
          <a:p>
            <a:pPr lvl="1">
              <a:lnSpc>
                <a:spcPct val="110000"/>
              </a:lnSpc>
            </a:pPr>
            <a:r>
              <a:rPr lang="en-US" dirty="0"/>
              <a:t>Agreement makes it clear that the City will transfer all Public Health services to County jurisdiction</a:t>
            </a:r>
          </a:p>
          <a:p>
            <a:pPr lvl="1">
              <a:lnSpc>
                <a:spcPct val="110000"/>
              </a:lnSpc>
            </a:pPr>
            <a:r>
              <a:rPr lang="en-US" dirty="0"/>
              <a:t>County commits to open and maintain a South County, satellite health care office in Beloit </a:t>
            </a:r>
          </a:p>
          <a:p>
            <a:pPr lvl="1">
              <a:lnSpc>
                <a:spcPct val="110000"/>
              </a:lnSpc>
            </a:pPr>
            <a:r>
              <a:rPr lang="en-US" dirty="0"/>
              <a:t>County commits to minimum staffing plan for the South County satellite </a:t>
            </a:r>
            <a:r>
              <a:rPr lang="en-US" dirty="0" smtClean="0"/>
              <a:t>office</a:t>
            </a:r>
          </a:p>
          <a:p>
            <a:pPr lvl="1">
              <a:lnSpc>
                <a:spcPct val="110000"/>
              </a:lnSpc>
            </a:pPr>
            <a:r>
              <a:rPr lang="en-US" dirty="0"/>
              <a:t>County commits to maintain services in Beloit so long as the County maintains a Public Health Department</a:t>
            </a:r>
          </a:p>
          <a:p>
            <a:pPr lvl="1"/>
            <a:endParaRPr lang="en-US" dirty="0" smtClean="0"/>
          </a:p>
          <a:p>
            <a:endParaRPr lang="en-US" dirty="0"/>
          </a:p>
        </p:txBody>
      </p:sp>
      <p:sp>
        <p:nvSpPr>
          <p:cNvPr id="3" name="Slide Number Placeholder 2"/>
          <p:cNvSpPr>
            <a:spLocks noGrp="1"/>
          </p:cNvSpPr>
          <p:nvPr>
            <p:ph type="sldNum" sz="quarter" idx="12"/>
          </p:nvPr>
        </p:nvSpPr>
        <p:spPr/>
        <p:txBody>
          <a:bodyPr/>
          <a:lstStyle/>
          <a:p>
            <a:fld id="{77725711-C298-4BE3-951B-BD201C644E71}" type="slidenum">
              <a:rPr lang="en-US" smtClean="0"/>
              <a:pPr/>
              <a:t>32</a:t>
            </a:fld>
            <a:endParaRPr lang="en-US" dirty="0"/>
          </a:p>
        </p:txBody>
      </p:sp>
      <p:sp>
        <p:nvSpPr>
          <p:cNvPr id="4" name="Title 3"/>
          <p:cNvSpPr>
            <a:spLocks noGrp="1"/>
          </p:cNvSpPr>
          <p:nvPr>
            <p:ph type="title"/>
          </p:nvPr>
        </p:nvSpPr>
        <p:spPr/>
        <p:txBody>
          <a:bodyPr>
            <a:normAutofit/>
          </a:bodyPr>
          <a:lstStyle/>
          <a:p>
            <a:r>
              <a:rPr lang="en-US" dirty="0" smtClean="0"/>
              <a:t>Merger Implementation – Cont.</a:t>
            </a:r>
            <a:endParaRPr lang="en-US" dirty="0"/>
          </a:p>
        </p:txBody>
      </p:sp>
    </p:spTree>
    <p:extLst>
      <p:ext uri="{BB962C8B-B14F-4D97-AF65-F5344CB8AC3E}">
        <p14:creationId xmlns:p14="http://schemas.microsoft.com/office/powerpoint/2010/main" val="1145913143"/>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a:bodyPr>
          <a:lstStyle/>
          <a:p>
            <a:r>
              <a:rPr lang="en-US" dirty="0"/>
              <a:t>Key components of the IGA – Cont.</a:t>
            </a:r>
          </a:p>
          <a:p>
            <a:pPr lvl="1"/>
            <a:r>
              <a:rPr lang="en-US" dirty="0" smtClean="0"/>
              <a:t>The </a:t>
            </a:r>
            <a:r>
              <a:rPr lang="en-US" dirty="0"/>
              <a:t>City agrees to make necessary ordinance amendments to support County operations within the City limits.  </a:t>
            </a:r>
          </a:p>
          <a:p>
            <a:pPr lvl="1"/>
            <a:r>
              <a:rPr lang="en-US" dirty="0"/>
              <a:t>Through its Board of Health and Health Department, the County commits to enforce all public health related ordinances within the </a:t>
            </a:r>
            <a:r>
              <a:rPr lang="en-US" dirty="0" smtClean="0"/>
              <a:t>City.</a:t>
            </a:r>
            <a:endParaRPr lang="en-US" dirty="0"/>
          </a:p>
          <a:p>
            <a:pPr lvl="1"/>
            <a:r>
              <a:rPr lang="en-US" dirty="0"/>
              <a:t>The County agrees that at least one member of the Rock County Board of Health shall be a City of Beloit </a:t>
            </a:r>
            <a:r>
              <a:rPr lang="en-US" dirty="0" smtClean="0"/>
              <a:t>resident.</a:t>
            </a:r>
          </a:p>
          <a:p>
            <a:pPr lvl="1"/>
            <a:r>
              <a:rPr lang="en-US" sz="2400" dirty="0"/>
              <a:t>The City agrees to transfer furniture and equipment to the County at no cost.</a:t>
            </a:r>
          </a:p>
          <a:p>
            <a:pPr lvl="1"/>
            <a:endParaRPr lang="en-US" dirty="0"/>
          </a:p>
          <a:p>
            <a:endParaRPr lang="en-US" dirty="0"/>
          </a:p>
        </p:txBody>
      </p:sp>
      <p:sp>
        <p:nvSpPr>
          <p:cNvPr id="3" name="Slide Number Placeholder 2"/>
          <p:cNvSpPr>
            <a:spLocks noGrp="1"/>
          </p:cNvSpPr>
          <p:nvPr>
            <p:ph type="sldNum" sz="quarter" idx="12"/>
          </p:nvPr>
        </p:nvSpPr>
        <p:spPr/>
        <p:txBody>
          <a:bodyPr/>
          <a:lstStyle/>
          <a:p>
            <a:fld id="{77725711-C298-4BE3-951B-BD201C644E71}" type="slidenum">
              <a:rPr lang="en-US" smtClean="0"/>
              <a:pPr/>
              <a:t>33</a:t>
            </a:fld>
            <a:endParaRPr lang="en-US" dirty="0"/>
          </a:p>
        </p:txBody>
      </p:sp>
      <p:sp>
        <p:nvSpPr>
          <p:cNvPr id="4" name="Title 3"/>
          <p:cNvSpPr>
            <a:spLocks noGrp="1"/>
          </p:cNvSpPr>
          <p:nvPr>
            <p:ph type="title"/>
          </p:nvPr>
        </p:nvSpPr>
        <p:spPr/>
        <p:txBody>
          <a:bodyPr/>
          <a:lstStyle/>
          <a:p>
            <a:r>
              <a:rPr lang="en-US" dirty="0" smtClean="0"/>
              <a:t>Merger Implementation – Cont.</a:t>
            </a:r>
            <a:endParaRPr lang="en-US" dirty="0"/>
          </a:p>
        </p:txBody>
      </p:sp>
    </p:spTree>
    <p:extLst>
      <p:ext uri="{BB962C8B-B14F-4D97-AF65-F5344CB8AC3E}">
        <p14:creationId xmlns:p14="http://schemas.microsoft.com/office/powerpoint/2010/main" val="1107983768"/>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400" cy="4876800"/>
          </a:xfrm>
        </p:spPr>
        <p:txBody>
          <a:bodyPr>
            <a:normAutofit fontScale="92500" lnSpcReduction="10000"/>
          </a:bodyPr>
          <a:lstStyle/>
          <a:p>
            <a:pPr>
              <a:lnSpc>
                <a:spcPct val="110000"/>
              </a:lnSpc>
            </a:pPr>
            <a:r>
              <a:rPr lang="en-US" sz="2900" dirty="0"/>
              <a:t>Key components of the IGA – Cont.</a:t>
            </a:r>
          </a:p>
          <a:p>
            <a:pPr lvl="1">
              <a:lnSpc>
                <a:spcPct val="110000"/>
              </a:lnSpc>
            </a:pPr>
            <a:r>
              <a:rPr lang="en-US" sz="2500" dirty="0" smtClean="0"/>
              <a:t>County </a:t>
            </a:r>
            <a:r>
              <a:rPr lang="en-US" sz="2500" dirty="0"/>
              <a:t>agrees to give preferential consideration (but no blanket commitment) for employment </a:t>
            </a:r>
            <a:r>
              <a:rPr lang="en-US" sz="2500" dirty="0" smtClean="0"/>
              <a:t>of </a:t>
            </a:r>
            <a:r>
              <a:rPr lang="en-US" sz="2500" dirty="0"/>
              <a:t>Beloit Health Department employees.</a:t>
            </a:r>
          </a:p>
          <a:p>
            <a:pPr lvl="1">
              <a:lnSpc>
                <a:spcPct val="110000"/>
              </a:lnSpc>
            </a:pPr>
            <a:r>
              <a:rPr lang="en-US" sz="2500" dirty="0" smtClean="0"/>
              <a:t>County </a:t>
            </a:r>
            <a:r>
              <a:rPr lang="en-US" sz="2500" dirty="0"/>
              <a:t>agreed to certain provisions related to pay and benefits for former City employees within the parameters of the relevant Collective Bargaining Agreements.</a:t>
            </a:r>
          </a:p>
          <a:p>
            <a:pPr lvl="1">
              <a:lnSpc>
                <a:spcPct val="110000"/>
              </a:lnSpc>
            </a:pPr>
            <a:r>
              <a:rPr lang="en-US" sz="2500" dirty="0"/>
              <a:t>The City agrees to maintain all paper and computerized records from its former Municipal Health Department, and to make those records available to County upon request</a:t>
            </a:r>
            <a:r>
              <a:rPr lang="en-US" sz="2500" dirty="0" smtClean="0"/>
              <a:t>.</a:t>
            </a:r>
            <a:endParaRPr lang="en-US" sz="2500" dirty="0"/>
          </a:p>
        </p:txBody>
      </p:sp>
      <p:sp>
        <p:nvSpPr>
          <p:cNvPr id="3" name="Slide Number Placeholder 2"/>
          <p:cNvSpPr>
            <a:spLocks noGrp="1"/>
          </p:cNvSpPr>
          <p:nvPr>
            <p:ph type="sldNum" sz="quarter" idx="12"/>
          </p:nvPr>
        </p:nvSpPr>
        <p:spPr/>
        <p:txBody>
          <a:bodyPr/>
          <a:lstStyle/>
          <a:p>
            <a:fld id="{77725711-C298-4BE3-951B-BD201C644E71}" type="slidenum">
              <a:rPr lang="en-US" smtClean="0"/>
              <a:pPr/>
              <a:t>34</a:t>
            </a:fld>
            <a:endParaRPr lang="en-US" dirty="0"/>
          </a:p>
        </p:txBody>
      </p:sp>
      <p:sp>
        <p:nvSpPr>
          <p:cNvPr id="4" name="Title 3"/>
          <p:cNvSpPr>
            <a:spLocks noGrp="1"/>
          </p:cNvSpPr>
          <p:nvPr>
            <p:ph type="title"/>
          </p:nvPr>
        </p:nvSpPr>
        <p:spPr/>
        <p:txBody>
          <a:bodyPr/>
          <a:lstStyle/>
          <a:p>
            <a:r>
              <a:rPr lang="en-US" dirty="0" smtClean="0"/>
              <a:t>Merger Implementation – Cont.</a:t>
            </a:r>
            <a:endParaRPr lang="en-US" dirty="0"/>
          </a:p>
        </p:txBody>
      </p:sp>
    </p:spTree>
    <p:extLst>
      <p:ext uri="{BB962C8B-B14F-4D97-AF65-F5344CB8AC3E}">
        <p14:creationId xmlns:p14="http://schemas.microsoft.com/office/powerpoint/2010/main" val="4222151954"/>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382000" cy="5638800"/>
          </a:xfrm>
        </p:spPr>
        <p:txBody>
          <a:bodyPr>
            <a:normAutofit fontScale="47500" lnSpcReduction="20000"/>
          </a:bodyPr>
          <a:lstStyle/>
          <a:p>
            <a:pPr>
              <a:lnSpc>
                <a:spcPct val="120000"/>
              </a:lnSpc>
            </a:pPr>
            <a:r>
              <a:rPr lang="en-US" sz="5300" dirty="0"/>
              <a:t>Key components of the IGA – Cont.</a:t>
            </a:r>
          </a:p>
          <a:p>
            <a:pPr lvl="1">
              <a:lnSpc>
                <a:spcPct val="120000"/>
              </a:lnSpc>
            </a:pPr>
            <a:r>
              <a:rPr lang="en-US" sz="4400" dirty="0"/>
              <a:t>Future funding for the consolidated Health services shall be under the exclusive control of the Rock County Board of Supervisors</a:t>
            </a:r>
            <a:r>
              <a:rPr lang="en-US" sz="4400" dirty="0" smtClean="0"/>
              <a:t>.</a:t>
            </a:r>
            <a:endParaRPr lang="en-US" sz="4400" dirty="0"/>
          </a:p>
          <a:p>
            <a:pPr lvl="1">
              <a:lnSpc>
                <a:spcPct val="120000"/>
              </a:lnSpc>
            </a:pPr>
            <a:r>
              <a:rPr lang="en-US" sz="4400" dirty="0" smtClean="0"/>
              <a:t>The </a:t>
            </a:r>
            <a:r>
              <a:rPr lang="en-US" sz="4400" dirty="0"/>
              <a:t>County agrees to assume all Memorandums of Understanding (MOU’s) and to assume responsibility for the division of services under MOU’s currently in place between the City and various State agencies related to environmental and public health matters.</a:t>
            </a:r>
          </a:p>
          <a:p>
            <a:pPr lvl="1">
              <a:lnSpc>
                <a:spcPct val="120000"/>
              </a:lnSpc>
            </a:pPr>
            <a:r>
              <a:rPr lang="en-US" sz="4400" dirty="0" smtClean="0"/>
              <a:t>The </a:t>
            </a:r>
            <a:r>
              <a:rPr lang="en-US" sz="4400" dirty="0"/>
              <a:t>term of the Agreement is to continue in full force and effect, so long as the Health Department and Board of Health are maintained by Rock County government.  </a:t>
            </a:r>
          </a:p>
          <a:p>
            <a:pPr lvl="1">
              <a:lnSpc>
                <a:spcPct val="120000"/>
              </a:lnSpc>
            </a:pPr>
            <a:r>
              <a:rPr lang="en-US" sz="4400" dirty="0" smtClean="0"/>
              <a:t>The County agreed to maintain statistics related to Public Health services provided Beloit residents, and to provide a copy to the City on an annual basis.   </a:t>
            </a:r>
          </a:p>
          <a:p>
            <a:pPr marL="109728" indent="0">
              <a:buNone/>
            </a:pPr>
            <a:endParaRPr lang="en-US" dirty="0"/>
          </a:p>
        </p:txBody>
      </p:sp>
      <p:sp>
        <p:nvSpPr>
          <p:cNvPr id="3" name="Slide Number Placeholder 2"/>
          <p:cNvSpPr>
            <a:spLocks noGrp="1"/>
          </p:cNvSpPr>
          <p:nvPr>
            <p:ph type="sldNum" sz="quarter" idx="12"/>
          </p:nvPr>
        </p:nvSpPr>
        <p:spPr/>
        <p:txBody>
          <a:bodyPr/>
          <a:lstStyle/>
          <a:p>
            <a:fld id="{77725711-C298-4BE3-951B-BD201C644E71}" type="slidenum">
              <a:rPr lang="en-US" smtClean="0"/>
              <a:pPr/>
              <a:t>35</a:t>
            </a:fld>
            <a:endParaRPr lang="en-US" dirty="0"/>
          </a:p>
        </p:txBody>
      </p:sp>
      <p:sp>
        <p:nvSpPr>
          <p:cNvPr id="4" name="Title 3"/>
          <p:cNvSpPr>
            <a:spLocks noGrp="1"/>
          </p:cNvSpPr>
          <p:nvPr>
            <p:ph type="title"/>
          </p:nvPr>
        </p:nvSpPr>
        <p:spPr>
          <a:xfrm>
            <a:off x="457200" y="152400"/>
            <a:ext cx="8229600" cy="1020762"/>
          </a:xfrm>
        </p:spPr>
        <p:txBody>
          <a:bodyPr/>
          <a:lstStyle/>
          <a:p>
            <a:r>
              <a:rPr lang="en-US" dirty="0" smtClean="0"/>
              <a:t>Merger Implementation – Cont.</a:t>
            </a:r>
            <a:endParaRPr lang="en-US" dirty="0"/>
          </a:p>
        </p:txBody>
      </p:sp>
    </p:spTree>
    <p:extLst>
      <p:ext uri="{BB962C8B-B14F-4D97-AF65-F5344CB8AC3E}">
        <p14:creationId xmlns:p14="http://schemas.microsoft.com/office/powerpoint/2010/main" val="2091230640"/>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305800" cy="4767072"/>
          </a:xfrm>
        </p:spPr>
        <p:txBody>
          <a:bodyPr>
            <a:normAutofit fontScale="85000" lnSpcReduction="20000"/>
          </a:bodyPr>
          <a:lstStyle/>
          <a:p>
            <a:r>
              <a:rPr lang="en-US" dirty="0"/>
              <a:t>Rock County initiates a </a:t>
            </a:r>
            <a:r>
              <a:rPr lang="en-US" dirty="0" smtClean="0"/>
              <a:t>screening/selection process </a:t>
            </a:r>
            <a:r>
              <a:rPr lang="en-US" dirty="0"/>
              <a:t>for all City Health Department employees, most of whom were ultimately hired by Rock County.</a:t>
            </a:r>
          </a:p>
          <a:p>
            <a:r>
              <a:rPr lang="en-US" dirty="0"/>
              <a:t>County establishes the South County office in Beloit, which operates in close proximity to the existing satellite office for the Rock County Human Services Department</a:t>
            </a:r>
            <a:r>
              <a:rPr lang="en-US" dirty="0" smtClean="0"/>
              <a:t>.</a:t>
            </a:r>
          </a:p>
          <a:p>
            <a:r>
              <a:rPr lang="en-US" dirty="0"/>
              <a:t>City Council establishes a Transition Oversight Committee, which met for one full year on a regular basis with representatives from Rock County to monitor the transition and full implementation of services by the Rock County Health Department.</a:t>
            </a:r>
          </a:p>
          <a:p>
            <a:r>
              <a:rPr lang="en-US" dirty="0"/>
              <a:t>Merger successful.  Rock County continues to provide all Public Health related services to the City of Beloit, as they have for many years to the balance of Rock County</a:t>
            </a:r>
            <a:r>
              <a:rPr lang="en-US" dirty="0" smtClean="0"/>
              <a:t>.</a:t>
            </a:r>
            <a:endParaRPr lang="en-US" dirty="0"/>
          </a:p>
          <a:p>
            <a:endParaRPr lang="en-US" dirty="0"/>
          </a:p>
        </p:txBody>
      </p:sp>
      <p:sp>
        <p:nvSpPr>
          <p:cNvPr id="3" name="Slide Number Placeholder 2"/>
          <p:cNvSpPr>
            <a:spLocks noGrp="1"/>
          </p:cNvSpPr>
          <p:nvPr>
            <p:ph type="sldNum" sz="quarter" idx="12"/>
          </p:nvPr>
        </p:nvSpPr>
        <p:spPr/>
        <p:txBody>
          <a:bodyPr/>
          <a:lstStyle/>
          <a:p>
            <a:fld id="{77725711-C298-4BE3-951B-BD201C644E71}" type="slidenum">
              <a:rPr lang="en-US" smtClean="0"/>
              <a:pPr/>
              <a:t>36</a:t>
            </a:fld>
            <a:endParaRPr lang="en-US" dirty="0"/>
          </a:p>
        </p:txBody>
      </p:sp>
      <p:sp>
        <p:nvSpPr>
          <p:cNvPr id="4" name="Title 3"/>
          <p:cNvSpPr>
            <a:spLocks noGrp="1"/>
          </p:cNvSpPr>
          <p:nvPr>
            <p:ph type="title"/>
          </p:nvPr>
        </p:nvSpPr>
        <p:spPr/>
        <p:txBody>
          <a:bodyPr/>
          <a:lstStyle/>
          <a:p>
            <a:r>
              <a:rPr lang="en-US" dirty="0" smtClean="0"/>
              <a:t>Merger Implementation – Cont.</a:t>
            </a:r>
            <a:endParaRPr lang="en-US" dirty="0"/>
          </a:p>
        </p:txBody>
      </p:sp>
    </p:spTree>
    <p:extLst>
      <p:ext uri="{BB962C8B-B14F-4D97-AF65-F5344CB8AC3E}">
        <p14:creationId xmlns:p14="http://schemas.microsoft.com/office/powerpoint/2010/main" val="3205136034"/>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Non-traditional </a:t>
            </a:r>
            <a:r>
              <a:rPr lang="en-US" dirty="0"/>
              <a:t>Human Services provided by the Department are parceled out to local Social Service agencies and/or other departments of the Municipal government. </a:t>
            </a:r>
            <a:endParaRPr lang="en-US" dirty="0" smtClean="0"/>
          </a:p>
          <a:p>
            <a:r>
              <a:rPr lang="en-US" dirty="0" smtClean="0"/>
              <a:t>All services and programs serving the public remain in effect following completion of the merger.</a:t>
            </a:r>
          </a:p>
          <a:p>
            <a:r>
              <a:rPr lang="en-US" dirty="0" smtClean="0"/>
              <a:t>Property tax levy, reduced in stages over two years to reflect the transition of cost to County/County’s levy, increased for Beloit property owners to reflect the change in service delivery.</a:t>
            </a:r>
            <a:endParaRPr lang="en-US" dirty="0"/>
          </a:p>
        </p:txBody>
      </p:sp>
      <p:sp>
        <p:nvSpPr>
          <p:cNvPr id="3" name="Slide Number Placeholder 2"/>
          <p:cNvSpPr>
            <a:spLocks noGrp="1"/>
          </p:cNvSpPr>
          <p:nvPr>
            <p:ph type="sldNum" sz="quarter" idx="12"/>
          </p:nvPr>
        </p:nvSpPr>
        <p:spPr/>
        <p:txBody>
          <a:bodyPr/>
          <a:lstStyle/>
          <a:p>
            <a:fld id="{77725711-C298-4BE3-951B-BD201C644E71}" type="slidenum">
              <a:rPr lang="en-US" smtClean="0"/>
              <a:pPr/>
              <a:t>37</a:t>
            </a:fld>
            <a:endParaRPr lang="en-US" dirty="0"/>
          </a:p>
        </p:txBody>
      </p:sp>
      <p:sp>
        <p:nvSpPr>
          <p:cNvPr id="5" name="Title 4"/>
          <p:cNvSpPr>
            <a:spLocks noGrp="1"/>
          </p:cNvSpPr>
          <p:nvPr>
            <p:ph type="title"/>
          </p:nvPr>
        </p:nvSpPr>
        <p:spPr/>
        <p:txBody>
          <a:bodyPr/>
          <a:lstStyle/>
          <a:p>
            <a:r>
              <a:rPr lang="en-US" dirty="0" smtClean="0"/>
              <a:t>Merger Implementation-Cont.</a:t>
            </a:r>
            <a:endParaRPr lang="en-US" dirty="0"/>
          </a:p>
        </p:txBody>
      </p:sp>
    </p:spTree>
    <p:extLst>
      <p:ext uri="{BB962C8B-B14F-4D97-AF65-F5344CB8AC3E}">
        <p14:creationId xmlns:p14="http://schemas.microsoft.com/office/powerpoint/2010/main" val="4163436635"/>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Consider grant/no interest revolving loans to help jurisdictions cover transition and study costs.</a:t>
            </a:r>
          </a:p>
          <a:p>
            <a:r>
              <a:rPr lang="en-US" dirty="0" smtClean="0"/>
              <a:t>Explore possible constitutional amendment to allow jurisdictions to maintain differential property tax rates and service levels for various areas within the governmental unit.</a:t>
            </a:r>
          </a:p>
          <a:p>
            <a:r>
              <a:rPr lang="en-US" dirty="0" smtClean="0"/>
              <a:t>Make sure statutory regulations for municipalities, including tax levy limitation, expenditure restraint, shared revenue and other relevant statutes include provisions for shifting services from one jurisdiction to another.</a:t>
            </a:r>
          </a:p>
        </p:txBody>
      </p:sp>
      <p:sp>
        <p:nvSpPr>
          <p:cNvPr id="3" name="Slide Number Placeholder 2"/>
          <p:cNvSpPr>
            <a:spLocks noGrp="1"/>
          </p:cNvSpPr>
          <p:nvPr>
            <p:ph type="sldNum" sz="quarter" idx="12"/>
          </p:nvPr>
        </p:nvSpPr>
        <p:spPr/>
        <p:txBody>
          <a:bodyPr/>
          <a:lstStyle/>
          <a:p>
            <a:fld id="{77725711-C298-4BE3-951B-BD201C644E71}" type="slidenum">
              <a:rPr lang="en-US" smtClean="0"/>
              <a:pPr/>
              <a:t>38</a:t>
            </a:fld>
            <a:endParaRPr lang="en-US" dirty="0"/>
          </a:p>
        </p:txBody>
      </p:sp>
      <p:sp>
        <p:nvSpPr>
          <p:cNvPr id="4" name="Title 3"/>
          <p:cNvSpPr>
            <a:spLocks noGrp="1"/>
          </p:cNvSpPr>
          <p:nvPr>
            <p:ph type="title"/>
          </p:nvPr>
        </p:nvSpPr>
        <p:spPr/>
        <p:txBody>
          <a:bodyPr>
            <a:normAutofit fontScale="90000"/>
          </a:bodyPr>
          <a:lstStyle/>
          <a:p>
            <a:r>
              <a:rPr lang="en-US" dirty="0" smtClean="0"/>
              <a:t>State Support/Encouragement for Service Consolidation</a:t>
            </a:r>
            <a:endParaRPr lang="en-US" dirty="0"/>
          </a:p>
        </p:txBody>
      </p:sp>
    </p:spTree>
    <p:extLst>
      <p:ext uri="{BB962C8B-B14F-4D97-AF65-F5344CB8AC3E}">
        <p14:creationId xmlns:p14="http://schemas.microsoft.com/office/powerpoint/2010/main" val="405833636"/>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Study existing size and organization of local general purpose units of government to determine whether or not modifications should be implemented (mandated) legislatively. </a:t>
            </a:r>
            <a:endParaRPr lang="en-US" dirty="0" smtClean="0"/>
          </a:p>
          <a:p>
            <a:r>
              <a:rPr lang="en-US" dirty="0" smtClean="0"/>
              <a:t>Ensure that existing provisions for monitoring the creation of new units of government provide for sufficient regulatory control by an oversight state agency, to prohibit the unnecessary proliferation of additional units of local government.</a:t>
            </a:r>
          </a:p>
          <a:p>
            <a:r>
              <a:rPr lang="en-US" dirty="0" smtClean="0"/>
              <a:t>Consider financial incentives beyond direct cost reimbursement to encourage the merger of both services and units of government, based upon established criteria. </a:t>
            </a:r>
            <a:endParaRPr lang="en-US" dirty="0"/>
          </a:p>
        </p:txBody>
      </p:sp>
      <p:sp>
        <p:nvSpPr>
          <p:cNvPr id="3" name="Slide Number Placeholder 2"/>
          <p:cNvSpPr>
            <a:spLocks noGrp="1"/>
          </p:cNvSpPr>
          <p:nvPr>
            <p:ph type="sldNum" sz="quarter" idx="12"/>
          </p:nvPr>
        </p:nvSpPr>
        <p:spPr/>
        <p:txBody>
          <a:bodyPr/>
          <a:lstStyle/>
          <a:p>
            <a:fld id="{77725711-C298-4BE3-951B-BD201C644E71}" type="slidenum">
              <a:rPr lang="en-US" smtClean="0"/>
              <a:pPr/>
              <a:t>39</a:t>
            </a:fld>
            <a:endParaRPr lang="en-US" dirty="0"/>
          </a:p>
        </p:txBody>
      </p:sp>
      <p:sp>
        <p:nvSpPr>
          <p:cNvPr id="4" name="Title 3"/>
          <p:cNvSpPr>
            <a:spLocks noGrp="1"/>
          </p:cNvSpPr>
          <p:nvPr>
            <p:ph type="title"/>
          </p:nvPr>
        </p:nvSpPr>
        <p:spPr/>
        <p:txBody>
          <a:bodyPr>
            <a:normAutofit fontScale="90000"/>
          </a:bodyPr>
          <a:lstStyle/>
          <a:p>
            <a:r>
              <a:rPr lang="en-US" dirty="0"/>
              <a:t>State Support/Encouragement for Service </a:t>
            </a:r>
            <a:r>
              <a:rPr lang="en-US" dirty="0" smtClean="0"/>
              <a:t>Consolidation – Cont.</a:t>
            </a:r>
            <a:endParaRPr lang="en-US" dirty="0"/>
          </a:p>
        </p:txBody>
      </p:sp>
    </p:spTree>
    <p:extLst>
      <p:ext uri="{BB962C8B-B14F-4D97-AF65-F5344CB8AC3E}">
        <p14:creationId xmlns:p14="http://schemas.microsoft.com/office/powerpoint/2010/main" val="2814045583"/>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3200400"/>
            <a:ext cx="7772400" cy="1143000"/>
          </a:xfrm>
        </p:spPr>
        <p:txBody>
          <a:bodyPr/>
          <a:lstStyle/>
          <a:p>
            <a:r>
              <a:rPr lang="en-US" sz="3200" dirty="0"/>
              <a:t>Beloit/Rock County Public Health Merger Study </a:t>
            </a:r>
          </a:p>
        </p:txBody>
      </p:sp>
      <p:sp>
        <p:nvSpPr>
          <p:cNvPr id="2051" name="Rectangle 3"/>
          <p:cNvSpPr>
            <a:spLocks noGrp="1" noChangeArrowheads="1"/>
          </p:cNvSpPr>
          <p:nvPr>
            <p:ph type="subTitle" idx="1"/>
          </p:nvPr>
        </p:nvSpPr>
        <p:spPr/>
        <p:txBody>
          <a:bodyPr/>
          <a:lstStyle/>
          <a:p>
            <a:r>
              <a:rPr lang="en-US" dirty="0"/>
              <a:t>Heidi Pankoke, Project Manager</a:t>
            </a:r>
          </a:p>
          <a:p>
            <a:r>
              <a:rPr lang="en-US" dirty="0"/>
              <a:t>Rob Lefeber, Project Consultant</a:t>
            </a:r>
          </a:p>
          <a:p>
            <a:r>
              <a:rPr lang="en-US" dirty="0"/>
              <a:t>August 15, 2005</a:t>
            </a:r>
          </a:p>
        </p:txBody>
      </p:sp>
    </p:spTree>
  </p:cSld>
  <p:clrMapOvr>
    <a:masterClrMapping/>
  </p:clrMapOvr>
  <p:transition>
    <p:cu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743200" y="1905000"/>
            <a:ext cx="5791200" cy="1829761"/>
          </a:xfrm>
        </p:spPr>
        <p:txBody>
          <a:bodyPr>
            <a:normAutofit fontScale="90000"/>
          </a:bodyPr>
          <a:lstStyle/>
          <a:p>
            <a:pPr algn="ctr"/>
            <a:r>
              <a:rPr lang="en-US" dirty="0" smtClean="0"/>
              <a:t>THANK YOU!</a:t>
            </a:r>
            <a:br>
              <a:rPr lang="en-US" dirty="0" smtClean="0"/>
            </a:br>
            <a:r>
              <a:rPr lang="en-US" dirty="0"/>
              <a:t/>
            </a:r>
            <a:br>
              <a:rPr lang="en-US" dirty="0"/>
            </a:br>
            <a:r>
              <a:rPr lang="en-US" dirty="0" smtClean="0"/>
              <a:t>QUESTIONS?</a:t>
            </a:r>
            <a:endParaRPr lang="en-US" dirty="0"/>
          </a:p>
        </p:txBody>
      </p:sp>
      <p:sp>
        <p:nvSpPr>
          <p:cNvPr id="3" name="Slide Number Placeholder 2"/>
          <p:cNvSpPr>
            <a:spLocks noGrp="1"/>
          </p:cNvSpPr>
          <p:nvPr>
            <p:ph type="sldNum" sz="quarter" idx="12"/>
          </p:nvPr>
        </p:nvSpPr>
        <p:spPr/>
        <p:txBody>
          <a:bodyPr/>
          <a:lstStyle/>
          <a:p>
            <a:fld id="{77725711-C298-4BE3-951B-BD201C644E71}" type="slidenum">
              <a:rPr lang="en-US" smtClean="0"/>
              <a:pPr/>
              <a:t>40</a:t>
            </a:fld>
            <a:endParaRPr lang="en-US" dirty="0"/>
          </a:p>
        </p:txBody>
      </p:sp>
      <p:pic>
        <p:nvPicPr>
          <p:cNvPr id="87043" name="Picture 3" descr="C:\Documents and Settings\lathropp\Local Settings\Temporary Internet Files\Content.IE5\T89S9R7B\MC900433797[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066800"/>
            <a:ext cx="30480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8082048"/>
      </p:ext>
    </p:extLst>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54EE4BB-29AB-4A31-A8FE-77C7E2096044}" type="slidenum">
              <a:rPr lang="en-US"/>
              <a:pPr/>
              <a:t>5</a:t>
            </a:fld>
            <a:endParaRPr lang="en-US" dirty="0"/>
          </a:p>
        </p:txBody>
      </p:sp>
      <p:sp>
        <p:nvSpPr>
          <p:cNvPr id="8194" name="Rectangle 2"/>
          <p:cNvSpPr>
            <a:spLocks noGrp="1" noChangeArrowheads="1"/>
          </p:cNvSpPr>
          <p:nvPr>
            <p:ph type="title"/>
          </p:nvPr>
        </p:nvSpPr>
        <p:spPr>
          <a:xfrm>
            <a:off x="685800" y="990600"/>
            <a:ext cx="7772400" cy="609600"/>
          </a:xfrm>
        </p:spPr>
        <p:txBody>
          <a:bodyPr/>
          <a:lstStyle/>
          <a:p>
            <a:r>
              <a:rPr lang="en-US" dirty="0"/>
              <a:t>Objectives of Project</a:t>
            </a:r>
          </a:p>
        </p:txBody>
      </p:sp>
      <p:sp>
        <p:nvSpPr>
          <p:cNvPr id="8195" name="Rectangle 3"/>
          <p:cNvSpPr>
            <a:spLocks noGrp="1" noChangeArrowheads="1"/>
          </p:cNvSpPr>
          <p:nvPr>
            <p:ph type="body" idx="1"/>
          </p:nvPr>
        </p:nvSpPr>
        <p:spPr>
          <a:xfrm>
            <a:off x="685800" y="1752600"/>
            <a:ext cx="7772400" cy="4648200"/>
          </a:xfrm>
        </p:spPr>
        <p:txBody>
          <a:bodyPr/>
          <a:lstStyle/>
          <a:p>
            <a:pPr>
              <a:lnSpc>
                <a:spcPct val="90000"/>
              </a:lnSpc>
            </a:pPr>
            <a:r>
              <a:rPr lang="en-US" dirty="0"/>
              <a:t>Identify and analyze current services</a:t>
            </a:r>
          </a:p>
          <a:p>
            <a:pPr>
              <a:lnSpc>
                <a:spcPct val="90000"/>
              </a:lnSpc>
            </a:pPr>
            <a:r>
              <a:rPr lang="en-US" dirty="0"/>
              <a:t>Use comparative information and apply industry standards to guide merger</a:t>
            </a:r>
          </a:p>
          <a:p>
            <a:pPr>
              <a:lnSpc>
                <a:spcPct val="90000"/>
              </a:lnSpc>
            </a:pPr>
            <a:r>
              <a:rPr lang="en-US" dirty="0"/>
              <a:t>Facilitate work groups and present information to Merger Study Committee </a:t>
            </a:r>
          </a:p>
          <a:p>
            <a:pPr>
              <a:lnSpc>
                <a:spcPct val="90000"/>
              </a:lnSpc>
            </a:pPr>
            <a:r>
              <a:rPr lang="en-US" dirty="0"/>
              <a:t>Assist in the development of budget and planning documents to implement merger</a:t>
            </a:r>
          </a:p>
          <a:p>
            <a:pPr>
              <a:lnSpc>
                <a:spcPct val="90000"/>
              </a:lnSpc>
            </a:pPr>
            <a:r>
              <a:rPr lang="en-US" dirty="0"/>
              <a:t>Identify potential providers for human services currently provided by Beloit</a:t>
            </a:r>
          </a:p>
          <a:p>
            <a:pPr>
              <a:lnSpc>
                <a:spcPct val="90000"/>
              </a:lnSpc>
              <a:buFontTx/>
              <a:buNone/>
            </a:pPr>
            <a:endParaRPr lang="en-US" dirty="0"/>
          </a:p>
          <a:p>
            <a:pPr>
              <a:lnSpc>
                <a:spcPct val="90000"/>
              </a:lnSpc>
              <a:buFontTx/>
              <a:buNone/>
            </a:pPr>
            <a:endParaRPr lang="en-US" dirty="0"/>
          </a:p>
        </p:txBody>
      </p:sp>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AD3529B-B988-4989-9670-1454F529D27E}" type="slidenum">
              <a:rPr lang="en-US"/>
              <a:pPr/>
              <a:t>6</a:t>
            </a:fld>
            <a:endParaRPr lang="en-US" dirty="0"/>
          </a:p>
        </p:txBody>
      </p:sp>
      <p:sp>
        <p:nvSpPr>
          <p:cNvPr id="45058" name="Rectangle 2"/>
          <p:cNvSpPr>
            <a:spLocks noGrp="1" noChangeArrowheads="1"/>
          </p:cNvSpPr>
          <p:nvPr>
            <p:ph type="title"/>
          </p:nvPr>
        </p:nvSpPr>
        <p:spPr/>
        <p:txBody>
          <a:bodyPr/>
          <a:lstStyle/>
          <a:p>
            <a:r>
              <a:rPr lang="en-US" dirty="0"/>
              <a:t>Project Methodology</a:t>
            </a:r>
          </a:p>
        </p:txBody>
      </p:sp>
      <p:sp>
        <p:nvSpPr>
          <p:cNvPr id="45059" name="Rectangle 3"/>
          <p:cNvSpPr>
            <a:spLocks noGrp="1" noChangeArrowheads="1"/>
          </p:cNvSpPr>
          <p:nvPr>
            <p:ph type="body" idx="1"/>
          </p:nvPr>
        </p:nvSpPr>
        <p:spPr/>
        <p:txBody>
          <a:bodyPr/>
          <a:lstStyle/>
          <a:p>
            <a:r>
              <a:rPr lang="en-US" dirty="0"/>
              <a:t>Review of background information (staffing and budget, position descriptions, state regulations, program utilization and outcome data)</a:t>
            </a:r>
          </a:p>
          <a:p>
            <a:r>
              <a:rPr lang="en-US" dirty="0"/>
              <a:t>Input from work groups</a:t>
            </a:r>
          </a:p>
          <a:p>
            <a:r>
              <a:rPr lang="en-US" dirty="0"/>
              <a:t>Review of practices and operations of three other merged health departments</a:t>
            </a:r>
          </a:p>
          <a:p>
            <a:pPr>
              <a:buFontTx/>
              <a:buNone/>
            </a:pPr>
            <a:r>
              <a:rPr lang="en-US" dirty="0"/>
              <a:t>	(Brown, Eau Claire and Kenosha) </a:t>
            </a:r>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B10391C-F320-4727-8619-2C1256997773}" type="slidenum">
              <a:rPr lang="en-US"/>
              <a:pPr/>
              <a:t>7</a:t>
            </a:fld>
            <a:endParaRPr lang="en-US" dirty="0"/>
          </a:p>
        </p:txBody>
      </p:sp>
      <p:sp>
        <p:nvSpPr>
          <p:cNvPr id="46082" name="Rectangle 2"/>
          <p:cNvSpPr>
            <a:spLocks noGrp="1" noChangeArrowheads="1"/>
          </p:cNvSpPr>
          <p:nvPr>
            <p:ph type="title"/>
          </p:nvPr>
        </p:nvSpPr>
        <p:spPr/>
        <p:txBody>
          <a:bodyPr/>
          <a:lstStyle/>
          <a:p>
            <a:r>
              <a:rPr lang="en-US" dirty="0"/>
              <a:t>Public Health Services</a:t>
            </a:r>
          </a:p>
        </p:txBody>
      </p:sp>
      <p:sp>
        <p:nvSpPr>
          <p:cNvPr id="46083" name="Rectangle 3"/>
          <p:cNvSpPr>
            <a:spLocks noGrp="1" noChangeArrowheads="1"/>
          </p:cNvSpPr>
          <p:nvPr>
            <p:ph type="body" idx="1"/>
          </p:nvPr>
        </p:nvSpPr>
        <p:spPr/>
        <p:txBody>
          <a:bodyPr/>
          <a:lstStyle/>
          <a:p>
            <a:r>
              <a:rPr lang="en-US" dirty="0"/>
              <a:t>Comprehensive list of over 40 programs in public health nursing, environmental health and health education</a:t>
            </a:r>
          </a:p>
          <a:p>
            <a:r>
              <a:rPr lang="en-US" dirty="0"/>
              <a:t>Only 9 areas were highlighted for further analysis due to differences in service approach or delivery</a:t>
            </a:r>
          </a:p>
          <a:p>
            <a:r>
              <a:rPr lang="en-US" dirty="0"/>
              <a:t>Areas of difference were presented to Merger Study Committee</a:t>
            </a:r>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A830795-1A1F-461B-938A-B7B434A7A179}" type="slidenum">
              <a:rPr lang="en-US"/>
              <a:pPr/>
              <a:t>8</a:t>
            </a:fld>
            <a:endParaRPr lang="en-US" dirty="0"/>
          </a:p>
        </p:txBody>
      </p:sp>
      <p:sp>
        <p:nvSpPr>
          <p:cNvPr id="76802" name="Rectangle 2"/>
          <p:cNvSpPr>
            <a:spLocks noGrp="1" noChangeArrowheads="1"/>
          </p:cNvSpPr>
          <p:nvPr>
            <p:ph type="title"/>
          </p:nvPr>
        </p:nvSpPr>
        <p:spPr/>
        <p:txBody>
          <a:bodyPr/>
          <a:lstStyle/>
          <a:p>
            <a:r>
              <a:rPr lang="en-US" sz="3600" dirty="0"/>
              <a:t>#1 - Community Needs Assessment</a:t>
            </a:r>
          </a:p>
        </p:txBody>
      </p:sp>
      <p:sp>
        <p:nvSpPr>
          <p:cNvPr id="76803" name="Rectangle 3"/>
          <p:cNvSpPr>
            <a:spLocks noGrp="1" noChangeArrowheads="1"/>
          </p:cNvSpPr>
          <p:nvPr>
            <p:ph type="body" idx="1"/>
          </p:nvPr>
        </p:nvSpPr>
        <p:spPr/>
        <p:txBody>
          <a:bodyPr/>
          <a:lstStyle/>
          <a:p>
            <a:r>
              <a:rPr lang="en-US" sz="2400" dirty="0"/>
              <a:t>BHD uses a structured approach and comprehensive assessment model</a:t>
            </a:r>
          </a:p>
          <a:p>
            <a:r>
              <a:rPr lang="en-US" sz="2400" dirty="0"/>
              <a:t>RCHD relies on other available information and outside entities to  work on identified issues</a:t>
            </a:r>
          </a:p>
          <a:p>
            <a:r>
              <a:rPr lang="en-US" sz="2400" dirty="0"/>
              <a:t>Comparables use comprehensive approach</a:t>
            </a:r>
          </a:p>
          <a:p>
            <a:r>
              <a:rPr lang="en-US" sz="2400" dirty="0"/>
              <a:t>MSC recommended comprehensive approach</a:t>
            </a:r>
          </a:p>
          <a:p>
            <a:r>
              <a:rPr lang="en-US" sz="2400" dirty="0"/>
              <a:t>Health educator position is key to this function</a:t>
            </a:r>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E38A2E5-7180-4E16-A064-8D415F1CC041}" type="slidenum">
              <a:rPr lang="en-US"/>
              <a:pPr/>
              <a:t>9</a:t>
            </a:fld>
            <a:endParaRPr lang="en-US" dirty="0"/>
          </a:p>
        </p:txBody>
      </p:sp>
      <p:sp>
        <p:nvSpPr>
          <p:cNvPr id="77826" name="Rectangle 2"/>
          <p:cNvSpPr>
            <a:spLocks noGrp="1" noChangeArrowheads="1"/>
          </p:cNvSpPr>
          <p:nvPr>
            <p:ph type="title"/>
          </p:nvPr>
        </p:nvSpPr>
        <p:spPr/>
        <p:txBody>
          <a:bodyPr/>
          <a:lstStyle/>
          <a:p>
            <a:r>
              <a:rPr lang="en-US" dirty="0"/>
              <a:t>#2 – Health Education</a:t>
            </a:r>
          </a:p>
        </p:txBody>
      </p:sp>
      <p:sp>
        <p:nvSpPr>
          <p:cNvPr id="77827" name="Rectangle 3"/>
          <p:cNvSpPr>
            <a:spLocks noGrp="1" noChangeArrowheads="1"/>
          </p:cNvSpPr>
          <p:nvPr>
            <p:ph type="body" idx="1"/>
          </p:nvPr>
        </p:nvSpPr>
        <p:spPr/>
        <p:txBody>
          <a:bodyPr/>
          <a:lstStyle/>
          <a:p>
            <a:r>
              <a:rPr lang="en-US" sz="2400" dirty="0"/>
              <a:t>BHD uses a centralized model with a health educator to coordinate and deliver services</a:t>
            </a:r>
          </a:p>
          <a:p>
            <a:r>
              <a:rPr lang="en-US" sz="2400" dirty="0"/>
              <a:t>RCHD uses various agency staff in providing health education services; no central coordinator</a:t>
            </a:r>
          </a:p>
          <a:p>
            <a:r>
              <a:rPr lang="en-US" sz="2400" dirty="0"/>
              <a:t>Comparables use health educator model MSC recommended health educator model</a:t>
            </a:r>
          </a:p>
          <a:p>
            <a:pPr>
              <a:buFontTx/>
              <a:buNone/>
            </a:pPr>
            <a:endParaRPr lang="en-US" sz="2400" dirty="0"/>
          </a:p>
        </p:txBody>
      </p:sp>
    </p:spTree>
  </p:cSld>
  <p:clrMapOvr>
    <a:masterClrMapping/>
  </p:clrMapOvr>
  <p:transition>
    <p:cut/>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vk_white_template">
  <a:themeElements>
    <a:clrScheme name="vk_white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k_white_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vk_white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k_white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k_white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k_white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k_white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k_white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k_white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2011</TotalTime>
  <Words>2377</Words>
  <Application>Microsoft Office PowerPoint</Application>
  <PresentationFormat>On-screen Show (4:3)</PresentationFormat>
  <Paragraphs>240</Paragraphs>
  <Slides>40</Slides>
  <Notes>0</Notes>
  <HiddenSlides>0</HiddenSlides>
  <MMClips>0</MMClips>
  <ScaleCrop>false</ScaleCrop>
  <HeadingPairs>
    <vt:vector size="4" baseType="variant">
      <vt:variant>
        <vt:lpstr>Theme</vt:lpstr>
      </vt:variant>
      <vt:variant>
        <vt:i4>2</vt:i4>
      </vt:variant>
      <vt:variant>
        <vt:lpstr>Slide Titles</vt:lpstr>
      </vt:variant>
      <vt:variant>
        <vt:i4>40</vt:i4>
      </vt:variant>
    </vt:vector>
  </HeadingPairs>
  <TitlesOfParts>
    <vt:vector size="42" baseType="lpstr">
      <vt:lpstr>vk_white_template</vt:lpstr>
      <vt:lpstr>Concourse</vt:lpstr>
      <vt:lpstr>Presentation to Legislature’s Special Committee on  Local Service Consolidation</vt:lpstr>
      <vt:lpstr>Brief History </vt:lpstr>
      <vt:lpstr>Brief History - Continued</vt:lpstr>
      <vt:lpstr>Beloit/Rock County Public Health Merger Study </vt:lpstr>
      <vt:lpstr>Objectives of Project</vt:lpstr>
      <vt:lpstr>Project Methodology</vt:lpstr>
      <vt:lpstr>Public Health Services</vt:lpstr>
      <vt:lpstr>#1 - Community Needs Assessment</vt:lpstr>
      <vt:lpstr>#2 – Health Education</vt:lpstr>
      <vt:lpstr>#3 – Adult Health Home Visits</vt:lpstr>
      <vt:lpstr># 4 – Childbirth Education</vt:lpstr>
      <vt:lpstr>#5 – Children w/ Special Health  Care Needs</vt:lpstr>
      <vt:lpstr>#6 – Newborn Visits</vt:lpstr>
      <vt:lpstr>#7 – Prenatal and Perinatal Care Coordination</vt:lpstr>
      <vt:lpstr>#8 – Childhood Lead Poisoning Prevention</vt:lpstr>
      <vt:lpstr>#9 – Food Inspection</vt:lpstr>
      <vt:lpstr>Overall Service Impact</vt:lpstr>
      <vt:lpstr>Overall Fiscal Impact</vt:lpstr>
      <vt:lpstr>Staffing Plan Assumptions</vt:lpstr>
      <vt:lpstr>Proposed Staffing Plan</vt:lpstr>
      <vt:lpstr>Satellite Office</vt:lpstr>
      <vt:lpstr>Comparative Budget</vt:lpstr>
      <vt:lpstr>Fiscal Impact on Beloit</vt:lpstr>
      <vt:lpstr>Key Budget Assumptions</vt:lpstr>
      <vt:lpstr>Human Services Programs</vt:lpstr>
      <vt:lpstr>HS Program Transition</vt:lpstr>
      <vt:lpstr>Human Services (con’t)</vt:lpstr>
      <vt:lpstr>Merger Transition Issues – Employee Transition</vt:lpstr>
      <vt:lpstr>Merger Transition Issues - Governance</vt:lpstr>
      <vt:lpstr>Merger Transition Issues – Intergovernmental Agreement</vt:lpstr>
      <vt:lpstr>Merger Implementation</vt:lpstr>
      <vt:lpstr>Merger Implementation – Cont.</vt:lpstr>
      <vt:lpstr>Merger Implementation – Cont.</vt:lpstr>
      <vt:lpstr>Merger Implementation – Cont.</vt:lpstr>
      <vt:lpstr>Merger Implementation – Cont.</vt:lpstr>
      <vt:lpstr>Merger Implementation – Cont.</vt:lpstr>
      <vt:lpstr>Merger Implementation-Cont.</vt:lpstr>
      <vt:lpstr>State Support/Encouragement for Service Consolidation</vt:lpstr>
      <vt:lpstr>State Support/Encouragement for Service Consolidation – Cont.</vt:lpstr>
      <vt:lpstr>THANK YOU!  QUESTIONS?</vt:lpstr>
    </vt:vector>
  </TitlesOfParts>
  <Company>Virchow Krause &amp; Co. LLP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Collins</dc:creator>
  <cp:lastModifiedBy>Arft, Larry</cp:lastModifiedBy>
  <cp:revision>94</cp:revision>
  <cp:lastPrinted>2010-09-23T21:44:01Z</cp:lastPrinted>
  <dcterms:created xsi:type="dcterms:W3CDTF">2003-10-16T18:19:40Z</dcterms:created>
  <dcterms:modified xsi:type="dcterms:W3CDTF">2010-09-30T18:26:05Z</dcterms:modified>
</cp:coreProperties>
</file>