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80" r:id="rId7"/>
    <p:sldId id="261" r:id="rId8"/>
    <p:sldId id="281" r:id="rId9"/>
    <p:sldId id="262" r:id="rId10"/>
    <p:sldId id="263" r:id="rId11"/>
    <p:sldId id="282" r:id="rId12"/>
    <p:sldId id="283" r:id="rId13"/>
    <p:sldId id="268" r:id="rId14"/>
    <p:sldId id="269" r:id="rId15"/>
    <p:sldId id="270" r:id="rId16"/>
    <p:sldId id="271" r:id="rId17"/>
    <p:sldId id="272" r:id="rId18"/>
    <p:sldId id="273" r:id="rId19"/>
    <p:sldId id="274" r:id="rId20"/>
    <p:sldId id="275" r:id="rId21"/>
    <p:sldId id="276" r:id="rId22"/>
    <p:sldId id="265" r:id="rId23"/>
    <p:sldId id="267" r:id="rId24"/>
    <p:sldId id="277" r:id="rId25"/>
    <p:sldId id="278" r:id="rId26"/>
    <p:sldId id="284" r:id="rId27"/>
    <p:sldId id="285"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D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5CD04-817B-4182-9FCD-212D29BFDD39}" type="datetimeFigureOut">
              <a:rPr lang="en-US" smtClean="0"/>
              <a:pPr/>
              <a:t>8/31/2010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5620B-5F1B-46A6-B8E6-2F1F307598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88% of </a:t>
            </a:r>
            <a:r>
              <a:rPr lang="en-US" sz="1200" dirty="0" smtClean="0">
                <a:solidFill>
                  <a:srgbClr val="5F574F"/>
                </a:solidFill>
              </a:rPr>
              <a:t>city finance officers believe their cities are </a:t>
            </a:r>
            <a:r>
              <a:rPr lang="en-US" sz="1200" b="1" dirty="0" smtClean="0">
                <a:solidFill>
                  <a:srgbClr val="C00000"/>
                </a:solidFill>
              </a:rPr>
              <a:t>less able to meet fiscal needs in 2009 than in previous years</a:t>
            </a:r>
            <a:r>
              <a:rPr lang="en-US" sz="1200" dirty="0" smtClean="0">
                <a:solidFill>
                  <a:srgbClr val="5F574F"/>
                </a:solidFill>
              </a:rPr>
              <a:t>, and will be worse in 2010 and 2011</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C5620B-5F1B-46A6-B8E6-2F1F307598E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of the key questions we wanted to answer with this study – we’ve heard this</a:t>
            </a:r>
            <a:r>
              <a:rPr lang="en-US" baseline="0" dirty="0" smtClean="0"/>
              <a:t> for years and it comes up in nearly every one of the commissions and task forces going back to the mid-’50’s</a:t>
            </a:r>
            <a:endParaRPr lang="en-US" dirty="0"/>
          </a:p>
        </p:txBody>
      </p:sp>
      <p:sp>
        <p:nvSpPr>
          <p:cNvPr id="4" name="Slide Number Placeholder 3"/>
          <p:cNvSpPr>
            <a:spLocks noGrp="1"/>
          </p:cNvSpPr>
          <p:nvPr>
            <p:ph type="sldNum" sz="quarter" idx="10"/>
          </p:nvPr>
        </p:nvSpPr>
        <p:spPr/>
        <p:txBody>
          <a:bodyPr/>
          <a:lstStyle/>
          <a:p>
            <a:fld id="{E5C5620B-5F1B-46A6-B8E6-2F1F307598E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studied many </a:t>
            </a:r>
            <a:r>
              <a:rPr lang="en-US" dirty="0" err="1" smtClean="0"/>
              <a:t>many</a:t>
            </a:r>
            <a:r>
              <a:rPr lang="en-US" dirty="0" smtClean="0"/>
              <a:t> examples</a:t>
            </a:r>
            <a:r>
              <a:rPr lang="en-US" baseline="0" dirty="0" smtClean="0"/>
              <a:t> of local governments in Wisconsin that were able to successfully consolidate the delivery of one type of service or another.  We found there were a combination of conditions that are necessary for successful initiatives.</a:t>
            </a:r>
            <a:endParaRPr lang="en-US" dirty="0"/>
          </a:p>
        </p:txBody>
      </p:sp>
      <p:sp>
        <p:nvSpPr>
          <p:cNvPr id="4" name="Slide Number Placeholder 3"/>
          <p:cNvSpPr>
            <a:spLocks noGrp="1"/>
          </p:cNvSpPr>
          <p:nvPr>
            <p:ph type="sldNum" sz="quarter" idx="10"/>
          </p:nvPr>
        </p:nvSpPr>
        <p:spPr/>
        <p:txBody>
          <a:bodyPr/>
          <a:lstStyle/>
          <a:p>
            <a:fld id="{E5C5620B-5F1B-46A6-B8E6-2F1F307598E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8/31/2010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8/31/2010</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8/31/2010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8/31/2010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8/31/2010</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xec_dir@localgovinstitute.org" TargetMode="External"/><Relationship Id="rId2" Type="http://schemas.openxmlformats.org/officeDocument/2006/relationships/hyperlink" Target="http://www.localgovinstitute.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Roadmap for Government Transformation</a:t>
            </a:r>
            <a:endParaRPr lang="en-US" dirty="0"/>
          </a:p>
        </p:txBody>
      </p:sp>
      <p:sp>
        <p:nvSpPr>
          <p:cNvPr id="3" name="Subtitle 2"/>
          <p:cNvSpPr>
            <a:spLocks noGrp="1"/>
          </p:cNvSpPr>
          <p:nvPr>
            <p:ph type="subTitle" idx="1"/>
          </p:nvPr>
        </p:nvSpPr>
        <p:spPr/>
        <p:txBody>
          <a:bodyPr/>
          <a:lstStyle/>
          <a:p>
            <a:r>
              <a:rPr lang="en-US" dirty="0" smtClean="0"/>
              <a:t>Local Government Services in Wisconsin - Reducing the Cost and Improving Effectiveness</a:t>
            </a:r>
            <a:endParaRPr lang="en-US" dirty="0"/>
          </a:p>
        </p:txBody>
      </p:sp>
      <p:pic>
        <p:nvPicPr>
          <p:cNvPr id="4" name="Picture 3" descr="Logo2.jpg"/>
          <p:cNvPicPr>
            <a:picLocks noChangeAspect="1"/>
          </p:cNvPicPr>
          <p:nvPr/>
        </p:nvPicPr>
        <p:blipFill>
          <a:blip r:embed="rId2" cstate="print"/>
          <a:stretch>
            <a:fillRect/>
          </a:stretch>
        </p:blipFill>
        <p:spPr>
          <a:xfrm>
            <a:off x="5410200" y="4953000"/>
            <a:ext cx="3479800" cy="175934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52400" y="5708800"/>
            <a:ext cx="1866900" cy="114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a:bodyPr>
          <a:lstStyle/>
          <a:p>
            <a:r>
              <a:rPr lang="en-US" dirty="0" smtClean="0"/>
              <a:t>Cost </a:t>
            </a:r>
            <a:r>
              <a:rPr lang="en-US" dirty="0" err="1" smtClean="0"/>
              <a:t>vs</a:t>
            </a:r>
            <a:r>
              <a:rPr lang="en-US" dirty="0" smtClean="0"/>
              <a:t> Number of Jurisdictions</a:t>
            </a:r>
            <a:endParaRPr lang="en-US" dirty="0"/>
          </a:p>
        </p:txBody>
      </p:sp>
      <p:pic>
        <p:nvPicPr>
          <p:cNvPr id="4" name="Content Placeholder 3" descr="Units &amp; Expend.jpg"/>
          <p:cNvPicPr>
            <a:picLocks noGrp="1" noChangeAspect="1"/>
          </p:cNvPicPr>
          <p:nvPr>
            <p:ph idx="1"/>
          </p:nvPr>
        </p:nvPicPr>
        <p:blipFill>
          <a:blip r:embed="rId2" cstate="print"/>
          <a:stretch>
            <a:fillRect/>
          </a:stretch>
        </p:blipFill>
        <p:spPr>
          <a:xfrm>
            <a:off x="1600200" y="2057400"/>
            <a:ext cx="6163346" cy="4609283"/>
          </a:xfrm>
        </p:spPr>
      </p:pic>
      <p:pic>
        <p:nvPicPr>
          <p:cNvPr id="5" name="Picture 4" descr="Baker Tilly Logo.jpg"/>
          <p:cNvPicPr>
            <a:picLocks noChangeAspect="1"/>
          </p:cNvPicPr>
          <p:nvPr/>
        </p:nvPicPr>
        <p:blipFill>
          <a:blip r:embed="rId3" cstate="print"/>
          <a:stretch>
            <a:fillRect/>
          </a:stretch>
        </p:blipFill>
        <p:spPr>
          <a:xfrm>
            <a:off x="6553200" y="6324600"/>
            <a:ext cx="1079500" cy="2334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chemeClr val="tx2">
                    <a:lumMod val="90000"/>
                    <a:lumOff val="10000"/>
                  </a:schemeClr>
                </a:solidFill>
              </a:rPr>
              <a:t>Which Services Are Suitable For Cooperative Action?</a:t>
            </a:r>
            <a:br>
              <a:rPr lang="en-US" b="1" dirty="0" smtClean="0">
                <a:solidFill>
                  <a:schemeClr val="tx2">
                    <a:lumMod val="90000"/>
                    <a:lumOff val="10000"/>
                  </a:schemeClr>
                </a:solidFill>
              </a:rPr>
            </a:br>
            <a:endParaRPr lang="en-US" dirty="0"/>
          </a:p>
        </p:txBody>
      </p:sp>
      <p:sp>
        <p:nvSpPr>
          <p:cNvPr id="3" name="Content Placeholder 2"/>
          <p:cNvSpPr>
            <a:spLocks noGrp="1"/>
          </p:cNvSpPr>
          <p:nvPr>
            <p:ph idx="1"/>
          </p:nvPr>
        </p:nvSpPr>
        <p:spPr/>
        <p:txBody>
          <a:bodyPr/>
          <a:lstStyle/>
          <a:p>
            <a:pPr>
              <a:buNone/>
            </a:pPr>
            <a:r>
              <a:rPr lang="en-US" b="1" dirty="0" smtClean="0">
                <a:solidFill>
                  <a:schemeClr val="tx2">
                    <a:lumMod val="90000"/>
                    <a:lumOff val="10000"/>
                  </a:schemeClr>
                </a:solidFill>
              </a:rPr>
              <a:t>Suitability Factors Vary Across Services</a:t>
            </a:r>
            <a:endParaRPr lang="en-US" dirty="0"/>
          </a:p>
        </p:txBody>
      </p:sp>
      <p:graphicFrame>
        <p:nvGraphicFramePr>
          <p:cNvPr id="6" name="Table 5"/>
          <p:cNvGraphicFramePr>
            <a:graphicFrameLocks noGrp="1"/>
          </p:cNvGraphicFramePr>
          <p:nvPr/>
        </p:nvGraphicFramePr>
        <p:xfrm>
          <a:off x="609600" y="2743200"/>
          <a:ext cx="7924800" cy="3386455"/>
        </p:xfrm>
        <a:graphic>
          <a:graphicData uri="http://schemas.openxmlformats.org/drawingml/2006/table">
            <a:tbl>
              <a:tblPr firstRow="1" bandRow="1">
                <a:tableStyleId>{5C22544A-7EE6-4342-B048-85BDC9FD1C3A}</a:tableStyleId>
              </a:tblPr>
              <a:tblGrid>
                <a:gridCol w="3294580"/>
                <a:gridCol w="4630220"/>
              </a:tblGrid>
              <a:tr h="418465">
                <a:tc>
                  <a:txBody>
                    <a:bodyPr/>
                    <a:lstStyle/>
                    <a:p>
                      <a:pPr algn="ctr"/>
                      <a:r>
                        <a:rPr lang="en-US" dirty="0" smtClean="0">
                          <a:solidFill>
                            <a:schemeClr val="bg1"/>
                          </a:solidFill>
                        </a:rPr>
                        <a:t>Factor</a:t>
                      </a:r>
                      <a:endParaRPr lang="en-US"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63B1E5"/>
                    </a:solidFill>
                  </a:tcPr>
                </a:tc>
                <a:tc>
                  <a:txBody>
                    <a:bodyPr/>
                    <a:lstStyle/>
                    <a:p>
                      <a:pPr algn="ctr"/>
                      <a:r>
                        <a:rPr lang="en-US" dirty="0" smtClean="0">
                          <a:solidFill>
                            <a:schemeClr val="bg1"/>
                          </a:solidFill>
                        </a:rPr>
                        <a:t>Suitability</a:t>
                      </a:r>
                      <a:endParaRPr lang="en-US"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63B1E5"/>
                    </a:solidFill>
                  </a:tcPr>
                </a:tc>
              </a:tr>
              <a:tr h="418465">
                <a:tc>
                  <a:txBody>
                    <a:bodyPr/>
                    <a:lstStyle/>
                    <a:p>
                      <a:r>
                        <a:rPr lang="en-US" sz="1200" b="1" dirty="0" smtClean="0">
                          <a:solidFill>
                            <a:schemeClr val="bg1"/>
                          </a:solidFill>
                        </a:rPr>
                        <a:t>Association</a:t>
                      </a:r>
                      <a:r>
                        <a:rPr lang="en-US" sz="1200" b="1" baseline="0" dirty="0" smtClean="0">
                          <a:solidFill>
                            <a:schemeClr val="bg1"/>
                          </a:solidFill>
                        </a:rPr>
                        <a:t> with Community Identity</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indent="0">
                        <a:buClr>
                          <a:schemeClr val="accent1"/>
                        </a:buClr>
                        <a:buFont typeface="Symbol" pitchFamily="18" charset="2"/>
                        <a:buNone/>
                      </a:pPr>
                      <a:r>
                        <a:rPr lang="en-US" sz="1200" dirty="0" smtClean="0">
                          <a:solidFill>
                            <a:schemeClr val="tx2"/>
                          </a:solidFill>
                        </a:rPr>
                        <a:t>Lower visibility eases consolidation</a:t>
                      </a:r>
                      <a:endParaRPr lang="en-US" sz="1200" dirty="0">
                        <a:solidFill>
                          <a:schemeClr val="tx2"/>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Geographic Scope of Delivery</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indent="0"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works better on multijurisdictional level</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Operating Costs</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4763" indent="-4763"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involves significant operating costs</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Capital Costs</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indent="0"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involves significant capital costs</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Ratio of Line Staff  to Customers</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indent="0"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quality is not degraded by increased number of customers per staff</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Geographic Limitations</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indent="0"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is not limited by geographic factors</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18465">
                <a:tc>
                  <a:txBody>
                    <a:bodyPr/>
                    <a:lstStyle/>
                    <a:p>
                      <a:r>
                        <a:rPr lang="en-US" sz="1200" b="1" dirty="0" smtClean="0">
                          <a:solidFill>
                            <a:schemeClr val="bg1"/>
                          </a:solidFill>
                        </a:rPr>
                        <a:t>Service Delivery Requirement</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65000"/>
                      </a:schemeClr>
                    </a:solidFill>
                  </a:tcPr>
                </a:tc>
                <a:tc>
                  <a:txBody>
                    <a:bodyPr/>
                    <a:lstStyle/>
                    <a:p>
                      <a:pPr marL="0" indent="0" algn="l" defTabSz="820583" rtl="0" eaLnBrk="1" latinLnBrk="0" hangingPunct="1">
                        <a:buClr>
                          <a:schemeClr val="accent1"/>
                        </a:buClr>
                        <a:buFont typeface="Symbol" pitchFamily="18" charset="2"/>
                        <a:buNone/>
                      </a:pPr>
                      <a:r>
                        <a:rPr lang="en-US" sz="1200" kern="1200" dirty="0" smtClean="0">
                          <a:solidFill>
                            <a:schemeClr val="tx2"/>
                          </a:solidFill>
                          <a:latin typeface="+mn-lt"/>
                          <a:ea typeface="+mn-ea"/>
                          <a:cs typeface="+mn-cs"/>
                        </a:rPr>
                        <a:t>Service is required by statute</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Take for Success?</a:t>
            </a:r>
            <a:endParaRPr lang="en-US" dirty="0"/>
          </a:p>
        </p:txBody>
      </p:sp>
      <p:sp>
        <p:nvSpPr>
          <p:cNvPr id="4" name="Rounded Rectangle 3"/>
          <p:cNvSpPr/>
          <p:nvPr/>
        </p:nvSpPr>
        <p:spPr bwMode="auto">
          <a:xfrm>
            <a:off x="685800" y="2667000"/>
            <a:ext cx="7696200" cy="3276600"/>
          </a:xfrm>
          <a:prstGeom prst="roundRect">
            <a:avLst>
              <a:gd name="adj" fmla="val 5802"/>
            </a:avLst>
          </a:prstGeom>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838200" y="2819400"/>
            <a:ext cx="7772400" cy="533400"/>
          </a:xfrm>
        </p:spPr>
        <p:txBody>
          <a:bodyPr/>
          <a:lstStyle/>
          <a:p>
            <a:r>
              <a:rPr lang="en-US" sz="1800" b="1" dirty="0" smtClean="0">
                <a:solidFill>
                  <a:schemeClr val="tx2">
                    <a:lumMod val="90000"/>
                    <a:lumOff val="10000"/>
                  </a:schemeClr>
                </a:solidFill>
              </a:rPr>
              <a:t>Factors Common to Every Successful Consolidation</a:t>
            </a:r>
          </a:p>
        </p:txBody>
      </p:sp>
      <p:graphicFrame>
        <p:nvGraphicFramePr>
          <p:cNvPr id="6" name="Table 5"/>
          <p:cNvGraphicFramePr>
            <a:graphicFrameLocks noGrp="1"/>
          </p:cNvGraphicFramePr>
          <p:nvPr/>
        </p:nvGraphicFramePr>
        <p:xfrm>
          <a:off x="914400" y="3352800"/>
          <a:ext cx="7239000" cy="2286000"/>
        </p:xfrm>
        <a:graphic>
          <a:graphicData uri="http://schemas.openxmlformats.org/drawingml/2006/table">
            <a:tbl>
              <a:tblPr firstRow="1" bandRow="1">
                <a:tableStyleId>{35758FB7-9AC5-4552-8A53-C91805E547FA}</a:tableStyleId>
              </a:tblPr>
              <a:tblGrid>
                <a:gridCol w="3619500"/>
                <a:gridCol w="3619500"/>
              </a:tblGrid>
              <a:tr h="865794">
                <a:tc>
                  <a:txBody>
                    <a:bodyPr/>
                    <a:lstStyle/>
                    <a:p>
                      <a:pPr algn="ctr"/>
                      <a:r>
                        <a:rPr lang="en-US" dirty="0" smtClean="0"/>
                        <a:t>Positive</a:t>
                      </a:r>
                      <a:r>
                        <a:rPr lang="en-US" baseline="0" dirty="0" smtClean="0"/>
                        <a:t> Impact on Services</a:t>
                      </a:r>
                      <a:endParaRPr lang="en-US"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Clear Fiscal Benefit</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554412">
                <a:tc>
                  <a:txBody>
                    <a:bodyPr/>
                    <a:lstStyle/>
                    <a:p>
                      <a:pPr algn="ctr"/>
                      <a:r>
                        <a:rPr lang="en-US" dirty="0" smtClean="0"/>
                        <a:t>Trust</a:t>
                      </a:r>
                      <a:endParaRPr lang="en-US"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dirty="0" smtClean="0"/>
                        <a:t>Leadership</a:t>
                      </a:r>
                      <a:endParaRPr lang="en-US" b="0" dirty="0">
                        <a:solidFill>
                          <a:schemeClr val="bg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865794">
                <a:tc>
                  <a:txBody>
                    <a:bodyPr/>
                    <a:lstStyle/>
                    <a:p>
                      <a:pPr algn="ctr"/>
                      <a:r>
                        <a:rPr lang="en-US" dirty="0" smtClean="0"/>
                        <a:t>Community Support</a:t>
                      </a:r>
                      <a:endParaRPr lang="en-US"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dirty="0" smtClean="0"/>
                        <a:t>Shared Perception of Need</a:t>
                      </a:r>
                      <a:endParaRPr lang="en-US" b="0" dirty="0">
                        <a:solidFill>
                          <a:schemeClr val="bg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Everest Metro Police</a:t>
            </a:r>
            <a:endParaRPr lang="en-US" dirty="0"/>
          </a:p>
        </p:txBody>
      </p:sp>
      <p:pic>
        <p:nvPicPr>
          <p:cNvPr id="4" name="Content Placeholder 3" descr="Everest Metro.jpg"/>
          <p:cNvPicPr>
            <a:picLocks noGrp="1" noChangeAspect="1"/>
          </p:cNvPicPr>
          <p:nvPr>
            <p:ph idx="1"/>
          </p:nvPr>
        </p:nvPicPr>
        <p:blipFill>
          <a:blip r:embed="rId2" cstate="print"/>
          <a:stretch>
            <a:fillRect/>
          </a:stretch>
        </p:blipFill>
        <p:spPr>
          <a:xfrm>
            <a:off x="228599" y="2209800"/>
            <a:ext cx="8645019" cy="3581400"/>
          </a:xfrm>
        </p:spPr>
      </p:pic>
      <p:pic>
        <p:nvPicPr>
          <p:cNvPr id="5" name="Picture 4" descr="Baker Tilly Logo.jpg"/>
          <p:cNvPicPr>
            <a:picLocks noChangeAspect="1"/>
          </p:cNvPicPr>
          <p:nvPr/>
        </p:nvPicPr>
        <p:blipFill>
          <a:blip r:embed="rId3" cstate="print"/>
          <a:stretch>
            <a:fillRect/>
          </a:stretch>
        </p:blipFill>
        <p:spPr>
          <a:xfrm>
            <a:off x="3886200" y="5410200"/>
            <a:ext cx="1174750" cy="25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Plover &amp; Whiting</a:t>
            </a:r>
            <a:endParaRPr lang="en-US" dirty="0"/>
          </a:p>
        </p:txBody>
      </p:sp>
      <p:pic>
        <p:nvPicPr>
          <p:cNvPr id="4" name="Picture 3" descr="Plover.jpg"/>
          <p:cNvPicPr>
            <a:picLocks noChangeAspect="1"/>
          </p:cNvPicPr>
          <p:nvPr/>
        </p:nvPicPr>
        <p:blipFill>
          <a:blip r:embed="rId2" cstate="print"/>
          <a:stretch>
            <a:fillRect/>
          </a:stretch>
        </p:blipFill>
        <p:spPr>
          <a:xfrm>
            <a:off x="152400" y="2209800"/>
            <a:ext cx="8839200" cy="4346133"/>
          </a:xfrm>
          <a:prstGeom prst="rect">
            <a:avLst/>
          </a:prstGeom>
        </p:spPr>
      </p:pic>
      <p:sp>
        <p:nvSpPr>
          <p:cNvPr id="5" name="TextBox 4"/>
          <p:cNvSpPr txBox="1"/>
          <p:nvPr/>
        </p:nvSpPr>
        <p:spPr>
          <a:xfrm>
            <a:off x="152400" y="2286000"/>
            <a:ext cx="4953000" cy="4191000"/>
          </a:xfrm>
          <a:prstGeom prst="rect">
            <a:avLst/>
          </a:prstGeom>
          <a:solidFill>
            <a:srgbClr val="548DD4"/>
          </a:solidFill>
        </p:spPr>
        <p:txBody>
          <a:bodyPr wrap="square" rtlCol="0">
            <a:spAutoFit/>
          </a:bodyPr>
          <a:lstStyle/>
          <a:p>
            <a:pPr>
              <a:spcBef>
                <a:spcPts val="600"/>
              </a:spcBef>
            </a:pPr>
            <a:r>
              <a:rPr lang="en-US" sz="1400" dirty="0" smtClean="0">
                <a:solidFill>
                  <a:schemeClr val="bg1"/>
                </a:solidFill>
                <a:latin typeface="Arial" pitchFamily="34" charset="0"/>
                <a:cs typeface="Arial" pitchFamily="34" charset="0"/>
              </a:rPr>
              <a:t>SUCCESS STRATEGY: Demonstrate how the service will be provided better, faster, quicker</a:t>
            </a:r>
          </a:p>
          <a:p>
            <a:pPr>
              <a:spcBef>
                <a:spcPts val="600"/>
              </a:spcBef>
            </a:pPr>
            <a:endParaRPr lang="en-US" sz="1400" dirty="0" smtClean="0">
              <a:solidFill>
                <a:schemeClr val="bg1"/>
              </a:solidFill>
              <a:latin typeface="Arial" pitchFamily="34" charset="0"/>
              <a:cs typeface="Arial" pitchFamily="34" charset="0"/>
            </a:endParaRPr>
          </a:p>
          <a:p>
            <a:pPr>
              <a:spcBef>
                <a:spcPts val="600"/>
              </a:spcBef>
            </a:pPr>
            <a:r>
              <a:rPr lang="en-US" sz="1400" dirty="0" smtClean="0">
                <a:solidFill>
                  <a:schemeClr val="bg1"/>
                </a:solidFill>
                <a:latin typeface="Arial" pitchFamily="34" charset="0"/>
                <a:cs typeface="Arial" pitchFamily="34" charset="0"/>
              </a:rPr>
              <a:t>Fire Protection Cooperation between Villages of Plover and Whiting</a:t>
            </a:r>
          </a:p>
          <a:p>
            <a:r>
              <a:rPr lang="en-US" sz="1300" dirty="0" smtClean="0">
                <a:solidFill>
                  <a:schemeClr val="bg1"/>
                </a:solidFill>
                <a:latin typeface="Arial" pitchFamily="34" charset="0"/>
                <a:cs typeface="Arial" pitchFamily="34" charset="0"/>
              </a:rPr>
              <a:t>Beginning in 2006, when fire or rescue calls would come in to either the Village of Plover or Whiting, volunteer firefighters in both Departments would be automatically paged and a response matrix indicated which apparatus and assets would respond.  The cooperation is an automatic aid agreement that functions much like MABAS, but at an enhanced level.  Previously, when calls came in during the day, Plover previously had difficulty meeting NFPA standards to get 16 firefighters at a working fire in 8 minutes.  Incident response during the day is a challenge for many Wisconsin volunteer fire departments.  Since the agreement, there is a much larger pool of volunteers to respond to incidents.  In addition, Whiting now has access to Plover’s full-time Chief and Captain, which allows much faster establishment of incident command than Whiting had enjoyed previously.</a:t>
            </a:r>
            <a:endParaRPr lang="en-US" sz="1300" dirty="0">
              <a:solidFill>
                <a:schemeClr val="bg1"/>
              </a:solidFill>
              <a:latin typeface="Arial" pitchFamily="34" charset="0"/>
              <a:cs typeface="Arial" pitchFamily="34" charset="0"/>
            </a:endParaRPr>
          </a:p>
        </p:txBody>
      </p:sp>
      <p:pic>
        <p:nvPicPr>
          <p:cNvPr id="6" name="Picture 5" descr="Baker Tilly Logo.jpg"/>
          <p:cNvPicPr>
            <a:picLocks noChangeAspect="1"/>
          </p:cNvPicPr>
          <p:nvPr/>
        </p:nvPicPr>
        <p:blipFill>
          <a:blip r:embed="rId3" cstate="print"/>
          <a:stretch>
            <a:fillRect/>
          </a:stretch>
        </p:blipFill>
        <p:spPr>
          <a:xfrm>
            <a:off x="152400" y="6400800"/>
            <a:ext cx="1079500" cy="2334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Brown, Outagamie &amp; Winnebago Counties</a:t>
            </a:r>
            <a:endParaRPr lang="en-US" dirty="0"/>
          </a:p>
        </p:txBody>
      </p:sp>
      <p:pic>
        <p:nvPicPr>
          <p:cNvPr id="4" name="Picture 3" descr="Brown County.jpg"/>
          <p:cNvPicPr>
            <a:picLocks noChangeAspect="1"/>
          </p:cNvPicPr>
          <p:nvPr/>
        </p:nvPicPr>
        <p:blipFill>
          <a:blip r:embed="rId2" cstate="print"/>
          <a:stretch>
            <a:fillRect/>
          </a:stretch>
        </p:blipFill>
        <p:spPr>
          <a:xfrm>
            <a:off x="152400" y="2514600"/>
            <a:ext cx="8763000" cy="2985113"/>
          </a:xfrm>
          <a:prstGeom prst="rect">
            <a:avLst/>
          </a:prstGeom>
        </p:spPr>
      </p:pic>
      <p:pic>
        <p:nvPicPr>
          <p:cNvPr id="5" name="Picture 4" descr="Baker Tilly Logo.jpg"/>
          <p:cNvPicPr>
            <a:picLocks noChangeAspect="1"/>
          </p:cNvPicPr>
          <p:nvPr/>
        </p:nvPicPr>
        <p:blipFill>
          <a:blip r:embed="rId3" cstate="print"/>
          <a:stretch>
            <a:fillRect/>
          </a:stretch>
        </p:blipFill>
        <p:spPr>
          <a:xfrm>
            <a:off x="152400" y="5486400"/>
            <a:ext cx="850900" cy="1839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North Shore Fire Dept.</a:t>
            </a:r>
            <a:endParaRPr lang="en-US" dirty="0"/>
          </a:p>
        </p:txBody>
      </p:sp>
      <p:pic>
        <p:nvPicPr>
          <p:cNvPr id="4" name="Picture 3" descr="North Shore Fire.jpg"/>
          <p:cNvPicPr>
            <a:picLocks noChangeAspect="1"/>
          </p:cNvPicPr>
          <p:nvPr/>
        </p:nvPicPr>
        <p:blipFill>
          <a:blip r:embed="rId2" cstate="print"/>
          <a:stretch>
            <a:fillRect/>
          </a:stretch>
        </p:blipFill>
        <p:spPr>
          <a:xfrm>
            <a:off x="152400" y="2286000"/>
            <a:ext cx="8915400" cy="2940435"/>
          </a:xfrm>
          <a:prstGeom prst="rect">
            <a:avLst/>
          </a:prstGeom>
        </p:spPr>
      </p:pic>
      <p:pic>
        <p:nvPicPr>
          <p:cNvPr id="5" name="Picture 4" descr="Baker Tilly Logo.jpg"/>
          <p:cNvPicPr>
            <a:picLocks noChangeAspect="1"/>
          </p:cNvPicPr>
          <p:nvPr/>
        </p:nvPicPr>
        <p:blipFill>
          <a:blip r:embed="rId3" cstate="print"/>
          <a:stretch>
            <a:fillRect/>
          </a:stretch>
        </p:blipFill>
        <p:spPr>
          <a:xfrm>
            <a:off x="4191000" y="4953000"/>
            <a:ext cx="1003300" cy="2169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Rock County/Beloit</a:t>
            </a:r>
            <a:endParaRPr lang="en-US" dirty="0"/>
          </a:p>
        </p:txBody>
      </p:sp>
      <p:pic>
        <p:nvPicPr>
          <p:cNvPr id="4" name="Picture 3" descr="Rock County.jpg"/>
          <p:cNvPicPr>
            <a:picLocks noChangeAspect="1"/>
          </p:cNvPicPr>
          <p:nvPr/>
        </p:nvPicPr>
        <p:blipFill>
          <a:blip r:embed="rId2" cstate="print"/>
          <a:stretch>
            <a:fillRect/>
          </a:stretch>
        </p:blipFill>
        <p:spPr>
          <a:xfrm>
            <a:off x="152400" y="2209800"/>
            <a:ext cx="8763000" cy="4180730"/>
          </a:xfrm>
          <a:prstGeom prst="rect">
            <a:avLst/>
          </a:prstGeom>
        </p:spPr>
      </p:pic>
      <p:pic>
        <p:nvPicPr>
          <p:cNvPr id="5" name="Picture 4" descr="Baker Tilly Logo.jpg"/>
          <p:cNvPicPr>
            <a:picLocks noChangeAspect="1"/>
          </p:cNvPicPr>
          <p:nvPr/>
        </p:nvPicPr>
        <p:blipFill>
          <a:blip r:embed="rId3" cstate="print"/>
          <a:stretch>
            <a:fillRect/>
          </a:stretch>
        </p:blipFill>
        <p:spPr>
          <a:xfrm>
            <a:off x="4267200" y="6096000"/>
            <a:ext cx="927100" cy="2004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Town of Harrison/Calumet County</a:t>
            </a:r>
            <a:endParaRPr lang="en-US" dirty="0"/>
          </a:p>
        </p:txBody>
      </p:sp>
      <p:pic>
        <p:nvPicPr>
          <p:cNvPr id="4" name="Picture 3" descr="Harrison.jpg"/>
          <p:cNvPicPr>
            <a:picLocks noChangeAspect="1"/>
          </p:cNvPicPr>
          <p:nvPr/>
        </p:nvPicPr>
        <p:blipFill>
          <a:blip r:embed="rId2" cstate="print"/>
          <a:stretch>
            <a:fillRect/>
          </a:stretch>
        </p:blipFill>
        <p:spPr>
          <a:xfrm>
            <a:off x="228600" y="2438400"/>
            <a:ext cx="8915400" cy="3068338"/>
          </a:xfrm>
          <a:prstGeom prst="rect">
            <a:avLst/>
          </a:prstGeom>
        </p:spPr>
      </p:pic>
      <p:pic>
        <p:nvPicPr>
          <p:cNvPr id="5" name="Picture 4" descr="Baker Tilly Logo.jpg"/>
          <p:cNvPicPr>
            <a:picLocks noChangeAspect="1"/>
          </p:cNvPicPr>
          <p:nvPr/>
        </p:nvPicPr>
        <p:blipFill>
          <a:blip r:embed="rId3" cstate="print"/>
          <a:stretch>
            <a:fillRect/>
          </a:stretch>
        </p:blipFill>
        <p:spPr>
          <a:xfrm>
            <a:off x="4191000" y="5181600"/>
            <a:ext cx="1079500" cy="2334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Town of Merton/City of Delafield</a:t>
            </a:r>
            <a:endParaRPr lang="en-US" dirty="0"/>
          </a:p>
        </p:txBody>
      </p:sp>
      <p:pic>
        <p:nvPicPr>
          <p:cNvPr id="4" name="Picture 3" descr="Merton.jpg"/>
          <p:cNvPicPr>
            <a:picLocks noChangeAspect="1"/>
          </p:cNvPicPr>
          <p:nvPr/>
        </p:nvPicPr>
        <p:blipFill>
          <a:blip r:embed="rId2" cstate="print"/>
          <a:stretch>
            <a:fillRect/>
          </a:stretch>
        </p:blipFill>
        <p:spPr>
          <a:xfrm>
            <a:off x="152400" y="2286000"/>
            <a:ext cx="8763000" cy="4428782"/>
          </a:xfrm>
          <a:prstGeom prst="rect">
            <a:avLst/>
          </a:prstGeom>
        </p:spPr>
      </p:pic>
      <p:pic>
        <p:nvPicPr>
          <p:cNvPr id="5" name="Picture 4" descr="Baker Tilly Logo.jpg"/>
          <p:cNvPicPr>
            <a:picLocks noChangeAspect="1"/>
          </p:cNvPicPr>
          <p:nvPr/>
        </p:nvPicPr>
        <p:blipFill>
          <a:blip r:embed="rId3" cstate="print"/>
          <a:stretch>
            <a:fillRect/>
          </a:stretch>
        </p:blipFill>
        <p:spPr>
          <a:xfrm>
            <a:off x="4267200" y="6400800"/>
            <a:ext cx="927100" cy="2004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OC Logo.jpg"/>
          <p:cNvPicPr>
            <a:picLocks noChangeAspect="1"/>
          </p:cNvPicPr>
          <p:nvPr/>
        </p:nvPicPr>
        <p:blipFill>
          <a:blip r:embed="rId2" cstate="print"/>
          <a:stretch>
            <a:fillRect/>
          </a:stretch>
        </p:blipFill>
        <p:spPr>
          <a:xfrm>
            <a:off x="3886200" y="2743200"/>
            <a:ext cx="4514850" cy="1447800"/>
          </a:xfrm>
          <a:prstGeom prst="rect">
            <a:avLst/>
          </a:prstGeom>
        </p:spPr>
      </p:pic>
      <p:pic>
        <p:nvPicPr>
          <p:cNvPr id="4" name="Picture 3" descr="WCA Logo.jpg"/>
          <p:cNvPicPr>
            <a:picLocks noChangeAspect="1"/>
          </p:cNvPicPr>
          <p:nvPr/>
        </p:nvPicPr>
        <p:blipFill>
          <a:blip r:embed="rId3" cstate="print"/>
          <a:stretch>
            <a:fillRect/>
          </a:stretch>
        </p:blipFill>
        <p:spPr>
          <a:xfrm>
            <a:off x="838200" y="1981200"/>
            <a:ext cx="2133600" cy="2374490"/>
          </a:xfrm>
          <a:prstGeom prst="rect">
            <a:avLst/>
          </a:prstGeom>
        </p:spPr>
      </p:pic>
      <p:sp>
        <p:nvSpPr>
          <p:cNvPr id="2" name="Title 1"/>
          <p:cNvSpPr>
            <a:spLocks noGrp="1"/>
          </p:cNvSpPr>
          <p:nvPr>
            <p:ph type="title"/>
          </p:nvPr>
        </p:nvSpPr>
        <p:spPr/>
        <p:txBody>
          <a:bodyPr>
            <a:normAutofit fontScale="90000"/>
          </a:bodyPr>
          <a:lstStyle/>
          <a:p>
            <a:r>
              <a:rPr lang="en-US" dirty="0" smtClean="0"/>
              <a:t>Local Government Institute of Wisconsin</a:t>
            </a:r>
            <a:endParaRPr lang="en-US" dirty="0"/>
          </a:p>
        </p:txBody>
      </p:sp>
      <p:pic>
        <p:nvPicPr>
          <p:cNvPr id="6" name="Picture 5" descr="LWM2.jpg"/>
          <p:cNvPicPr>
            <a:picLocks noChangeAspect="1"/>
          </p:cNvPicPr>
          <p:nvPr/>
        </p:nvPicPr>
        <p:blipFill>
          <a:blip r:embed="rId4" cstate="print"/>
          <a:stretch>
            <a:fillRect/>
          </a:stretch>
        </p:blipFill>
        <p:spPr>
          <a:xfrm>
            <a:off x="6324600" y="3733800"/>
            <a:ext cx="1600200" cy="1600200"/>
          </a:xfrm>
          <a:prstGeom prst="rect">
            <a:avLst/>
          </a:prstGeom>
        </p:spPr>
      </p:pic>
      <p:pic>
        <p:nvPicPr>
          <p:cNvPr id="7" name="Picture 6" descr="WTA Logo.bmp"/>
          <p:cNvPicPr>
            <a:picLocks noChangeAspect="1"/>
          </p:cNvPicPr>
          <p:nvPr/>
        </p:nvPicPr>
        <p:blipFill>
          <a:blip r:embed="rId5" cstate="print"/>
          <a:stretch>
            <a:fillRect/>
          </a:stretch>
        </p:blipFill>
        <p:spPr>
          <a:xfrm>
            <a:off x="609600" y="4419600"/>
            <a:ext cx="4724400" cy="722385"/>
          </a:xfrm>
          <a:prstGeom prst="rect">
            <a:avLst/>
          </a:prstGeom>
        </p:spPr>
      </p:pic>
      <p:sp>
        <p:nvSpPr>
          <p:cNvPr id="9" name="TextBox 8"/>
          <p:cNvSpPr txBox="1"/>
          <p:nvPr/>
        </p:nvSpPr>
        <p:spPr>
          <a:xfrm>
            <a:off x="2286000" y="2286000"/>
            <a:ext cx="2438400" cy="369332"/>
          </a:xfrm>
          <a:prstGeom prst="rect">
            <a:avLst/>
          </a:prstGeom>
          <a:noFill/>
        </p:spPr>
        <p:txBody>
          <a:bodyPr wrap="square" rtlCol="0">
            <a:spAutoFit/>
          </a:bodyPr>
          <a:lstStyle/>
          <a:p>
            <a:r>
              <a:rPr lang="en-US" dirty="0" smtClean="0"/>
              <a:t>Founded in 2007 by:</a:t>
            </a:r>
            <a:endParaRPr lang="en-US" dirty="0"/>
          </a:p>
        </p:txBody>
      </p:sp>
      <p:sp>
        <p:nvSpPr>
          <p:cNvPr id="11" name="TextBox 10"/>
          <p:cNvSpPr txBox="1"/>
          <p:nvPr/>
        </p:nvSpPr>
        <p:spPr>
          <a:xfrm>
            <a:off x="381000" y="5791200"/>
            <a:ext cx="8229600" cy="646331"/>
          </a:xfrm>
          <a:prstGeom prst="rect">
            <a:avLst/>
          </a:prstGeom>
          <a:noFill/>
        </p:spPr>
        <p:txBody>
          <a:bodyPr wrap="square" rtlCol="0">
            <a:spAutoFit/>
          </a:bodyPr>
          <a:lstStyle/>
          <a:p>
            <a:r>
              <a:rPr lang="en-US" i="1" dirty="0" smtClean="0"/>
              <a:t>“LGI will collaborate with others to find solutions for the efficient delivery and funding of local government services consistent with the needs of our citizen.”</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Waukesha Co. Dispatch</a:t>
            </a:r>
            <a:endParaRPr lang="en-US" dirty="0"/>
          </a:p>
        </p:txBody>
      </p:sp>
      <p:pic>
        <p:nvPicPr>
          <p:cNvPr id="4" name="Picture 3" descr="Waukesha.jpg"/>
          <p:cNvPicPr>
            <a:picLocks noChangeAspect="1"/>
          </p:cNvPicPr>
          <p:nvPr/>
        </p:nvPicPr>
        <p:blipFill>
          <a:blip r:embed="rId2" cstate="print"/>
          <a:stretch>
            <a:fillRect/>
          </a:stretch>
        </p:blipFill>
        <p:spPr>
          <a:xfrm>
            <a:off x="152400" y="2362200"/>
            <a:ext cx="8991600" cy="3018840"/>
          </a:xfrm>
          <a:prstGeom prst="rect">
            <a:avLst/>
          </a:prstGeom>
        </p:spPr>
      </p:pic>
      <p:pic>
        <p:nvPicPr>
          <p:cNvPr id="5" name="Picture 4" descr="Baker Tilly Logo.jpg"/>
          <p:cNvPicPr>
            <a:picLocks noChangeAspect="1"/>
          </p:cNvPicPr>
          <p:nvPr/>
        </p:nvPicPr>
        <p:blipFill>
          <a:blip r:embed="rId3" cstate="print"/>
          <a:stretch>
            <a:fillRect/>
          </a:stretch>
        </p:blipFill>
        <p:spPr>
          <a:xfrm>
            <a:off x="4419600" y="5105400"/>
            <a:ext cx="927100" cy="2004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Onalaska</a:t>
            </a:r>
            <a:endParaRPr lang="en-US" dirty="0"/>
          </a:p>
        </p:txBody>
      </p:sp>
      <p:pic>
        <p:nvPicPr>
          <p:cNvPr id="4" name="Picture 3" descr="Onalaska.jpg"/>
          <p:cNvPicPr>
            <a:picLocks noChangeAspect="1"/>
          </p:cNvPicPr>
          <p:nvPr/>
        </p:nvPicPr>
        <p:blipFill>
          <a:blip r:embed="rId2" cstate="print"/>
          <a:stretch>
            <a:fillRect/>
          </a:stretch>
        </p:blipFill>
        <p:spPr>
          <a:xfrm>
            <a:off x="228600" y="2057400"/>
            <a:ext cx="8915400" cy="4630230"/>
          </a:xfrm>
          <a:prstGeom prst="rect">
            <a:avLst/>
          </a:prstGeom>
        </p:spPr>
      </p:pic>
      <p:pic>
        <p:nvPicPr>
          <p:cNvPr id="5" name="Picture 4" descr="Baker Tilly Logo.jpg"/>
          <p:cNvPicPr>
            <a:picLocks noChangeAspect="1"/>
          </p:cNvPicPr>
          <p:nvPr/>
        </p:nvPicPr>
        <p:blipFill>
          <a:blip r:embed="rId3" cstate="print"/>
          <a:stretch>
            <a:fillRect/>
          </a:stretch>
        </p:blipFill>
        <p:spPr>
          <a:xfrm>
            <a:off x="4495800" y="6477000"/>
            <a:ext cx="927100" cy="20045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Do We Need To Do More?</a:t>
            </a:r>
            <a:endParaRPr lang="en-US" dirty="0"/>
          </a:p>
        </p:txBody>
      </p:sp>
      <p:sp>
        <p:nvSpPr>
          <p:cNvPr id="3" name="Content Placeholder 2"/>
          <p:cNvSpPr>
            <a:spLocks noGrp="1"/>
          </p:cNvSpPr>
          <p:nvPr>
            <p:ph idx="1"/>
          </p:nvPr>
        </p:nvSpPr>
        <p:spPr/>
        <p:txBody>
          <a:bodyPr/>
          <a:lstStyle/>
          <a:p>
            <a:pPr indent="0">
              <a:buNone/>
            </a:pPr>
            <a:r>
              <a:rPr lang="en-US" dirty="0" smtClean="0"/>
              <a:t>We found that it’s the “low-hanging fruit” that has been picked – even so, many of these successes required significant effort over a period of time to accomplish. </a:t>
            </a:r>
          </a:p>
          <a:p>
            <a:pPr indent="0">
              <a:buNone/>
            </a:pPr>
            <a:endParaRPr lang="en-US" dirty="0" smtClean="0"/>
          </a:p>
          <a:p>
            <a:pPr indent="0">
              <a:buNone/>
            </a:pPr>
            <a:r>
              <a:rPr lang="en-US" dirty="0" smtClean="0"/>
              <a:t>There are many more opportunities for greater service efficiency and effectiveness, but those goals will be difficult to achieve.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&amp; Unique Situations</a:t>
            </a:r>
            <a:endParaRPr lang="en-US" dirty="0"/>
          </a:p>
        </p:txBody>
      </p:sp>
      <p:sp>
        <p:nvSpPr>
          <p:cNvPr id="3" name="Content Placeholder 2"/>
          <p:cNvSpPr>
            <a:spLocks noGrp="1"/>
          </p:cNvSpPr>
          <p:nvPr>
            <p:ph idx="1"/>
          </p:nvPr>
        </p:nvSpPr>
        <p:spPr>
          <a:xfrm>
            <a:off x="457200" y="2249424"/>
            <a:ext cx="8229600" cy="2322576"/>
          </a:xfrm>
        </p:spPr>
        <p:txBody>
          <a:bodyPr>
            <a:noAutofit/>
          </a:bodyPr>
          <a:lstStyle/>
          <a:p>
            <a:pPr lvl="0">
              <a:spcAft>
                <a:spcPts val="600"/>
              </a:spcAft>
            </a:pPr>
            <a:r>
              <a:rPr lang="en-US" dirty="0" smtClean="0"/>
              <a:t>Each service delivered by a local unit of government has a whole set of issues associated with it that impact the chances of successful sharing or consolidation. </a:t>
            </a:r>
          </a:p>
          <a:p>
            <a:pPr>
              <a:spcAft>
                <a:spcPts val="600"/>
              </a:spcAft>
            </a:pPr>
            <a:r>
              <a:rPr lang="en-US" dirty="0" smtClean="0"/>
              <a:t>Those factors are: </a:t>
            </a:r>
          </a:p>
        </p:txBody>
      </p:sp>
      <p:sp>
        <p:nvSpPr>
          <p:cNvPr id="4" name="TextBox 3"/>
          <p:cNvSpPr txBox="1"/>
          <p:nvPr/>
        </p:nvSpPr>
        <p:spPr>
          <a:xfrm>
            <a:off x="457200" y="4572000"/>
            <a:ext cx="4419600" cy="1477328"/>
          </a:xfrm>
          <a:prstGeom prst="rect">
            <a:avLst/>
          </a:prstGeom>
          <a:noFill/>
        </p:spPr>
        <p:txBody>
          <a:bodyPr wrap="square" rtlCol="0">
            <a:spAutoFit/>
          </a:bodyPr>
          <a:lstStyle/>
          <a:p>
            <a:pPr lvl="0">
              <a:buFont typeface="Wingdings" pitchFamily="2" charset="2"/>
              <a:buChar char="ü"/>
            </a:pPr>
            <a:r>
              <a:rPr lang="en-US" sz="2400" dirty="0" smtClean="0"/>
              <a:t>Community Identity</a:t>
            </a:r>
          </a:p>
          <a:p>
            <a:pPr lvl="0">
              <a:buFont typeface="Wingdings" pitchFamily="2" charset="2"/>
              <a:buChar char="ü"/>
            </a:pPr>
            <a:r>
              <a:rPr lang="en-US" sz="2400" dirty="0" smtClean="0"/>
              <a:t>Operating Costs</a:t>
            </a:r>
          </a:p>
          <a:p>
            <a:pPr lvl="0">
              <a:buFont typeface="Wingdings" pitchFamily="2" charset="2"/>
              <a:buChar char="ü"/>
            </a:pPr>
            <a:r>
              <a:rPr lang="en-US" sz="2400" dirty="0" smtClean="0"/>
              <a:t>Geography</a:t>
            </a:r>
          </a:p>
          <a:p>
            <a:endParaRPr lang="en-US" dirty="0"/>
          </a:p>
        </p:txBody>
      </p:sp>
      <p:sp>
        <p:nvSpPr>
          <p:cNvPr id="5" name="TextBox 4"/>
          <p:cNvSpPr txBox="1"/>
          <p:nvPr/>
        </p:nvSpPr>
        <p:spPr>
          <a:xfrm>
            <a:off x="4191000" y="4572000"/>
            <a:ext cx="4648200" cy="1200329"/>
          </a:xfrm>
          <a:prstGeom prst="rect">
            <a:avLst/>
          </a:prstGeom>
          <a:noFill/>
        </p:spPr>
        <p:txBody>
          <a:bodyPr wrap="square" rtlCol="0">
            <a:spAutoFit/>
          </a:bodyPr>
          <a:lstStyle/>
          <a:p>
            <a:pPr lvl="0">
              <a:buFont typeface="Wingdings" pitchFamily="2" charset="2"/>
              <a:buChar char="ü"/>
            </a:pPr>
            <a:r>
              <a:rPr lang="en-US" sz="2400" dirty="0" smtClean="0"/>
              <a:t>Capital Costs</a:t>
            </a:r>
          </a:p>
          <a:p>
            <a:pPr lvl="0">
              <a:buFont typeface="Wingdings" pitchFamily="2" charset="2"/>
              <a:buChar char="ü"/>
            </a:pPr>
            <a:r>
              <a:rPr lang="en-US" sz="2400" dirty="0" smtClean="0"/>
              <a:t>Service delivery requirements</a:t>
            </a:r>
          </a:p>
          <a:p>
            <a:pPr lvl="0">
              <a:buFont typeface="Wingdings" pitchFamily="2" charset="2"/>
              <a:buChar char="ü"/>
            </a:pPr>
            <a:r>
              <a:rPr lang="en-US" sz="2400" dirty="0" smtClean="0"/>
              <a:t>Ratio of line staff to customers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dirty="0" smtClean="0"/>
              <a:t>LGI has targeted the following as priorities for State action:</a:t>
            </a:r>
          </a:p>
          <a:p>
            <a:pPr lvl="0">
              <a:spcAft>
                <a:spcPts val="600"/>
              </a:spcAft>
              <a:buFont typeface="Wingdings" pitchFamily="2" charset="2"/>
              <a:buChar char="ü"/>
            </a:pPr>
            <a:r>
              <a:rPr lang="en-US" dirty="0" smtClean="0"/>
              <a:t>Establish a Legislative Study Committee on Local Service Consolidation</a:t>
            </a:r>
          </a:p>
          <a:p>
            <a:pPr lvl="0">
              <a:spcAft>
                <a:spcPts val="600"/>
              </a:spcAft>
            </a:pPr>
            <a:r>
              <a:rPr lang="en-US" dirty="0" smtClean="0"/>
              <a:t>Evaluate mechanisms to encourage regional distribution of resources and collaborative delivery of services across the region – regional tax base sharing &amp; link to economic competitiveness</a:t>
            </a:r>
          </a:p>
          <a:p>
            <a:pPr>
              <a:spcAft>
                <a:spcPts val="600"/>
              </a:spcAft>
            </a:pPr>
            <a:r>
              <a:rPr lang="en-US" dirty="0" smtClean="0"/>
              <a:t>Legislature establish a capital fund to finance and incent service consolidation initiatives</a:t>
            </a:r>
          </a:p>
          <a:p>
            <a:pPr lvl="0">
              <a:spcAft>
                <a:spcPts val="600"/>
              </a:spcAft>
            </a:pPr>
            <a:endParaRPr lang="en-US" dirty="0" smtClean="0"/>
          </a:p>
          <a:p>
            <a:pPr indent="0">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normAutofit/>
          </a:bodyPr>
          <a:lstStyle/>
          <a:p>
            <a:pPr lvl="0">
              <a:spcAft>
                <a:spcPts val="600"/>
              </a:spcAft>
            </a:pPr>
            <a:r>
              <a:rPr lang="en-US" dirty="0" smtClean="0"/>
              <a:t>Repeal or modify “maintenance of effort” laws which penalize local government for finding ways to deliver better services more efficiently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pPr>
              <a:buNone/>
            </a:pPr>
            <a:r>
              <a:rPr lang="en-US" dirty="0" smtClean="0"/>
              <a:t>Actions local governments can take thru LGI and the associations:</a:t>
            </a:r>
          </a:p>
          <a:p>
            <a:pPr lvl="0">
              <a:spcAft>
                <a:spcPts val="600"/>
              </a:spcAft>
            </a:pPr>
            <a:r>
              <a:rPr lang="en-US" dirty="0" smtClean="0"/>
              <a:t>Create a special forum at conferences to discuss successful examples of service sharing &amp; consolidations</a:t>
            </a:r>
          </a:p>
          <a:p>
            <a:pPr lvl="0">
              <a:spcAft>
                <a:spcPts val="600"/>
              </a:spcAft>
            </a:pPr>
            <a:r>
              <a:rPr lang="en-US" dirty="0" smtClean="0"/>
              <a:t>Establish a resource directory of successful examples of many types of joint service agreements and collect sample documents for how they were put together</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r>
              <a:rPr lang="en-US" dirty="0" smtClean="0"/>
              <a:t>Create a local government leadership forum to educate local government officials on the benefits and challenges of intergovernmental </a:t>
            </a:r>
            <a:r>
              <a:rPr lang="en-US" dirty="0" smtClean="0"/>
              <a:t>cooperation</a:t>
            </a:r>
          </a:p>
          <a:p>
            <a:r>
              <a:rPr lang="en-US" dirty="0" smtClean="0"/>
              <a:t>Establish county or regional level collaboration councils to provide a structure for on-going dialogue, building trust and identification </a:t>
            </a:r>
            <a:r>
              <a:rPr lang="en-US" smtClean="0"/>
              <a:t>of opportunities</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a:buNone/>
            </a:pPr>
            <a:r>
              <a:rPr lang="en-US" dirty="0" smtClean="0"/>
              <a:t>Download the full report: </a:t>
            </a:r>
            <a:r>
              <a:rPr lang="en-US" dirty="0" smtClean="0">
                <a:hlinkClick r:id="rId2"/>
              </a:rPr>
              <a:t>www.localgovinstitute.org</a:t>
            </a:r>
            <a:endParaRPr lang="en-US" dirty="0" smtClean="0"/>
          </a:p>
          <a:p>
            <a:pPr>
              <a:buNone/>
            </a:pPr>
            <a:endParaRPr lang="en-US" dirty="0" smtClean="0"/>
          </a:p>
          <a:p>
            <a:pPr>
              <a:buNone/>
            </a:pPr>
            <a:r>
              <a:rPr lang="en-US" dirty="0" smtClean="0"/>
              <a:t>Contact LGI:</a:t>
            </a:r>
          </a:p>
          <a:p>
            <a:pPr>
              <a:buNone/>
            </a:pPr>
            <a:r>
              <a:rPr lang="en-US" dirty="0" smtClean="0">
                <a:hlinkClick r:id="rId3"/>
              </a:rPr>
              <a:t>Exec_dir@localgovinstitute.org</a:t>
            </a:r>
            <a:endParaRPr lang="en-US" dirty="0" smtClean="0"/>
          </a:p>
          <a:p>
            <a:pPr>
              <a:buNone/>
            </a:pPr>
            <a:r>
              <a:rPr lang="en-US" dirty="0" smtClean="0"/>
              <a:t>(608)831-1662</a:t>
            </a:r>
            <a:endParaRPr lang="en-US" dirty="0"/>
          </a:p>
        </p:txBody>
      </p:sp>
      <p:pic>
        <p:nvPicPr>
          <p:cNvPr id="4" name="Picture 3" descr="Logo2.jpg"/>
          <p:cNvPicPr>
            <a:picLocks noChangeAspect="1"/>
          </p:cNvPicPr>
          <p:nvPr/>
        </p:nvPicPr>
        <p:blipFill>
          <a:blip r:embed="rId4" cstate="print"/>
          <a:stretch>
            <a:fillRect/>
          </a:stretch>
        </p:blipFill>
        <p:spPr>
          <a:xfrm>
            <a:off x="5410200" y="4953000"/>
            <a:ext cx="3479800" cy="1759340"/>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304800" y="5145926"/>
            <a:ext cx="2781300" cy="171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AVE 1995.jpg"/>
          <p:cNvPicPr>
            <a:picLocks noChangeAspect="1"/>
          </p:cNvPicPr>
          <p:nvPr/>
        </p:nvPicPr>
        <p:blipFill>
          <a:blip r:embed="rId2" cstate="print"/>
          <a:stretch>
            <a:fillRect/>
          </a:stretch>
        </p:blipFill>
        <p:spPr>
          <a:xfrm>
            <a:off x="5410200" y="3581400"/>
            <a:ext cx="2057400" cy="931653"/>
          </a:xfrm>
          <a:prstGeom prst="rect">
            <a:avLst/>
          </a:prstGeom>
          <a:ln>
            <a:solidFill>
              <a:schemeClr val="accent1"/>
            </a:solidFill>
          </a:ln>
        </p:spPr>
      </p:pic>
      <p:pic>
        <p:nvPicPr>
          <p:cNvPr id="8" name="Picture 7" descr="Urban Probs 1959.jpg"/>
          <p:cNvPicPr>
            <a:picLocks noChangeAspect="1"/>
          </p:cNvPicPr>
          <p:nvPr/>
        </p:nvPicPr>
        <p:blipFill>
          <a:blip r:embed="rId3" cstate="print"/>
          <a:stretch>
            <a:fillRect/>
          </a:stretch>
        </p:blipFill>
        <p:spPr>
          <a:xfrm>
            <a:off x="5791200" y="2209800"/>
            <a:ext cx="1612900" cy="1056579"/>
          </a:xfrm>
          <a:prstGeom prst="rect">
            <a:avLst/>
          </a:prstGeom>
          <a:ln>
            <a:solidFill>
              <a:schemeClr val="accent1"/>
            </a:solidFill>
          </a:ln>
        </p:spPr>
      </p:pic>
      <p:sp>
        <p:nvSpPr>
          <p:cNvPr id="2" name="Title 1"/>
          <p:cNvSpPr>
            <a:spLocks noGrp="1"/>
          </p:cNvSpPr>
          <p:nvPr>
            <p:ph type="title"/>
          </p:nvPr>
        </p:nvSpPr>
        <p:spPr/>
        <p:txBody>
          <a:bodyPr/>
          <a:lstStyle/>
          <a:p>
            <a:r>
              <a:rPr lang="en-US" dirty="0" smtClean="0"/>
              <a:t>History of Local Gov Reform</a:t>
            </a:r>
            <a:endParaRPr lang="en-US" dirty="0"/>
          </a:p>
        </p:txBody>
      </p:sp>
      <p:sp>
        <p:nvSpPr>
          <p:cNvPr id="4" name="TextBox 3"/>
          <p:cNvSpPr txBox="1"/>
          <p:nvPr/>
        </p:nvSpPr>
        <p:spPr>
          <a:xfrm>
            <a:off x="381000" y="2057400"/>
            <a:ext cx="6019800" cy="369332"/>
          </a:xfrm>
          <a:prstGeom prst="rect">
            <a:avLst/>
          </a:prstGeom>
          <a:noFill/>
        </p:spPr>
        <p:txBody>
          <a:bodyPr wrap="square" rtlCol="0">
            <a:spAutoFit/>
          </a:bodyPr>
          <a:lstStyle/>
          <a:p>
            <a:r>
              <a:rPr lang="en-US" dirty="0" smtClean="0"/>
              <a:t>Many reform efforts since 1955</a:t>
            </a:r>
            <a:endParaRPr lang="en-US" dirty="0"/>
          </a:p>
        </p:txBody>
      </p:sp>
      <p:pic>
        <p:nvPicPr>
          <p:cNvPr id="6" name="Picture 5" descr="MSC 1958.jpg"/>
          <p:cNvPicPr>
            <a:picLocks noChangeAspect="1"/>
          </p:cNvPicPr>
          <p:nvPr/>
        </p:nvPicPr>
        <p:blipFill>
          <a:blip r:embed="rId4" cstate="print"/>
          <a:stretch>
            <a:fillRect/>
          </a:stretch>
        </p:blipFill>
        <p:spPr>
          <a:xfrm>
            <a:off x="2133600" y="2590800"/>
            <a:ext cx="2133600" cy="954049"/>
          </a:xfrm>
          <a:prstGeom prst="rect">
            <a:avLst/>
          </a:prstGeom>
          <a:ln>
            <a:solidFill>
              <a:schemeClr val="accent1"/>
            </a:solidFill>
          </a:ln>
        </p:spPr>
      </p:pic>
      <p:pic>
        <p:nvPicPr>
          <p:cNvPr id="7" name="Picture 6" descr="County Gov &amp; Urban Exp 1959.jpg"/>
          <p:cNvPicPr>
            <a:picLocks noChangeAspect="1"/>
          </p:cNvPicPr>
          <p:nvPr/>
        </p:nvPicPr>
        <p:blipFill>
          <a:blip r:embed="rId5" cstate="print"/>
          <a:stretch>
            <a:fillRect/>
          </a:stretch>
        </p:blipFill>
        <p:spPr>
          <a:xfrm>
            <a:off x="4114800" y="2286000"/>
            <a:ext cx="1676400" cy="1124741"/>
          </a:xfrm>
          <a:prstGeom prst="rect">
            <a:avLst/>
          </a:prstGeom>
        </p:spPr>
      </p:pic>
      <p:pic>
        <p:nvPicPr>
          <p:cNvPr id="5" name="Picture 4" descr="MMSC 1956.jpg"/>
          <p:cNvPicPr>
            <a:picLocks noChangeAspect="1"/>
          </p:cNvPicPr>
          <p:nvPr/>
        </p:nvPicPr>
        <p:blipFill>
          <a:blip r:embed="rId6" cstate="print"/>
          <a:stretch>
            <a:fillRect/>
          </a:stretch>
        </p:blipFill>
        <p:spPr>
          <a:xfrm>
            <a:off x="304800" y="2667000"/>
            <a:ext cx="1905000" cy="1025025"/>
          </a:xfrm>
          <a:prstGeom prst="rect">
            <a:avLst/>
          </a:prstGeom>
          <a:ln>
            <a:solidFill>
              <a:schemeClr val="accent1"/>
            </a:solidFill>
          </a:ln>
        </p:spPr>
      </p:pic>
      <p:pic>
        <p:nvPicPr>
          <p:cNvPr id="9" name="Picture 8" descr="Tarr Commission 1969.jpg"/>
          <p:cNvPicPr>
            <a:picLocks noChangeAspect="1"/>
          </p:cNvPicPr>
          <p:nvPr/>
        </p:nvPicPr>
        <p:blipFill>
          <a:blip r:embed="rId7" cstate="print"/>
          <a:stretch>
            <a:fillRect/>
          </a:stretch>
        </p:blipFill>
        <p:spPr>
          <a:xfrm>
            <a:off x="228600" y="3810000"/>
            <a:ext cx="3377046" cy="1143000"/>
          </a:xfrm>
          <a:prstGeom prst="rect">
            <a:avLst/>
          </a:prstGeom>
          <a:ln>
            <a:solidFill>
              <a:schemeClr val="accent1"/>
            </a:solidFill>
          </a:ln>
        </p:spPr>
      </p:pic>
      <p:pic>
        <p:nvPicPr>
          <p:cNvPr id="10" name="Picture 9" descr="Leg Council 1970.jpg"/>
          <p:cNvPicPr>
            <a:picLocks noChangeAspect="1"/>
          </p:cNvPicPr>
          <p:nvPr/>
        </p:nvPicPr>
        <p:blipFill>
          <a:blip r:embed="rId8" cstate="print"/>
          <a:stretch>
            <a:fillRect/>
          </a:stretch>
        </p:blipFill>
        <p:spPr>
          <a:xfrm>
            <a:off x="3200400" y="5029200"/>
            <a:ext cx="3581400" cy="592867"/>
          </a:xfrm>
          <a:prstGeom prst="rect">
            <a:avLst/>
          </a:prstGeom>
          <a:ln>
            <a:solidFill>
              <a:schemeClr val="accent1"/>
            </a:solidFill>
          </a:ln>
        </p:spPr>
      </p:pic>
      <p:pic>
        <p:nvPicPr>
          <p:cNvPr id="12" name="Picture 11" descr="Church Comm 1973.jpg"/>
          <p:cNvPicPr>
            <a:picLocks noChangeAspect="1"/>
          </p:cNvPicPr>
          <p:nvPr/>
        </p:nvPicPr>
        <p:blipFill>
          <a:blip r:embed="rId9" cstate="print"/>
          <a:stretch>
            <a:fillRect/>
          </a:stretch>
        </p:blipFill>
        <p:spPr>
          <a:xfrm>
            <a:off x="7315200" y="2743200"/>
            <a:ext cx="1485289" cy="791308"/>
          </a:xfrm>
          <a:prstGeom prst="rect">
            <a:avLst/>
          </a:prstGeom>
          <a:ln>
            <a:solidFill>
              <a:schemeClr val="accent1"/>
            </a:solidFill>
          </a:ln>
        </p:spPr>
      </p:pic>
      <p:pic>
        <p:nvPicPr>
          <p:cNvPr id="13" name="Picture 12" descr="Wallace Commission 1977.jpg"/>
          <p:cNvPicPr>
            <a:picLocks noChangeAspect="1"/>
          </p:cNvPicPr>
          <p:nvPr/>
        </p:nvPicPr>
        <p:blipFill>
          <a:blip r:embed="rId10" cstate="print"/>
          <a:stretch>
            <a:fillRect/>
          </a:stretch>
        </p:blipFill>
        <p:spPr>
          <a:xfrm>
            <a:off x="3810000" y="3733800"/>
            <a:ext cx="1752600" cy="1061575"/>
          </a:xfrm>
          <a:prstGeom prst="rect">
            <a:avLst/>
          </a:prstGeom>
          <a:ln>
            <a:solidFill>
              <a:schemeClr val="accent1"/>
            </a:solidFill>
          </a:ln>
        </p:spPr>
      </p:pic>
      <p:pic>
        <p:nvPicPr>
          <p:cNvPr id="14" name="Picture 13" descr="Leg Council 1982.jpg"/>
          <p:cNvPicPr>
            <a:picLocks noChangeAspect="1"/>
          </p:cNvPicPr>
          <p:nvPr/>
        </p:nvPicPr>
        <p:blipFill>
          <a:blip r:embed="rId11" cstate="print"/>
          <a:stretch>
            <a:fillRect/>
          </a:stretch>
        </p:blipFill>
        <p:spPr>
          <a:xfrm>
            <a:off x="304800" y="4953000"/>
            <a:ext cx="2286000" cy="1037273"/>
          </a:xfrm>
          <a:prstGeom prst="rect">
            <a:avLst/>
          </a:prstGeom>
          <a:ln>
            <a:solidFill>
              <a:schemeClr val="accent1"/>
            </a:solidFill>
          </a:ln>
        </p:spPr>
      </p:pic>
      <p:pic>
        <p:nvPicPr>
          <p:cNvPr id="15" name="Picture 14" descr="Shared Gov Services 1994.jpg"/>
          <p:cNvPicPr>
            <a:picLocks noChangeAspect="1"/>
          </p:cNvPicPr>
          <p:nvPr/>
        </p:nvPicPr>
        <p:blipFill>
          <a:blip r:embed="rId12" cstate="print"/>
          <a:stretch>
            <a:fillRect/>
          </a:stretch>
        </p:blipFill>
        <p:spPr>
          <a:xfrm>
            <a:off x="304800" y="6019800"/>
            <a:ext cx="3962400" cy="645920"/>
          </a:xfrm>
          <a:prstGeom prst="rect">
            <a:avLst/>
          </a:prstGeom>
          <a:ln>
            <a:solidFill>
              <a:schemeClr val="accent1"/>
            </a:solidFill>
          </a:ln>
        </p:spPr>
      </p:pic>
      <p:pic>
        <p:nvPicPr>
          <p:cNvPr id="17" name="Picture 16" descr="Kettl 2001.jpg"/>
          <p:cNvPicPr>
            <a:picLocks noChangeAspect="1"/>
          </p:cNvPicPr>
          <p:nvPr/>
        </p:nvPicPr>
        <p:blipFill>
          <a:blip r:embed="rId13" cstate="print"/>
          <a:stretch>
            <a:fillRect/>
          </a:stretch>
        </p:blipFill>
        <p:spPr>
          <a:xfrm>
            <a:off x="7315200" y="4114800"/>
            <a:ext cx="1638300" cy="1188344"/>
          </a:xfrm>
          <a:prstGeom prst="rect">
            <a:avLst/>
          </a:prstGeom>
          <a:ln>
            <a:solidFill>
              <a:schemeClr val="accent1"/>
            </a:solidFill>
          </a:ln>
        </p:spPr>
      </p:pic>
      <p:pic>
        <p:nvPicPr>
          <p:cNvPr id="18" name="Picture 17" descr="Local Gov Summit 2003.jpg"/>
          <p:cNvPicPr>
            <a:picLocks noChangeAspect="1"/>
          </p:cNvPicPr>
          <p:nvPr/>
        </p:nvPicPr>
        <p:blipFill>
          <a:blip r:embed="rId14" cstate="print"/>
          <a:stretch>
            <a:fillRect/>
          </a:stretch>
        </p:blipFill>
        <p:spPr>
          <a:xfrm>
            <a:off x="4419600" y="5715000"/>
            <a:ext cx="2438400" cy="670383"/>
          </a:xfrm>
          <a:prstGeom prst="rect">
            <a:avLst/>
          </a:prstGeom>
          <a:ln>
            <a:solidFill>
              <a:schemeClr val="accent1"/>
            </a:solidFill>
          </a:ln>
        </p:spPr>
      </p:pic>
      <p:pic>
        <p:nvPicPr>
          <p:cNvPr id="19" name="Picture 18" descr="Sheehy 2003.jpg"/>
          <p:cNvPicPr>
            <a:picLocks noChangeAspect="1"/>
          </p:cNvPicPr>
          <p:nvPr/>
        </p:nvPicPr>
        <p:blipFill>
          <a:blip r:embed="rId15" cstate="print"/>
          <a:stretch>
            <a:fillRect/>
          </a:stretch>
        </p:blipFill>
        <p:spPr>
          <a:xfrm>
            <a:off x="6934200" y="5791200"/>
            <a:ext cx="2057400" cy="795929"/>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LGI Report: </a:t>
            </a:r>
            <a:r>
              <a:rPr lang="en-US" i="1" dirty="0" smtClean="0"/>
              <a:t>A Roadmap for Government Transformation</a:t>
            </a:r>
            <a:endParaRPr lang="en-US" i="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First local government reform effort initiated by all local units of government working together</a:t>
            </a:r>
          </a:p>
          <a:p>
            <a:endParaRPr lang="en-US" dirty="0" smtClean="0"/>
          </a:p>
          <a:p>
            <a:r>
              <a:rPr lang="en-US" dirty="0" smtClean="0"/>
              <a:t>Findings and recommendations fully supported by the associations representing all local units of government</a:t>
            </a:r>
          </a:p>
          <a:p>
            <a:pPr>
              <a:buNone/>
            </a:pPr>
            <a:endParaRPr lang="en-US" dirty="0" smtClean="0"/>
          </a:p>
          <a:p>
            <a:r>
              <a:rPr lang="en-US" dirty="0" smtClean="0"/>
              <a:t>Study prepared by Baker Tilly under contract to LGI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Aft>
                <a:spcPts val="600"/>
              </a:spcAft>
            </a:pPr>
            <a:r>
              <a:rPr lang="en-US" dirty="0" smtClean="0"/>
              <a:t>The fiscal condition of local government is bleak and the prospects for the future are even bleaker – raising taxes or cutting service quality are not acceptable options</a:t>
            </a:r>
          </a:p>
          <a:p>
            <a:pPr>
              <a:lnSpc>
                <a:spcPct val="110000"/>
              </a:lnSpc>
              <a:spcAft>
                <a:spcPts val="600"/>
              </a:spcAft>
            </a:pPr>
            <a:r>
              <a:rPr lang="en-US" dirty="0" smtClean="0"/>
              <a:t>Many positive suggestions came out of previous studies that could have addressed the fiscal condition of local government, but few were implemented</a:t>
            </a:r>
          </a:p>
          <a:p>
            <a:pPr>
              <a:lnSpc>
                <a:spcPct val="110000"/>
              </a:lnSpc>
              <a:spcAft>
                <a:spcPts val="600"/>
              </a:spcAft>
            </a:pPr>
            <a:r>
              <a:rPr lang="en-US" dirty="0" smtClean="0"/>
              <a:t>Before more solutions are forwarded, we need to understand the barriers to adopting changes that will result in greater efficiency in service delivery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33400" y="3555822"/>
            <a:ext cx="1828800" cy="3048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Rounded Rectangle 9"/>
          <p:cNvSpPr/>
          <p:nvPr/>
        </p:nvSpPr>
        <p:spPr>
          <a:xfrm>
            <a:off x="2514600" y="4038600"/>
            <a:ext cx="1371600" cy="2057400"/>
          </a:xfrm>
          <a:prstGeom prst="roundRect">
            <a:avLst/>
          </a:prstGeom>
          <a:no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r>
              <a:rPr lang="en-US" sz="1200" b="1" dirty="0" smtClean="0">
                <a:solidFill>
                  <a:schemeClr val="tx2">
                    <a:lumMod val="90000"/>
                    <a:lumOff val="10000"/>
                  </a:schemeClr>
                </a:solidFill>
                <a:latin typeface="Arial" pitchFamily="34" charset="0"/>
                <a:cs typeface="Arial" pitchFamily="34" charset="0"/>
              </a:rPr>
              <a:t>      Reduce   </a:t>
            </a:r>
            <a:br>
              <a:rPr lang="en-US" sz="1200" b="1" dirty="0" smtClean="0">
                <a:solidFill>
                  <a:schemeClr val="tx2">
                    <a:lumMod val="90000"/>
                    <a:lumOff val="10000"/>
                  </a:schemeClr>
                </a:solidFill>
                <a:latin typeface="Arial" pitchFamily="34" charset="0"/>
                <a:cs typeface="Arial" pitchFamily="34" charset="0"/>
              </a:rPr>
            </a:br>
            <a:r>
              <a:rPr lang="en-US" sz="1200" b="1" dirty="0" smtClean="0">
                <a:solidFill>
                  <a:schemeClr val="tx2">
                    <a:lumMod val="90000"/>
                    <a:lumOff val="10000"/>
                  </a:schemeClr>
                </a:solidFill>
                <a:latin typeface="Arial" pitchFamily="34" charset="0"/>
                <a:cs typeface="Arial" pitchFamily="34" charset="0"/>
              </a:rPr>
              <a:t>      Services</a:t>
            </a:r>
          </a:p>
          <a:p>
            <a:endParaRPr lang="en-US" sz="1100" dirty="0" smtClean="0">
              <a:solidFill>
                <a:schemeClr val="tx2">
                  <a:lumMod val="90000"/>
                  <a:lumOff val="10000"/>
                </a:schemeClr>
              </a:solidFill>
            </a:endParaRPr>
          </a:p>
          <a:p>
            <a:r>
              <a:rPr lang="en-US" sz="1100" b="1" dirty="0" smtClean="0">
                <a:solidFill>
                  <a:schemeClr val="bg1">
                    <a:lumMod val="85000"/>
                  </a:schemeClr>
                </a:solidFill>
                <a:latin typeface="Arial" pitchFamily="34" charset="0"/>
                <a:cs typeface="Arial" pitchFamily="34" charset="0"/>
              </a:rPr>
              <a:t>---------------------</a:t>
            </a:r>
            <a:endParaRPr lang="en-US" sz="1100" dirty="0" smtClean="0">
              <a:solidFill>
                <a:schemeClr val="tx2">
                  <a:lumMod val="90000"/>
                  <a:lumOff val="10000"/>
                </a:schemeClr>
              </a:solidFill>
            </a:endParaRPr>
          </a:p>
          <a:p>
            <a:endParaRPr lang="en-US" sz="1100" dirty="0" smtClean="0">
              <a:solidFill>
                <a:schemeClr val="tx2">
                  <a:lumMod val="90000"/>
                  <a:lumOff val="10000"/>
                </a:schemeClr>
              </a:solidFill>
            </a:endParaRPr>
          </a:p>
          <a:p>
            <a:r>
              <a:rPr lang="en-US" sz="1100" dirty="0" smtClean="0">
                <a:solidFill>
                  <a:schemeClr val="tx2">
                    <a:lumMod val="90000"/>
                    <a:lumOff val="10000"/>
                  </a:schemeClr>
                </a:solidFill>
                <a:latin typeface="Arial" pitchFamily="34" charset="0"/>
                <a:cs typeface="Arial" pitchFamily="34" charset="0"/>
              </a:rPr>
              <a:t>Wisconsin residents  want government to play an active role in shaping </a:t>
            </a:r>
            <a:br>
              <a:rPr lang="en-US" sz="1100" dirty="0" smtClean="0">
                <a:solidFill>
                  <a:schemeClr val="tx2">
                    <a:lumMod val="90000"/>
                    <a:lumOff val="10000"/>
                  </a:schemeClr>
                </a:solidFill>
                <a:latin typeface="Arial" pitchFamily="34" charset="0"/>
                <a:cs typeface="Arial" pitchFamily="34" charset="0"/>
              </a:rPr>
            </a:br>
            <a:r>
              <a:rPr lang="en-US" sz="1100" dirty="0" smtClean="0">
                <a:solidFill>
                  <a:schemeClr val="tx2">
                    <a:lumMod val="90000"/>
                    <a:lumOff val="10000"/>
                  </a:schemeClr>
                </a:solidFill>
                <a:latin typeface="Arial" pitchFamily="34" charset="0"/>
                <a:cs typeface="Arial" pitchFamily="34" charset="0"/>
              </a:rPr>
              <a:t>a better community</a:t>
            </a:r>
            <a:endParaRPr lang="en-US" sz="1100" dirty="0">
              <a:solidFill>
                <a:schemeClr val="tx2">
                  <a:lumMod val="90000"/>
                  <a:lumOff val="10000"/>
                </a:schemeClr>
              </a:solidFill>
              <a:latin typeface="Arial" pitchFamily="34" charset="0"/>
              <a:cs typeface="Arial" pitchFamily="34" charset="0"/>
            </a:endParaRPr>
          </a:p>
        </p:txBody>
      </p:sp>
      <p:sp>
        <p:nvSpPr>
          <p:cNvPr id="11" name="Rounded Rectangle 10"/>
          <p:cNvSpPr/>
          <p:nvPr/>
        </p:nvSpPr>
        <p:spPr>
          <a:xfrm>
            <a:off x="3886200" y="4038600"/>
            <a:ext cx="1447800" cy="2057400"/>
          </a:xfrm>
          <a:prstGeom prst="roundRect">
            <a:avLst/>
          </a:prstGeom>
          <a:no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r>
              <a:rPr lang="en-US" sz="1200" b="1" dirty="0" smtClean="0">
                <a:solidFill>
                  <a:schemeClr val="tx2">
                    <a:lumMod val="90000"/>
                    <a:lumOff val="10000"/>
                  </a:schemeClr>
                </a:solidFill>
                <a:latin typeface="Arial" pitchFamily="34" charset="0"/>
                <a:cs typeface="Arial" pitchFamily="34" charset="0"/>
              </a:rPr>
              <a:t>        Raise     </a:t>
            </a:r>
            <a:br>
              <a:rPr lang="en-US" sz="1200" b="1" dirty="0" smtClean="0">
                <a:solidFill>
                  <a:schemeClr val="tx2">
                    <a:lumMod val="90000"/>
                    <a:lumOff val="10000"/>
                  </a:schemeClr>
                </a:solidFill>
                <a:latin typeface="Arial" pitchFamily="34" charset="0"/>
                <a:cs typeface="Arial" pitchFamily="34" charset="0"/>
              </a:rPr>
            </a:br>
            <a:r>
              <a:rPr lang="en-US" sz="1200" b="1" dirty="0" smtClean="0">
                <a:solidFill>
                  <a:schemeClr val="tx2">
                    <a:lumMod val="90000"/>
                    <a:lumOff val="10000"/>
                  </a:schemeClr>
                </a:solidFill>
                <a:latin typeface="Arial" pitchFamily="34" charset="0"/>
                <a:cs typeface="Arial" pitchFamily="34" charset="0"/>
              </a:rPr>
              <a:t>        Revenues</a:t>
            </a:r>
            <a:endParaRPr lang="en-US" sz="1100" dirty="0" smtClean="0">
              <a:solidFill>
                <a:schemeClr val="tx2">
                  <a:lumMod val="90000"/>
                  <a:lumOff val="10000"/>
                </a:schemeClr>
              </a:solidFill>
              <a:latin typeface="Arial" pitchFamily="34" charset="0"/>
              <a:cs typeface="Arial" pitchFamily="34" charset="0"/>
            </a:endParaRPr>
          </a:p>
          <a:p>
            <a:endParaRPr lang="en-US" sz="1100" dirty="0" smtClean="0">
              <a:solidFill>
                <a:schemeClr val="tx2">
                  <a:lumMod val="90000"/>
                  <a:lumOff val="10000"/>
                </a:schemeClr>
              </a:solidFill>
              <a:latin typeface="Arial" pitchFamily="34" charset="0"/>
              <a:cs typeface="Arial" pitchFamily="34" charset="0"/>
            </a:endParaRPr>
          </a:p>
          <a:p>
            <a:r>
              <a:rPr lang="en-US" sz="1100" b="1" dirty="0" smtClean="0">
                <a:solidFill>
                  <a:schemeClr val="bg1">
                    <a:lumMod val="85000"/>
                  </a:schemeClr>
                </a:solidFill>
                <a:latin typeface="Arial" pitchFamily="34" charset="0"/>
                <a:cs typeface="Arial" pitchFamily="34" charset="0"/>
              </a:rPr>
              <a:t>---------------------</a:t>
            </a:r>
            <a:endParaRPr lang="en-US" sz="1100" dirty="0" smtClean="0">
              <a:solidFill>
                <a:schemeClr val="tx2">
                  <a:lumMod val="90000"/>
                  <a:lumOff val="10000"/>
                </a:schemeClr>
              </a:solidFill>
            </a:endParaRPr>
          </a:p>
          <a:p>
            <a:endParaRPr lang="en-US" sz="1100" dirty="0" smtClean="0">
              <a:solidFill>
                <a:schemeClr val="tx2">
                  <a:lumMod val="90000"/>
                  <a:lumOff val="10000"/>
                </a:schemeClr>
              </a:solidFill>
              <a:latin typeface="Arial" pitchFamily="34" charset="0"/>
              <a:cs typeface="Arial" pitchFamily="34" charset="0"/>
            </a:endParaRPr>
          </a:p>
          <a:p>
            <a:r>
              <a:rPr lang="en-US" sz="1100" dirty="0" smtClean="0">
                <a:solidFill>
                  <a:schemeClr val="tx2">
                    <a:lumMod val="90000"/>
                    <a:lumOff val="10000"/>
                  </a:schemeClr>
                </a:solidFill>
                <a:latin typeface="Arial" pitchFamily="34" charset="0"/>
                <a:cs typeface="Arial" pitchFamily="34" charset="0"/>
              </a:rPr>
              <a:t>Tax increases </a:t>
            </a:r>
            <a:br>
              <a:rPr lang="en-US" sz="1100" dirty="0" smtClean="0">
                <a:solidFill>
                  <a:schemeClr val="tx2">
                    <a:lumMod val="90000"/>
                    <a:lumOff val="10000"/>
                  </a:schemeClr>
                </a:solidFill>
                <a:latin typeface="Arial" pitchFamily="34" charset="0"/>
                <a:cs typeface="Arial" pitchFamily="34" charset="0"/>
              </a:rPr>
            </a:br>
            <a:r>
              <a:rPr lang="en-US" sz="1100" dirty="0" smtClean="0">
                <a:solidFill>
                  <a:schemeClr val="tx2">
                    <a:lumMod val="90000"/>
                    <a:lumOff val="10000"/>
                  </a:schemeClr>
                </a:solidFill>
                <a:latin typeface="Arial" pitchFamily="34" charset="0"/>
                <a:cs typeface="Arial" pitchFamily="34" charset="0"/>
              </a:rPr>
              <a:t>are toxic</a:t>
            </a:r>
          </a:p>
          <a:p>
            <a:endParaRPr lang="en-US" sz="1000" dirty="0" smtClean="0">
              <a:solidFill>
                <a:schemeClr val="tx2">
                  <a:lumMod val="90000"/>
                  <a:lumOff val="10000"/>
                </a:schemeClr>
              </a:solidFill>
              <a:latin typeface="Arial" pitchFamily="34" charset="0"/>
              <a:cs typeface="Arial" pitchFamily="34" charset="0"/>
            </a:endParaRPr>
          </a:p>
          <a:p>
            <a:endParaRPr lang="en-US" sz="1000" dirty="0" smtClean="0">
              <a:solidFill>
                <a:schemeClr val="tx2">
                  <a:lumMod val="90000"/>
                  <a:lumOff val="10000"/>
                </a:schemeClr>
              </a:solidFill>
              <a:latin typeface="Arial" pitchFamily="34" charset="0"/>
              <a:cs typeface="Arial" pitchFamily="34" charset="0"/>
            </a:endParaRPr>
          </a:p>
          <a:p>
            <a:endParaRPr lang="en-US" sz="1000" dirty="0" smtClean="0">
              <a:solidFill>
                <a:schemeClr val="tx2">
                  <a:lumMod val="90000"/>
                  <a:lumOff val="10000"/>
                </a:schemeClr>
              </a:solidFill>
              <a:latin typeface="Arial" pitchFamily="34" charset="0"/>
              <a:cs typeface="Arial" pitchFamily="34" charset="0"/>
            </a:endParaRPr>
          </a:p>
          <a:p>
            <a:endParaRPr lang="en-US" sz="1000" dirty="0" smtClean="0">
              <a:solidFill>
                <a:schemeClr val="tx2">
                  <a:lumMod val="90000"/>
                  <a:lumOff val="10000"/>
                </a:schemeClr>
              </a:solidFill>
              <a:latin typeface="Arial" pitchFamily="34" charset="0"/>
              <a:cs typeface="Arial" pitchFamily="34" charset="0"/>
            </a:endParaRPr>
          </a:p>
          <a:p>
            <a:endParaRPr lang="en-US" sz="1000" dirty="0">
              <a:solidFill>
                <a:schemeClr val="tx2">
                  <a:lumMod val="90000"/>
                  <a:lumOff val="10000"/>
                </a:schemeClr>
              </a:solidFill>
              <a:latin typeface="Arial" pitchFamily="34" charset="0"/>
              <a:cs typeface="Arial" pitchFamily="34" charset="0"/>
            </a:endParaRPr>
          </a:p>
        </p:txBody>
      </p:sp>
      <p:sp>
        <p:nvSpPr>
          <p:cNvPr id="12" name="Rounded Rectangle 11"/>
          <p:cNvSpPr/>
          <p:nvPr/>
        </p:nvSpPr>
        <p:spPr>
          <a:xfrm>
            <a:off x="5257800" y="4013022"/>
            <a:ext cx="1600200" cy="2057400"/>
          </a:xfrm>
          <a:prstGeom prst="roundRect">
            <a:avLst/>
          </a:prstGeom>
          <a:noFill/>
          <a:ln/>
          <a:effectLst/>
        </p:spPr>
        <p:style>
          <a:lnRef idx="0">
            <a:schemeClr val="accent5"/>
          </a:lnRef>
          <a:fillRef idx="3">
            <a:schemeClr val="accent5"/>
          </a:fillRef>
          <a:effectRef idx="3">
            <a:schemeClr val="accent5"/>
          </a:effectRef>
          <a:fontRef idx="minor">
            <a:schemeClr val="lt1"/>
          </a:fontRef>
        </p:style>
        <p:txBody>
          <a:bodyPr rtlCol="0" anchor="ctr"/>
          <a:lstStyle/>
          <a:p>
            <a:endParaRPr lang="en-US" sz="1200" b="1" cap="all" dirty="0" smtClean="0">
              <a:solidFill>
                <a:schemeClr val="tx2">
                  <a:lumMod val="90000"/>
                  <a:lumOff val="10000"/>
                </a:schemeClr>
              </a:solidFill>
              <a:latin typeface="Arial" pitchFamily="34" charset="0"/>
              <a:cs typeface="Arial" pitchFamily="34" charset="0"/>
            </a:endParaRPr>
          </a:p>
          <a:p>
            <a:r>
              <a:rPr lang="en-US" sz="1200" b="1" dirty="0" smtClean="0">
                <a:solidFill>
                  <a:schemeClr val="tx2">
                    <a:lumMod val="90000"/>
                    <a:lumOff val="10000"/>
                  </a:schemeClr>
                </a:solidFill>
                <a:latin typeface="Arial" pitchFamily="34" charset="0"/>
                <a:cs typeface="Arial" pitchFamily="34" charset="0"/>
              </a:rPr>
              <a:t>        Spread       </a:t>
            </a:r>
            <a:br>
              <a:rPr lang="en-US" sz="1200" b="1" dirty="0" smtClean="0">
                <a:solidFill>
                  <a:schemeClr val="tx2">
                    <a:lumMod val="90000"/>
                    <a:lumOff val="10000"/>
                  </a:schemeClr>
                </a:solidFill>
                <a:latin typeface="Arial" pitchFamily="34" charset="0"/>
                <a:cs typeface="Arial" pitchFamily="34" charset="0"/>
              </a:rPr>
            </a:br>
            <a:r>
              <a:rPr lang="en-US" sz="1200" b="1" dirty="0" smtClean="0">
                <a:solidFill>
                  <a:schemeClr val="tx2">
                    <a:lumMod val="90000"/>
                    <a:lumOff val="10000"/>
                  </a:schemeClr>
                </a:solidFill>
                <a:latin typeface="Arial" pitchFamily="34" charset="0"/>
                <a:cs typeface="Arial" pitchFamily="34" charset="0"/>
              </a:rPr>
              <a:t>        Costs </a:t>
            </a:r>
            <a:br>
              <a:rPr lang="en-US" sz="1200" b="1" dirty="0" smtClean="0">
                <a:solidFill>
                  <a:schemeClr val="tx2">
                    <a:lumMod val="90000"/>
                    <a:lumOff val="10000"/>
                  </a:schemeClr>
                </a:solidFill>
                <a:latin typeface="Arial" pitchFamily="34" charset="0"/>
                <a:cs typeface="Arial" pitchFamily="34" charset="0"/>
              </a:rPr>
            </a:br>
            <a:r>
              <a:rPr lang="en-US" sz="1200" b="1" dirty="0" smtClean="0">
                <a:solidFill>
                  <a:schemeClr val="tx2">
                    <a:lumMod val="90000"/>
                    <a:lumOff val="10000"/>
                  </a:schemeClr>
                </a:solidFill>
                <a:latin typeface="Arial" pitchFamily="34" charset="0"/>
                <a:cs typeface="Arial" pitchFamily="34" charset="0"/>
              </a:rPr>
              <a:t>        Across More </a:t>
            </a:r>
            <a:br>
              <a:rPr lang="en-US" sz="1200" b="1" dirty="0" smtClean="0">
                <a:solidFill>
                  <a:schemeClr val="tx2">
                    <a:lumMod val="90000"/>
                    <a:lumOff val="10000"/>
                  </a:schemeClr>
                </a:solidFill>
                <a:latin typeface="Arial" pitchFamily="34" charset="0"/>
                <a:cs typeface="Arial" pitchFamily="34" charset="0"/>
              </a:rPr>
            </a:br>
            <a:r>
              <a:rPr lang="en-US" sz="1200" b="1" dirty="0" smtClean="0">
                <a:solidFill>
                  <a:schemeClr val="tx2">
                    <a:lumMod val="90000"/>
                    <a:lumOff val="10000"/>
                  </a:schemeClr>
                </a:solidFill>
                <a:latin typeface="Arial" pitchFamily="34" charset="0"/>
                <a:cs typeface="Arial" pitchFamily="34" charset="0"/>
              </a:rPr>
              <a:t>        Taxpayers</a:t>
            </a:r>
          </a:p>
          <a:p>
            <a:endParaRPr lang="en-US" sz="1100" cap="all" dirty="0" smtClean="0">
              <a:solidFill>
                <a:schemeClr val="tx2">
                  <a:lumMod val="90000"/>
                  <a:lumOff val="10000"/>
                </a:schemeClr>
              </a:solidFill>
              <a:latin typeface="Arial" pitchFamily="34" charset="0"/>
              <a:cs typeface="Arial" pitchFamily="34" charset="0"/>
            </a:endParaRPr>
          </a:p>
          <a:p>
            <a:r>
              <a:rPr lang="en-US" sz="1100" b="1" dirty="0" smtClean="0">
                <a:solidFill>
                  <a:schemeClr val="bg1">
                    <a:lumMod val="85000"/>
                  </a:schemeClr>
                </a:solidFill>
                <a:latin typeface="Arial" pitchFamily="34" charset="0"/>
                <a:cs typeface="Arial" pitchFamily="34" charset="0"/>
              </a:rPr>
              <a:t>---------------------</a:t>
            </a:r>
            <a:endParaRPr lang="en-US" sz="1100" dirty="0" smtClean="0">
              <a:solidFill>
                <a:schemeClr val="tx2">
                  <a:lumMod val="90000"/>
                  <a:lumOff val="10000"/>
                </a:schemeClr>
              </a:solidFill>
            </a:endParaRPr>
          </a:p>
          <a:p>
            <a:endParaRPr lang="en-US" sz="1100" cap="all" dirty="0" smtClean="0">
              <a:solidFill>
                <a:schemeClr val="tx2">
                  <a:lumMod val="90000"/>
                  <a:lumOff val="10000"/>
                </a:schemeClr>
              </a:solidFill>
              <a:latin typeface="Arial" pitchFamily="34" charset="0"/>
              <a:cs typeface="Arial" pitchFamily="34" charset="0"/>
            </a:endParaRPr>
          </a:p>
          <a:p>
            <a:r>
              <a:rPr lang="en-US" sz="1100" dirty="0" smtClean="0">
                <a:solidFill>
                  <a:schemeClr val="tx2">
                    <a:lumMod val="90000"/>
                    <a:lumOff val="10000"/>
                  </a:schemeClr>
                </a:solidFill>
                <a:latin typeface="Arial" pitchFamily="34" charset="0"/>
                <a:cs typeface="Arial" pitchFamily="34" charset="0"/>
              </a:rPr>
              <a:t>Difficult, but feasible</a:t>
            </a:r>
          </a:p>
          <a:p>
            <a:endParaRPr lang="en-US" sz="1100" dirty="0" smtClean="0">
              <a:solidFill>
                <a:schemeClr val="tx2">
                  <a:lumMod val="90000"/>
                  <a:lumOff val="10000"/>
                </a:schemeClr>
              </a:solidFill>
              <a:latin typeface="Arial" pitchFamily="34" charset="0"/>
              <a:cs typeface="Arial" pitchFamily="34" charset="0"/>
            </a:endParaRPr>
          </a:p>
          <a:p>
            <a:endParaRPr lang="en-US" sz="1000" dirty="0" smtClean="0">
              <a:solidFill>
                <a:schemeClr val="tx2">
                  <a:lumMod val="90000"/>
                  <a:lumOff val="10000"/>
                </a:schemeClr>
              </a:solidFill>
              <a:latin typeface="Arial" pitchFamily="34" charset="0"/>
              <a:cs typeface="Arial" pitchFamily="34" charset="0"/>
            </a:endParaRPr>
          </a:p>
          <a:p>
            <a:endParaRPr lang="en-US" sz="1000" dirty="0" smtClean="0">
              <a:solidFill>
                <a:schemeClr val="tx2">
                  <a:lumMod val="90000"/>
                  <a:lumOff val="10000"/>
                </a:schemeClr>
              </a:solidFill>
              <a:latin typeface="Arial" pitchFamily="34" charset="0"/>
              <a:cs typeface="Arial" pitchFamily="34" charset="0"/>
            </a:endParaRPr>
          </a:p>
          <a:p>
            <a:r>
              <a:rPr lang="en-US" sz="1000" dirty="0" smtClean="0">
                <a:solidFill>
                  <a:schemeClr val="tx2">
                    <a:lumMod val="90000"/>
                    <a:lumOff val="10000"/>
                  </a:schemeClr>
                </a:solidFill>
                <a:latin typeface="Arial" pitchFamily="34" charset="0"/>
                <a:cs typeface="Arial" pitchFamily="34" charset="0"/>
              </a:rPr>
              <a:t>                                         </a:t>
            </a:r>
          </a:p>
        </p:txBody>
      </p:sp>
      <p:sp>
        <p:nvSpPr>
          <p:cNvPr id="13" name="TextBox 12"/>
          <p:cNvSpPr txBox="1"/>
          <p:nvPr/>
        </p:nvSpPr>
        <p:spPr>
          <a:xfrm>
            <a:off x="609600" y="3383896"/>
            <a:ext cx="1676400" cy="476726"/>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b="1" dirty="0" smtClean="0">
                <a:latin typeface="+mj-lt"/>
              </a:rPr>
              <a:t>Local Government &amp; Business Community</a:t>
            </a:r>
            <a:endParaRPr lang="en-US" sz="1100" b="1" dirty="0">
              <a:latin typeface="+mj-lt"/>
            </a:endParaRPr>
          </a:p>
        </p:txBody>
      </p:sp>
      <p:sp>
        <p:nvSpPr>
          <p:cNvPr id="14" name="TextBox 13"/>
          <p:cNvSpPr txBox="1"/>
          <p:nvPr/>
        </p:nvSpPr>
        <p:spPr>
          <a:xfrm>
            <a:off x="685800" y="4069874"/>
            <a:ext cx="1524000" cy="2554545"/>
          </a:xfrm>
          <a:prstGeom prst="rect">
            <a:avLst/>
          </a:prstGeom>
          <a:noFill/>
        </p:spPr>
        <p:txBody>
          <a:bodyPr wrap="square" rtlCol="0">
            <a:spAutoFit/>
          </a:bodyPr>
          <a:lstStyle/>
          <a:p>
            <a:r>
              <a:rPr lang="en-US" sz="1200" b="1" dirty="0" smtClean="0">
                <a:latin typeface="Arial" pitchFamily="34" charset="0"/>
                <a:cs typeface="Arial" pitchFamily="34" charset="0"/>
              </a:rPr>
              <a:t>        Increase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Revenue via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Economic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Growth</a:t>
            </a:r>
          </a:p>
          <a:p>
            <a:endParaRPr lang="en-US" sz="1200" b="1" dirty="0" smtClean="0">
              <a:latin typeface="Arial" pitchFamily="34" charset="0"/>
              <a:cs typeface="Arial" pitchFamily="34" charset="0"/>
            </a:endParaRPr>
          </a:p>
          <a:p>
            <a:pPr algn="ctr"/>
            <a:r>
              <a:rPr lang="en-US" sz="1200" b="1" dirty="0" smtClean="0">
                <a:solidFill>
                  <a:schemeClr val="bg1">
                    <a:lumMod val="85000"/>
                  </a:schemeClr>
                </a:solidFill>
                <a:latin typeface="Arial" pitchFamily="34" charset="0"/>
                <a:cs typeface="Arial" pitchFamily="34" charset="0"/>
              </a:rPr>
              <a: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Economic growth requires value factors for businesses including impact on balance sheet and quality services</a:t>
            </a:r>
          </a:p>
          <a:p>
            <a:endParaRPr lang="en-US" sz="1100" dirty="0"/>
          </a:p>
        </p:txBody>
      </p:sp>
      <p:sp>
        <p:nvSpPr>
          <p:cNvPr id="15" name="Rectangle 14"/>
          <p:cNvSpPr/>
          <p:nvPr/>
        </p:nvSpPr>
        <p:spPr bwMode="auto">
          <a:xfrm>
            <a:off x="6858000" y="3555822"/>
            <a:ext cx="1828800" cy="3048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6934200" y="3383896"/>
            <a:ext cx="1676400" cy="476726"/>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b="1" dirty="0" smtClean="0">
                <a:latin typeface="+mj-lt"/>
              </a:rPr>
              <a:t>State &amp; Local</a:t>
            </a:r>
            <a:br>
              <a:rPr lang="en-US" sz="1100" b="1" dirty="0" smtClean="0">
                <a:latin typeface="+mj-lt"/>
              </a:rPr>
            </a:br>
            <a:r>
              <a:rPr lang="en-US" sz="1100" b="1" dirty="0" smtClean="0">
                <a:latin typeface="+mj-lt"/>
              </a:rPr>
              <a:t>Government</a:t>
            </a:r>
            <a:endParaRPr lang="en-US" sz="1100" b="1" dirty="0">
              <a:latin typeface="+mj-lt"/>
            </a:endParaRPr>
          </a:p>
        </p:txBody>
      </p:sp>
      <p:sp>
        <p:nvSpPr>
          <p:cNvPr id="17" name="TextBox 16"/>
          <p:cNvSpPr txBox="1"/>
          <p:nvPr/>
        </p:nvSpPr>
        <p:spPr>
          <a:xfrm>
            <a:off x="7010400" y="4146074"/>
            <a:ext cx="1676400" cy="2400657"/>
          </a:xfrm>
          <a:prstGeom prst="rect">
            <a:avLst/>
          </a:prstGeom>
          <a:noFill/>
        </p:spPr>
        <p:txBody>
          <a:bodyPr wrap="square" rtlCol="0">
            <a:spAutoFit/>
          </a:bodyPr>
          <a:lstStyle/>
          <a:p>
            <a:r>
              <a:rPr lang="en-US" sz="1200" b="1" dirty="0" smtClean="0">
                <a:latin typeface="Arial" pitchFamily="34" charset="0"/>
                <a:cs typeface="Arial" pitchFamily="34" charset="0"/>
              </a:rPr>
              <a:t>        Local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Government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Finance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System Reform</a:t>
            </a:r>
          </a:p>
          <a:p>
            <a:r>
              <a:rPr lang="en-US" sz="1200" b="1" dirty="0" smtClean="0">
                <a:solidFill>
                  <a:schemeClr val="bg1">
                    <a:lumMod val="85000"/>
                  </a:schemeClr>
                </a:solidFill>
                <a:latin typeface="Arial" pitchFamily="34" charset="0"/>
                <a:cs typeface="Arial" pitchFamily="34" charset="0"/>
              </a:rPr>
              <a:t/>
            </a:r>
            <a:br>
              <a:rPr lang="en-US" sz="1200" b="1" dirty="0" smtClean="0">
                <a:solidFill>
                  <a:schemeClr val="bg1">
                    <a:lumMod val="85000"/>
                  </a:schemeClr>
                </a:solidFill>
                <a:latin typeface="Arial" pitchFamily="34" charset="0"/>
                <a:cs typeface="Arial" pitchFamily="34" charset="0"/>
              </a:rPr>
            </a:br>
            <a:r>
              <a:rPr lang="en-US" sz="1200" b="1" dirty="0" smtClean="0">
                <a:solidFill>
                  <a:schemeClr val="bg1">
                    <a:lumMod val="85000"/>
                  </a:schemeClr>
                </a:solidFill>
                <a:latin typeface="Arial" pitchFamily="34" charset="0"/>
                <a:cs typeface="Arial" pitchFamily="34" charset="0"/>
              </a:rPr>
              <a:t>--------------------------</a:t>
            </a:r>
          </a:p>
          <a:p>
            <a:endParaRPr lang="en-US" sz="1200" b="1" dirty="0" smtClean="0">
              <a:latin typeface="Arial" pitchFamily="34" charset="0"/>
              <a:cs typeface="Arial" pitchFamily="34" charset="0"/>
            </a:endParaRPr>
          </a:p>
          <a:p>
            <a:r>
              <a:rPr lang="en-US" sz="1100" dirty="0" smtClean="0">
                <a:latin typeface="Arial" pitchFamily="34" charset="0"/>
                <a:cs typeface="Arial" pitchFamily="34" charset="0"/>
              </a:rPr>
              <a:t>Reform of local government revenue system requires leadership at both State and Local levels</a:t>
            </a:r>
          </a:p>
          <a:p>
            <a:endParaRPr lang="en-US" sz="1100" dirty="0"/>
          </a:p>
        </p:txBody>
      </p:sp>
      <p:sp>
        <p:nvSpPr>
          <p:cNvPr id="18" name="Rectangle 17"/>
          <p:cNvSpPr/>
          <p:nvPr/>
        </p:nvSpPr>
        <p:spPr bwMode="auto">
          <a:xfrm>
            <a:off x="2438400" y="3555822"/>
            <a:ext cx="4343400" cy="3048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2590800" y="3383896"/>
            <a:ext cx="4038600" cy="40862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latin typeface="+mj-lt"/>
              </a:rPr>
              <a:t>Local Government</a:t>
            </a:r>
            <a:endParaRPr lang="en-US" b="1" dirty="0">
              <a:latin typeface="+mj-lt"/>
            </a:endParaRPr>
          </a:p>
        </p:txBody>
      </p:sp>
      <p:grpSp>
        <p:nvGrpSpPr>
          <p:cNvPr id="20" name="Group 19"/>
          <p:cNvGrpSpPr/>
          <p:nvPr/>
        </p:nvGrpSpPr>
        <p:grpSpPr>
          <a:xfrm>
            <a:off x="709317" y="4089223"/>
            <a:ext cx="281283" cy="381000"/>
            <a:chOff x="480717" y="3200400"/>
            <a:chExt cx="381000" cy="474151"/>
          </a:xfrm>
        </p:grpSpPr>
        <p:sp>
          <p:nvSpPr>
            <p:cNvPr id="21" name="Rectangle 20"/>
            <p:cNvSpPr/>
            <p:nvPr/>
          </p:nvSpPr>
          <p:spPr>
            <a:xfrm>
              <a:off x="480717" y="3358450"/>
              <a:ext cx="316101" cy="31610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2" cstate="screen">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533400" y="3200400"/>
              <a:ext cx="328317" cy="427431"/>
            </a:xfrm>
            <a:prstGeom prst="rect">
              <a:avLst/>
            </a:prstGeom>
            <a:noFill/>
            <a:ln w="9525">
              <a:noFill/>
              <a:miter lim="800000"/>
              <a:headEnd/>
              <a:tailEnd/>
            </a:ln>
            <a:effectLst/>
          </p:spPr>
        </p:pic>
      </p:grpSp>
      <p:grpSp>
        <p:nvGrpSpPr>
          <p:cNvPr id="23" name="Group 22"/>
          <p:cNvGrpSpPr/>
          <p:nvPr/>
        </p:nvGrpSpPr>
        <p:grpSpPr>
          <a:xfrm>
            <a:off x="7070493" y="4077030"/>
            <a:ext cx="281283" cy="381000"/>
            <a:chOff x="480717" y="3200400"/>
            <a:chExt cx="381000" cy="474151"/>
          </a:xfrm>
        </p:grpSpPr>
        <p:sp>
          <p:nvSpPr>
            <p:cNvPr id="24" name="Rectangle 23"/>
            <p:cNvSpPr/>
            <p:nvPr/>
          </p:nvSpPr>
          <p:spPr>
            <a:xfrm>
              <a:off x="480717" y="3358450"/>
              <a:ext cx="316101" cy="31610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p:cNvPicPr>
              <a:picLocks noChangeAspect="1" noChangeArrowheads="1"/>
            </p:cNvPicPr>
            <p:nvPr/>
          </p:nvPicPr>
          <p:blipFill>
            <a:blip r:embed="rId2" cstate="screen">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533400" y="3200400"/>
              <a:ext cx="328317" cy="427431"/>
            </a:xfrm>
            <a:prstGeom prst="rect">
              <a:avLst/>
            </a:prstGeom>
            <a:noFill/>
            <a:ln w="9525">
              <a:noFill/>
              <a:miter lim="800000"/>
              <a:headEnd/>
              <a:tailEnd/>
            </a:ln>
            <a:effectLst/>
          </p:spPr>
        </p:pic>
      </p:grpSp>
      <p:sp>
        <p:nvSpPr>
          <p:cNvPr id="26" name="Rectangle 25"/>
          <p:cNvSpPr/>
          <p:nvPr/>
        </p:nvSpPr>
        <p:spPr>
          <a:xfrm>
            <a:off x="2590800" y="4216222"/>
            <a:ext cx="233370" cy="25400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bwMode="auto">
          <a:xfrm rot="5400000">
            <a:off x="2590800" y="5232222"/>
            <a:ext cx="25908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2400" y="5232222"/>
            <a:ext cx="25908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038600" y="4216222"/>
            <a:ext cx="233370" cy="25400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410200" y="4089222"/>
            <a:ext cx="281283" cy="381000"/>
            <a:chOff x="480717" y="3200400"/>
            <a:chExt cx="381000" cy="474151"/>
          </a:xfrm>
        </p:grpSpPr>
        <p:sp>
          <p:nvSpPr>
            <p:cNvPr id="31" name="Rectangle 30"/>
            <p:cNvSpPr/>
            <p:nvPr/>
          </p:nvSpPr>
          <p:spPr>
            <a:xfrm>
              <a:off x="480717" y="3358450"/>
              <a:ext cx="316101" cy="31610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
            <p:cNvPicPr>
              <a:picLocks noChangeAspect="1" noChangeArrowheads="1"/>
            </p:cNvPicPr>
            <p:nvPr/>
          </p:nvPicPr>
          <p:blipFill>
            <a:blip r:embed="rId2" cstate="screen">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533400" y="3200400"/>
              <a:ext cx="328317" cy="427431"/>
            </a:xfrm>
            <a:prstGeom prst="rect">
              <a:avLst/>
            </a:prstGeom>
            <a:noFill/>
            <a:ln w="9525">
              <a:noFill/>
              <a:miter lim="800000"/>
              <a:headEnd/>
              <a:tailEnd/>
            </a:ln>
            <a:effectLst/>
          </p:spPr>
        </p:pic>
      </p:grpSp>
      <p:sp>
        <p:nvSpPr>
          <p:cNvPr id="33" name="Rectangle 32"/>
          <p:cNvSpPr/>
          <p:nvPr/>
        </p:nvSpPr>
        <p:spPr bwMode="auto">
          <a:xfrm>
            <a:off x="7848600" y="869296"/>
            <a:ext cx="1066800" cy="1371600"/>
          </a:xfrm>
          <a:prstGeom prst="rect">
            <a:avLst/>
          </a:prstGeom>
          <a:gradFill>
            <a:gsLst>
              <a:gs pos="0">
                <a:schemeClr val="accent3">
                  <a:shade val="51000"/>
                  <a:satMod val="130000"/>
                  <a:alpha val="0"/>
                </a:schemeClr>
              </a:gs>
              <a:gs pos="80000">
                <a:schemeClr val="accent3">
                  <a:shade val="93000"/>
                  <a:satMod val="130000"/>
                </a:schemeClr>
              </a:gs>
              <a:gs pos="100000">
                <a:schemeClr val="accent3">
                  <a:shade val="94000"/>
                  <a:satMod val="135000"/>
                </a:schemeClr>
              </a:gs>
            </a:gsLst>
          </a:gradFill>
          <a:ln>
            <a:solidFill>
              <a:srgbClr val="C000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4" name="Rectangle 33"/>
          <p:cNvSpPr/>
          <p:nvPr/>
        </p:nvSpPr>
        <p:spPr bwMode="auto">
          <a:xfrm>
            <a:off x="228600" y="869296"/>
            <a:ext cx="1066800" cy="1219200"/>
          </a:xfrm>
          <a:prstGeom prst="rect">
            <a:avLst/>
          </a:prstGeom>
          <a:gradFill>
            <a:gsLst>
              <a:gs pos="0">
                <a:schemeClr val="accent3">
                  <a:shade val="51000"/>
                  <a:satMod val="130000"/>
                  <a:alpha val="0"/>
                </a:schemeClr>
              </a:gs>
              <a:gs pos="80000">
                <a:schemeClr val="accent3">
                  <a:shade val="93000"/>
                  <a:satMod val="130000"/>
                </a:schemeClr>
              </a:gs>
              <a:gs pos="100000">
                <a:schemeClr val="accent3">
                  <a:shade val="94000"/>
                  <a:satMod val="135000"/>
                </a:schemeClr>
              </a:gs>
            </a:gsLst>
          </a:gradFill>
          <a:ln>
            <a:solidFill>
              <a:srgbClr val="C000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5" name="Down Arrow Callout 34"/>
          <p:cNvSpPr/>
          <p:nvPr/>
        </p:nvSpPr>
        <p:spPr>
          <a:xfrm>
            <a:off x="2743200" y="1555096"/>
            <a:ext cx="1371600" cy="1600200"/>
          </a:xfrm>
          <a:prstGeom prst="down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Unfavorable Demographic Trends</a:t>
            </a:r>
            <a:endParaRPr lang="en-US" sz="1200" b="1" dirty="0">
              <a:solidFill>
                <a:schemeClr val="tx1"/>
              </a:solidFill>
              <a:latin typeface="Arial" pitchFamily="34" charset="0"/>
              <a:cs typeface="Arial" pitchFamily="34" charset="0"/>
            </a:endParaRPr>
          </a:p>
        </p:txBody>
      </p:sp>
      <p:sp>
        <p:nvSpPr>
          <p:cNvPr id="36" name="Down Arrow Callout 35"/>
          <p:cNvSpPr/>
          <p:nvPr/>
        </p:nvSpPr>
        <p:spPr>
          <a:xfrm>
            <a:off x="5029200" y="1555096"/>
            <a:ext cx="1371600" cy="1600200"/>
          </a:xfrm>
          <a:prstGeom prst="down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Local Government Budget Pressure</a:t>
            </a:r>
            <a:endParaRPr lang="en-US" sz="1200" b="1" dirty="0">
              <a:solidFill>
                <a:schemeClr val="tx1"/>
              </a:solidFill>
              <a:latin typeface="Arial" pitchFamily="34" charset="0"/>
              <a:cs typeface="Arial" pitchFamily="34" charset="0"/>
            </a:endParaRPr>
          </a:p>
        </p:txBody>
      </p:sp>
      <p:sp>
        <p:nvSpPr>
          <p:cNvPr id="37" name="Rounded Rectangle 36"/>
          <p:cNvSpPr/>
          <p:nvPr/>
        </p:nvSpPr>
        <p:spPr>
          <a:xfrm>
            <a:off x="2895600" y="488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TextBox 37"/>
          <p:cNvSpPr txBox="1"/>
          <p:nvPr/>
        </p:nvSpPr>
        <p:spPr>
          <a:xfrm>
            <a:off x="2895600" y="564496"/>
            <a:ext cx="1066800" cy="784830"/>
          </a:xfrm>
          <a:prstGeom prst="rect">
            <a:avLst/>
          </a:prstGeom>
          <a:noFill/>
        </p:spPr>
        <p:txBody>
          <a:bodyPr wrap="square" rtlCol="0">
            <a:spAutoFit/>
          </a:bodyPr>
          <a:lstStyle/>
          <a:p>
            <a:pPr algn="ctr"/>
            <a:r>
              <a:rPr lang="en-US" sz="900" dirty="0" smtClean="0">
                <a:latin typeface="Arial" pitchFamily="34" charset="0"/>
                <a:cs typeface="Arial" pitchFamily="34" charset="0"/>
              </a:rPr>
              <a:t>Population growth = increased demand for services</a:t>
            </a:r>
            <a:endParaRPr lang="en-US" sz="900" dirty="0">
              <a:latin typeface="Arial" pitchFamily="34" charset="0"/>
              <a:cs typeface="Arial" pitchFamily="34" charset="0"/>
            </a:endParaRPr>
          </a:p>
        </p:txBody>
      </p:sp>
      <p:sp>
        <p:nvSpPr>
          <p:cNvPr id="39" name="Rounded Rectangle 38"/>
          <p:cNvSpPr/>
          <p:nvPr/>
        </p:nvSpPr>
        <p:spPr>
          <a:xfrm>
            <a:off x="1524000" y="1631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TextBox 39"/>
          <p:cNvSpPr txBox="1"/>
          <p:nvPr/>
        </p:nvSpPr>
        <p:spPr>
          <a:xfrm>
            <a:off x="1524000" y="1783696"/>
            <a:ext cx="1066800" cy="646331"/>
          </a:xfrm>
          <a:prstGeom prst="rect">
            <a:avLst/>
          </a:prstGeom>
          <a:noFill/>
        </p:spPr>
        <p:txBody>
          <a:bodyPr wrap="square" rtlCol="0">
            <a:spAutoFit/>
          </a:bodyPr>
          <a:lstStyle/>
          <a:p>
            <a:pPr algn="ctr"/>
            <a:r>
              <a:rPr lang="en-US" sz="900" dirty="0" smtClean="0">
                <a:latin typeface="Arial" pitchFamily="34" charset="0"/>
                <a:cs typeface="Arial" pitchFamily="34" charset="0"/>
              </a:rPr>
              <a:t>Uncertainty </a:t>
            </a:r>
            <a:br>
              <a:rPr lang="en-US" sz="900" dirty="0" smtClean="0">
                <a:latin typeface="Arial" pitchFamily="34" charset="0"/>
                <a:cs typeface="Arial" pitchFamily="34" charset="0"/>
              </a:rPr>
            </a:br>
            <a:r>
              <a:rPr lang="en-US" sz="900" dirty="0" smtClean="0">
                <a:latin typeface="Arial" pitchFamily="34" charset="0"/>
                <a:cs typeface="Arial" pitchFamily="34" charset="0"/>
              </a:rPr>
              <a:t>over future federal and </a:t>
            </a:r>
            <a:br>
              <a:rPr lang="en-US" sz="900" dirty="0" smtClean="0">
                <a:latin typeface="Arial" pitchFamily="34" charset="0"/>
                <a:cs typeface="Arial" pitchFamily="34" charset="0"/>
              </a:rPr>
            </a:br>
            <a:r>
              <a:rPr lang="en-US" sz="900" dirty="0" smtClean="0">
                <a:latin typeface="Arial" pitchFamily="34" charset="0"/>
                <a:cs typeface="Arial" pitchFamily="34" charset="0"/>
              </a:rPr>
              <a:t>state aid</a:t>
            </a:r>
            <a:endParaRPr lang="en-US" sz="900" dirty="0">
              <a:latin typeface="Arial" pitchFamily="34" charset="0"/>
              <a:cs typeface="Arial" pitchFamily="34" charset="0"/>
            </a:endParaRPr>
          </a:p>
        </p:txBody>
      </p:sp>
      <p:sp>
        <p:nvSpPr>
          <p:cNvPr id="41" name="Rounded Rectangle 40"/>
          <p:cNvSpPr/>
          <p:nvPr/>
        </p:nvSpPr>
        <p:spPr>
          <a:xfrm>
            <a:off x="1524000" y="488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41"/>
          <p:cNvSpPr txBox="1"/>
          <p:nvPr/>
        </p:nvSpPr>
        <p:spPr>
          <a:xfrm>
            <a:off x="1524000" y="640696"/>
            <a:ext cx="1066800" cy="646331"/>
          </a:xfrm>
          <a:prstGeom prst="rect">
            <a:avLst/>
          </a:prstGeom>
          <a:noFill/>
        </p:spPr>
        <p:txBody>
          <a:bodyPr wrap="square" rtlCol="0">
            <a:spAutoFit/>
          </a:bodyPr>
          <a:lstStyle/>
          <a:p>
            <a:pPr algn="ctr"/>
            <a:r>
              <a:rPr lang="en-US" sz="900" dirty="0" smtClean="0">
                <a:latin typeface="Arial" pitchFamily="34" charset="0"/>
                <a:cs typeface="Arial" pitchFamily="34" charset="0"/>
              </a:rPr>
              <a:t>Fewer people in the workforce, less able to afford services</a:t>
            </a:r>
            <a:endParaRPr lang="en-US" sz="900" dirty="0">
              <a:latin typeface="Arial" pitchFamily="34" charset="0"/>
              <a:cs typeface="Arial" pitchFamily="34" charset="0"/>
            </a:endParaRPr>
          </a:p>
        </p:txBody>
      </p:sp>
      <p:sp>
        <p:nvSpPr>
          <p:cNvPr id="43" name="Rounded Rectangle 42"/>
          <p:cNvSpPr/>
          <p:nvPr/>
        </p:nvSpPr>
        <p:spPr>
          <a:xfrm>
            <a:off x="5181600" y="488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TextBox 43"/>
          <p:cNvSpPr txBox="1"/>
          <p:nvPr/>
        </p:nvSpPr>
        <p:spPr>
          <a:xfrm>
            <a:off x="5181600" y="666265"/>
            <a:ext cx="1066800" cy="507831"/>
          </a:xfrm>
          <a:prstGeom prst="rect">
            <a:avLst/>
          </a:prstGeom>
          <a:noFill/>
        </p:spPr>
        <p:txBody>
          <a:bodyPr wrap="square" rtlCol="0">
            <a:spAutoFit/>
          </a:bodyPr>
          <a:lstStyle/>
          <a:p>
            <a:pPr algn="ctr"/>
            <a:r>
              <a:rPr lang="en-US" sz="900" dirty="0" smtClean="0">
                <a:latin typeface="Arial" pitchFamily="34" charset="0"/>
                <a:cs typeface="Arial" pitchFamily="34" charset="0"/>
              </a:rPr>
              <a:t>Declining economic conditions</a:t>
            </a:r>
            <a:endParaRPr lang="en-US" sz="900" dirty="0">
              <a:latin typeface="Arial" pitchFamily="34" charset="0"/>
              <a:cs typeface="Arial" pitchFamily="34" charset="0"/>
            </a:endParaRPr>
          </a:p>
        </p:txBody>
      </p:sp>
      <p:sp>
        <p:nvSpPr>
          <p:cNvPr id="45" name="Rounded Rectangle 44"/>
          <p:cNvSpPr/>
          <p:nvPr/>
        </p:nvSpPr>
        <p:spPr>
          <a:xfrm>
            <a:off x="6553200" y="1631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TextBox 45"/>
          <p:cNvSpPr txBox="1"/>
          <p:nvPr/>
        </p:nvSpPr>
        <p:spPr>
          <a:xfrm>
            <a:off x="6553200" y="1859896"/>
            <a:ext cx="1066800" cy="507831"/>
          </a:xfrm>
          <a:prstGeom prst="rect">
            <a:avLst/>
          </a:prstGeom>
          <a:noFill/>
        </p:spPr>
        <p:txBody>
          <a:bodyPr wrap="square" rtlCol="0">
            <a:spAutoFit/>
          </a:bodyPr>
          <a:lstStyle/>
          <a:p>
            <a:pPr algn="ctr"/>
            <a:r>
              <a:rPr lang="en-US" sz="900" dirty="0" smtClean="0">
                <a:latin typeface="Arial" pitchFamily="34" charset="0"/>
                <a:cs typeface="Arial" pitchFamily="34" charset="0"/>
              </a:rPr>
              <a:t>Flat local aid payments </a:t>
            </a:r>
            <a:br>
              <a:rPr lang="en-US" sz="900" dirty="0" smtClean="0">
                <a:latin typeface="Arial" pitchFamily="34" charset="0"/>
                <a:cs typeface="Arial" pitchFamily="34" charset="0"/>
              </a:rPr>
            </a:br>
            <a:r>
              <a:rPr lang="en-US" sz="900" dirty="0" smtClean="0">
                <a:latin typeface="Arial" pitchFamily="34" charset="0"/>
                <a:cs typeface="Arial" pitchFamily="34" charset="0"/>
              </a:rPr>
              <a:t>from state</a:t>
            </a:r>
            <a:endParaRPr lang="en-US" sz="900" dirty="0">
              <a:latin typeface="Arial" pitchFamily="34" charset="0"/>
              <a:cs typeface="Arial" pitchFamily="34" charset="0"/>
            </a:endParaRPr>
          </a:p>
        </p:txBody>
      </p:sp>
      <p:sp>
        <p:nvSpPr>
          <p:cNvPr id="47" name="Rounded Rectangle 46"/>
          <p:cNvSpPr/>
          <p:nvPr/>
        </p:nvSpPr>
        <p:spPr>
          <a:xfrm>
            <a:off x="6553200" y="488296"/>
            <a:ext cx="10668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TextBox 47"/>
          <p:cNvSpPr txBox="1"/>
          <p:nvPr/>
        </p:nvSpPr>
        <p:spPr>
          <a:xfrm>
            <a:off x="6553200" y="716896"/>
            <a:ext cx="1066800" cy="507831"/>
          </a:xfrm>
          <a:prstGeom prst="rect">
            <a:avLst/>
          </a:prstGeom>
          <a:noFill/>
        </p:spPr>
        <p:txBody>
          <a:bodyPr wrap="square" rtlCol="0">
            <a:spAutoFit/>
          </a:bodyPr>
          <a:lstStyle/>
          <a:p>
            <a:pPr algn="ctr"/>
            <a:r>
              <a:rPr lang="en-US" sz="900" dirty="0" smtClean="0">
                <a:latin typeface="Arial" pitchFamily="34" charset="0"/>
                <a:cs typeface="Arial" pitchFamily="34" charset="0"/>
              </a:rPr>
              <a:t>No respite from expenditure increases</a:t>
            </a:r>
            <a:endParaRPr lang="en-US" sz="900" dirty="0">
              <a:latin typeface="Arial" pitchFamily="34" charset="0"/>
              <a:cs typeface="Arial" pitchFamily="34" charset="0"/>
            </a:endParaRPr>
          </a:p>
        </p:txBody>
      </p:sp>
      <p:cxnSp>
        <p:nvCxnSpPr>
          <p:cNvPr id="49" name="Straight Connector 48"/>
          <p:cNvCxnSpPr>
            <a:stCxn id="35" idx="3"/>
            <a:endCxn id="36" idx="1"/>
          </p:cNvCxnSpPr>
          <p:nvPr/>
        </p:nvCxnSpPr>
        <p:spPr>
          <a:xfrm>
            <a:off x="4114800" y="2074977"/>
            <a:ext cx="914400" cy="0"/>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91000" y="1478897"/>
            <a:ext cx="762000" cy="553998"/>
          </a:xfrm>
          <a:prstGeom prst="rect">
            <a:avLst/>
          </a:prstGeom>
          <a:noFill/>
        </p:spPr>
        <p:txBody>
          <a:bodyPr wrap="square" rtlCol="0">
            <a:spAutoFit/>
          </a:bodyPr>
          <a:lstStyle/>
          <a:p>
            <a:pPr algn="ctr"/>
            <a:r>
              <a:rPr lang="en-US" sz="1000" dirty="0" smtClean="0">
                <a:solidFill>
                  <a:schemeClr val="bg1">
                    <a:lumMod val="50000"/>
                  </a:schemeClr>
                </a:solidFill>
                <a:latin typeface="Arial" pitchFamily="34" charset="0"/>
                <a:cs typeface="Arial" pitchFamily="34" charset="0"/>
              </a:rPr>
              <a:t>Aversion to tax increases</a:t>
            </a:r>
            <a:endParaRPr lang="en-US" sz="1000" dirty="0">
              <a:solidFill>
                <a:schemeClr val="bg1">
                  <a:lumMod val="50000"/>
                </a:schemeClr>
              </a:solidFill>
              <a:latin typeface="Arial" pitchFamily="34" charset="0"/>
              <a:cs typeface="Arial" pitchFamily="34" charset="0"/>
            </a:endParaRPr>
          </a:p>
        </p:txBody>
      </p:sp>
      <p:sp>
        <p:nvSpPr>
          <p:cNvPr id="51" name="TextBox 50"/>
          <p:cNvSpPr txBox="1"/>
          <p:nvPr/>
        </p:nvSpPr>
        <p:spPr>
          <a:xfrm>
            <a:off x="228600" y="950467"/>
            <a:ext cx="1066800" cy="1061829"/>
          </a:xfrm>
          <a:prstGeom prst="rect">
            <a:avLst/>
          </a:prstGeom>
          <a:noFill/>
        </p:spPr>
        <p:txBody>
          <a:bodyPr wrap="square" rtlCol="0">
            <a:spAutoFit/>
          </a:bodyPr>
          <a:lstStyle/>
          <a:p>
            <a:r>
              <a:rPr lang="en-US" sz="900" dirty="0" smtClean="0"/>
              <a:t>Aging population</a:t>
            </a:r>
          </a:p>
          <a:p>
            <a:endParaRPr lang="en-US" sz="900" dirty="0" smtClean="0"/>
          </a:p>
          <a:p>
            <a:r>
              <a:rPr lang="en-US" sz="900" dirty="0" smtClean="0"/>
              <a:t>Job growth occurring  in low skill occupations</a:t>
            </a:r>
          </a:p>
          <a:p>
            <a:endParaRPr lang="en-US" sz="900" dirty="0" smtClean="0"/>
          </a:p>
          <a:p>
            <a:r>
              <a:rPr lang="en-US" sz="900" dirty="0" smtClean="0"/>
              <a:t>“Brain drain”</a:t>
            </a:r>
            <a:endParaRPr lang="en-US" sz="900" dirty="0"/>
          </a:p>
        </p:txBody>
      </p:sp>
      <p:sp>
        <p:nvSpPr>
          <p:cNvPr id="52" name="TextBox 51"/>
          <p:cNvSpPr txBox="1"/>
          <p:nvPr/>
        </p:nvSpPr>
        <p:spPr>
          <a:xfrm>
            <a:off x="7848600" y="911968"/>
            <a:ext cx="1066800" cy="1292662"/>
          </a:xfrm>
          <a:prstGeom prst="rect">
            <a:avLst/>
          </a:prstGeom>
          <a:noFill/>
        </p:spPr>
        <p:txBody>
          <a:bodyPr wrap="square" rtlCol="0">
            <a:spAutoFit/>
          </a:bodyPr>
          <a:lstStyle/>
          <a:p>
            <a:pPr algn="r"/>
            <a:r>
              <a:rPr lang="en-US" sz="900" dirty="0" smtClean="0"/>
              <a:t>Health insurance</a:t>
            </a:r>
          </a:p>
          <a:p>
            <a:pPr algn="r"/>
            <a:endParaRPr lang="en-US" sz="500" dirty="0" smtClean="0"/>
          </a:p>
          <a:p>
            <a:pPr algn="r"/>
            <a:r>
              <a:rPr lang="en-US" sz="900" dirty="0" smtClean="0"/>
              <a:t>Salary increases</a:t>
            </a:r>
          </a:p>
          <a:p>
            <a:pPr algn="r"/>
            <a:endParaRPr lang="en-US" sz="500" dirty="0" smtClean="0"/>
          </a:p>
          <a:p>
            <a:pPr algn="r"/>
            <a:r>
              <a:rPr lang="en-US" sz="900" dirty="0" smtClean="0"/>
              <a:t>Pension expenditure growth</a:t>
            </a:r>
          </a:p>
          <a:p>
            <a:pPr algn="r"/>
            <a:endParaRPr lang="en-US" sz="500" dirty="0" smtClean="0"/>
          </a:p>
          <a:p>
            <a:pPr algn="r"/>
            <a:r>
              <a:rPr lang="en-US" sz="900" dirty="0" smtClean="0"/>
              <a:t>Ongoing capital replacement</a:t>
            </a:r>
            <a:endParaRPr lang="en-US" sz="900" dirty="0"/>
          </a:p>
        </p:txBody>
      </p:sp>
      <p:cxnSp>
        <p:nvCxnSpPr>
          <p:cNvPr id="53" name="Straight Connector 52"/>
          <p:cNvCxnSpPr/>
          <p:nvPr/>
        </p:nvCxnSpPr>
        <p:spPr bwMode="auto">
          <a:xfrm>
            <a:off x="7620000" y="857104"/>
            <a:ext cx="1295400"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54" name="Straight Connector 53"/>
          <p:cNvCxnSpPr/>
          <p:nvPr/>
        </p:nvCxnSpPr>
        <p:spPr bwMode="auto">
          <a:xfrm>
            <a:off x="228600" y="857104"/>
            <a:ext cx="1295400"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p:txBody>
          <a:bodyPr/>
          <a:lstStyle/>
          <a:p>
            <a:r>
              <a:rPr lang="en-US" dirty="0" smtClean="0"/>
              <a:t>Every resident of the state – because everyone is both a taxpayer and a recipient of </a:t>
            </a:r>
            <a:r>
              <a:rPr lang="en-US" smtClean="0"/>
              <a:t>services from </a:t>
            </a:r>
            <a:r>
              <a:rPr lang="en-US" dirty="0" smtClean="0"/>
              <a:t>at least two local units of government – cost and quality of service matters to everyone</a:t>
            </a:r>
          </a:p>
          <a:p>
            <a:endParaRPr lang="en-US" dirty="0" smtClean="0"/>
          </a:p>
          <a:p>
            <a:r>
              <a:rPr lang="en-US" dirty="0" smtClean="0"/>
              <a:t>Our ability to deliver local government services effectively and efficiently impacts our State’s capacity for economic development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609601" y="1981200"/>
            <a:ext cx="8000999" cy="2743201"/>
          </a:xfrm>
        </p:spPr>
        <p:txBody>
          <a:bodyPr>
            <a:normAutofit fontScale="85000" lnSpcReduction="20000"/>
          </a:bodyPr>
          <a:lstStyle/>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0" lvl="2" indent="0">
              <a:spcBef>
                <a:spcPts val="600"/>
              </a:spcBef>
              <a:buNone/>
            </a:pPr>
            <a:endParaRPr lang="en-US" sz="1600" b="1" dirty="0" smtClean="0">
              <a:solidFill>
                <a:schemeClr val="tx2">
                  <a:lumMod val="90000"/>
                  <a:lumOff val="10000"/>
                </a:schemeClr>
              </a:solidFill>
            </a:endParaRPr>
          </a:p>
          <a:p>
            <a:pPr marL="228600" lvl="2" indent="-228600">
              <a:spcBef>
                <a:spcPts val="600"/>
              </a:spcBef>
              <a:buNone/>
            </a:pPr>
            <a:r>
              <a:rPr lang="en-US" sz="1600" b="1" dirty="0" smtClean="0">
                <a:solidFill>
                  <a:schemeClr val="tx2">
                    <a:lumMod val="90000"/>
                    <a:lumOff val="10000"/>
                  </a:schemeClr>
                </a:solidFill>
              </a:rPr>
              <a:t> </a:t>
            </a:r>
          </a:p>
          <a:p>
            <a:pPr lvl="2">
              <a:buFont typeface="Symbol" pitchFamily="18" charset="2"/>
              <a:buChar char=""/>
            </a:pPr>
            <a:endParaRPr lang="en-US" sz="1600" dirty="0" smtClean="0">
              <a:solidFill>
                <a:schemeClr val="accent6"/>
              </a:solidFill>
            </a:endParaRPr>
          </a:p>
        </p:txBody>
      </p:sp>
      <p:graphicFrame>
        <p:nvGraphicFramePr>
          <p:cNvPr id="5" name="Table 4"/>
          <p:cNvGraphicFramePr>
            <a:graphicFrameLocks noGrp="1"/>
          </p:cNvGraphicFramePr>
          <p:nvPr/>
        </p:nvGraphicFramePr>
        <p:xfrm>
          <a:off x="1371600" y="2209800"/>
          <a:ext cx="6324600" cy="3017520"/>
        </p:xfrm>
        <a:graphic>
          <a:graphicData uri="http://schemas.openxmlformats.org/drawingml/2006/table">
            <a:tbl>
              <a:tblPr firstRow="1" bandRow="1">
                <a:tableStyleId>{5C22544A-7EE6-4342-B048-85BDC9FD1C3A}</a:tableStyleId>
              </a:tblPr>
              <a:tblGrid>
                <a:gridCol w="2108200"/>
                <a:gridCol w="2108200"/>
                <a:gridCol w="2108200"/>
              </a:tblGrid>
              <a:tr h="370840">
                <a:tc>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smtClean="0">
                          <a:solidFill>
                            <a:schemeClr val="accent1"/>
                          </a:solidFill>
                        </a:rPr>
                        <a:t>Increased Efficiency of Delivery</a:t>
                      </a:r>
                      <a:endParaRPr lang="en-US" sz="1200" dirty="0">
                        <a:solidFill>
                          <a:schemeClr val="accent1"/>
                        </a:solidFill>
                      </a:endParaRPr>
                    </a:p>
                  </a:txBody>
                  <a:tcPr>
                    <a:lnL w="12700" cmpd="sng">
                      <a:noFill/>
                    </a:lnL>
                    <a:lnR w="12700" cmpd="sng">
                      <a:noFill/>
                    </a:lnR>
                    <a:lnT w="12700" cmpd="sng">
                      <a:noFill/>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accent1"/>
                          </a:solidFill>
                        </a:rPr>
                        <a:t>Enhanced Alignment</a:t>
                      </a:r>
                      <a:r>
                        <a:rPr lang="en-US" sz="1200" baseline="0" dirty="0" smtClean="0">
                          <a:solidFill>
                            <a:schemeClr val="accent1"/>
                          </a:solidFill>
                        </a:rPr>
                        <a:t> of Local to Regional Interests</a:t>
                      </a:r>
                      <a:endParaRPr lang="en-US" sz="1200" dirty="0">
                        <a:solidFill>
                          <a:schemeClr val="accent1"/>
                        </a:solidFill>
                      </a:endParaRPr>
                    </a:p>
                  </a:txBody>
                  <a:tcPr>
                    <a:lnL w="12700" cmpd="sng">
                      <a:noFill/>
                    </a:lnL>
                    <a:lnR w="12700" cmpd="sng">
                      <a:noFill/>
                    </a:lnR>
                    <a:lnT w="12700" cmpd="sng">
                      <a:noFill/>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200" b="1" dirty="0" smtClean="0">
                          <a:solidFill>
                            <a:schemeClr val="accent1"/>
                          </a:solidFill>
                        </a:rPr>
                        <a:t>Structure Changes</a:t>
                      </a:r>
                      <a:endParaRPr lang="en-US" sz="1200" b="1" dirty="0">
                        <a:solidFill>
                          <a:schemeClr val="accent1"/>
                        </a:solidFill>
                      </a:endParaRPr>
                    </a:p>
                  </a:txBody>
                  <a:tcPr anchor="ctr">
                    <a:lnL w="12700" cmpd="sng">
                      <a:noFill/>
                    </a:lnL>
                    <a:lnR w="28575" cap="flat" cmpd="sng" algn="ctr">
                      <a:solidFill>
                        <a:srgbClr val="63B1E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Determine whether having fewer local governments is truly more efficient than having more local governments</a:t>
                      </a:r>
                    </a:p>
                  </a:txBody>
                  <a:tcPr marL="137160" marR="137160" marT="137160" marB="137160" anchor="ctr">
                    <a:lnL w="28575" cap="flat" cmpd="sng" algn="ctr">
                      <a:solidFill>
                        <a:srgbClr val="63B1E5"/>
                      </a:solidFill>
                      <a:prstDash val="solid"/>
                      <a:round/>
                      <a:headEnd type="none" w="med" len="med"/>
                      <a:tailEnd type="none" w="med" len="med"/>
                    </a:lnL>
                    <a:lnR w="28575" cap="flat" cmpd="sng" algn="ctr">
                      <a:solidFill>
                        <a:srgbClr val="63B1E5"/>
                      </a:solidFill>
                      <a:prstDash val="solid"/>
                      <a:round/>
                      <a:headEnd type="none" w="med" len="med"/>
                      <a:tailEnd type="none" w="med" len="med"/>
                    </a:lnR>
                    <a:lnT w="28575" cap="flat" cmpd="sng" algn="ctr">
                      <a:solidFill>
                        <a:srgbClr val="63B1E5"/>
                      </a:solidFill>
                      <a:prstDash val="solid"/>
                      <a:round/>
                      <a:headEnd type="none" w="med" len="med"/>
                      <a:tailEnd type="none" w="med" len="med"/>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Understand how existing</a:t>
                      </a:r>
                      <a:r>
                        <a:rPr lang="en-US" sz="1200" baseline="0" dirty="0" smtClean="0">
                          <a:solidFill>
                            <a:schemeClr val="tx1"/>
                          </a:solidFill>
                        </a:rPr>
                        <a:t> regional governmental organizations synthesize local and regional interest to get things done</a:t>
                      </a:r>
                      <a:endParaRPr lang="en-US" sz="1200" dirty="0">
                        <a:solidFill>
                          <a:schemeClr val="tx1"/>
                        </a:solidFill>
                      </a:endParaRPr>
                    </a:p>
                  </a:txBody>
                  <a:tcPr marL="137160" marR="137160" marT="137160" marB="137160" anchor="ctr">
                    <a:lnL w="28575" cap="flat" cmpd="sng" algn="ctr">
                      <a:solidFill>
                        <a:srgbClr val="63B1E5"/>
                      </a:solidFill>
                      <a:prstDash val="solid"/>
                      <a:round/>
                      <a:headEnd type="none" w="med" len="med"/>
                      <a:tailEnd type="none" w="med" len="med"/>
                    </a:lnL>
                    <a:lnR w="28575" cap="flat" cmpd="sng" algn="ctr">
                      <a:solidFill>
                        <a:srgbClr val="63B1E5"/>
                      </a:solidFill>
                      <a:prstDash val="solid"/>
                      <a:round/>
                      <a:headEnd type="none" w="med" len="med"/>
                      <a:tailEnd type="none" w="med" len="med"/>
                    </a:lnR>
                    <a:lnT w="28575" cap="flat" cmpd="sng" algn="ctr">
                      <a:solidFill>
                        <a:srgbClr val="63B1E5"/>
                      </a:solidFill>
                      <a:prstDash val="solid"/>
                      <a:round/>
                      <a:headEnd type="none" w="med" len="med"/>
                      <a:tailEnd type="none" w="med" len="med"/>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200" b="1" dirty="0" smtClean="0">
                          <a:solidFill>
                            <a:schemeClr val="accent1"/>
                          </a:solidFill>
                        </a:rPr>
                        <a:t>Relationship Changes</a:t>
                      </a:r>
                      <a:endParaRPr lang="en-US" sz="1200" b="1" dirty="0">
                        <a:solidFill>
                          <a:schemeClr val="accent1"/>
                        </a:solidFill>
                      </a:endParaRPr>
                    </a:p>
                  </a:txBody>
                  <a:tcPr anchor="ctr">
                    <a:lnL w="12700" cmpd="sng">
                      <a:noFill/>
                    </a:lnL>
                    <a:lnR w="28575" cap="flat" cmpd="sng" algn="ctr">
                      <a:solidFill>
                        <a:srgbClr val="63B1E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Identify</a:t>
                      </a:r>
                      <a:r>
                        <a:rPr lang="en-US" sz="1200" baseline="0" dirty="0" smtClean="0">
                          <a:solidFill>
                            <a:schemeClr val="tx1"/>
                          </a:solidFill>
                        </a:rPr>
                        <a:t> services that are proven to be delivered more efficiently through local government cooperative action</a:t>
                      </a:r>
                      <a:endParaRPr lang="en-US" sz="1200" dirty="0">
                        <a:solidFill>
                          <a:schemeClr val="tx1"/>
                        </a:solidFill>
                      </a:endParaRPr>
                    </a:p>
                  </a:txBody>
                  <a:tcPr marL="137160" marR="137160" marT="137160" marB="137160" anchor="ctr">
                    <a:lnL w="28575" cap="flat" cmpd="sng" algn="ctr">
                      <a:solidFill>
                        <a:srgbClr val="63B1E5"/>
                      </a:solidFill>
                      <a:prstDash val="solid"/>
                      <a:round/>
                      <a:headEnd type="none" w="med" len="med"/>
                      <a:tailEnd type="none" w="med" len="med"/>
                    </a:lnL>
                    <a:lnR w="28575" cap="flat" cmpd="sng" algn="ctr">
                      <a:solidFill>
                        <a:srgbClr val="63B1E5"/>
                      </a:solidFill>
                      <a:prstDash val="solid"/>
                      <a:round/>
                      <a:headEnd type="none" w="med" len="med"/>
                      <a:tailEnd type="none" w="med" len="med"/>
                    </a:lnR>
                    <a:lnT w="28575" cap="flat" cmpd="sng" algn="ctr">
                      <a:solidFill>
                        <a:srgbClr val="63B1E5"/>
                      </a:solidFill>
                      <a:prstDash val="solid"/>
                      <a:round/>
                      <a:headEnd type="none" w="med" len="med"/>
                      <a:tailEnd type="none" w="med" len="med"/>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Recommend approach to facilitate definition of local v. regional interest</a:t>
                      </a:r>
                      <a:endParaRPr lang="en-US" sz="1200" dirty="0">
                        <a:solidFill>
                          <a:schemeClr val="tx1"/>
                        </a:solidFill>
                      </a:endParaRPr>
                    </a:p>
                  </a:txBody>
                  <a:tcPr marL="137160" marR="137160" marT="137160" marB="137160" anchor="ctr">
                    <a:lnL w="28575" cap="flat" cmpd="sng" algn="ctr">
                      <a:solidFill>
                        <a:srgbClr val="63B1E5"/>
                      </a:solidFill>
                      <a:prstDash val="solid"/>
                      <a:round/>
                      <a:headEnd type="none" w="med" len="med"/>
                      <a:tailEnd type="none" w="med" len="med"/>
                    </a:lnL>
                    <a:lnR w="28575" cap="flat" cmpd="sng" algn="ctr">
                      <a:solidFill>
                        <a:srgbClr val="63B1E5"/>
                      </a:solidFill>
                      <a:prstDash val="solid"/>
                      <a:round/>
                      <a:headEnd type="none" w="med" len="med"/>
                      <a:tailEnd type="none" w="med" len="med"/>
                    </a:lnR>
                    <a:lnT w="28575" cap="flat" cmpd="sng" algn="ctr">
                      <a:solidFill>
                        <a:srgbClr val="63B1E5"/>
                      </a:solidFill>
                      <a:prstDash val="solid"/>
                      <a:round/>
                      <a:headEnd type="none" w="med" len="med"/>
                      <a:tailEnd type="none" w="med" len="med"/>
                    </a:lnT>
                    <a:lnB w="28575" cap="flat" cmpd="sng" algn="ctr">
                      <a:solidFill>
                        <a:srgbClr val="63B1E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685800" y="5410200"/>
            <a:ext cx="7239000" cy="1107996"/>
          </a:xfrm>
          <a:prstGeom prst="rect">
            <a:avLst/>
          </a:prstGeom>
          <a:noFill/>
        </p:spPr>
        <p:txBody>
          <a:bodyPr wrap="square" rtlCol="0">
            <a:spAutoFit/>
          </a:bodyPr>
          <a:lstStyle/>
          <a:p>
            <a:pPr marL="0" lvl="2"/>
            <a:r>
              <a:rPr lang="en-US" sz="1600" dirty="0" smtClean="0"/>
              <a:t>A key outcome was to identify common themes and actionable recommendations upon which four disparate partner associations could reach consensus </a:t>
            </a:r>
          </a:p>
          <a:p>
            <a:endParaRPr lang="en-US" dirty="0"/>
          </a:p>
        </p:txBody>
      </p:sp>
      <p:sp>
        <p:nvSpPr>
          <p:cNvPr id="8" name="Title 1"/>
          <p:cNvSpPr>
            <a:spLocks noGrp="1"/>
          </p:cNvSpPr>
          <p:nvPr>
            <p:ph type="title"/>
          </p:nvPr>
        </p:nvSpPr>
        <p:spPr>
          <a:xfrm>
            <a:off x="457200" y="1143000"/>
            <a:ext cx="8229600" cy="1066800"/>
          </a:xfrm>
        </p:spPr>
        <p:txBody>
          <a:bodyPr/>
          <a:lstStyle/>
          <a:p>
            <a:r>
              <a:rPr lang="en-US" dirty="0" smtClean="0"/>
              <a:t>LGI Research Goals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Isn’t The Problem Too Many Units of Government?</a:t>
            </a:r>
            <a:endParaRPr lang="en-US" dirty="0"/>
          </a:p>
        </p:txBody>
      </p:sp>
      <p:sp>
        <p:nvSpPr>
          <p:cNvPr id="3" name="Content Placeholder 2"/>
          <p:cNvSpPr>
            <a:spLocks noGrp="1"/>
          </p:cNvSpPr>
          <p:nvPr>
            <p:ph idx="1"/>
          </p:nvPr>
        </p:nvSpPr>
        <p:spPr>
          <a:xfrm>
            <a:off x="457200" y="2362200"/>
            <a:ext cx="8229600" cy="4325112"/>
          </a:xfrm>
        </p:spPr>
        <p:txBody>
          <a:bodyPr/>
          <a:lstStyle/>
          <a:p>
            <a:pPr>
              <a:spcAft>
                <a:spcPts val="600"/>
              </a:spcAft>
            </a:pPr>
            <a:r>
              <a:rPr lang="en-US" dirty="0" smtClean="0"/>
              <a:t>No - the consolidation or sharing of services between jurisdictions is a more important factor in reducing per unit service delivery costs than the number of local jurisdictions</a:t>
            </a:r>
          </a:p>
          <a:p>
            <a:pPr>
              <a:spcAft>
                <a:spcPts val="600"/>
              </a:spcAft>
            </a:pPr>
            <a:r>
              <a:rPr lang="en-US" dirty="0" smtClean="0"/>
              <a:t>Service sharing &amp; consolidation, though difficult, is more easily achieved than the consolidation of units of government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1791</TotalTime>
  <Words>1257</Words>
  <Application>Microsoft Office PowerPoint</Application>
  <PresentationFormat>On-screen Show (4:3)</PresentationFormat>
  <Paragraphs>181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Urban</vt:lpstr>
      <vt:lpstr>A Roadmap for Government Transformation</vt:lpstr>
      <vt:lpstr>Local Government Institute of Wisconsin</vt:lpstr>
      <vt:lpstr>History of Local Gov Reform</vt:lpstr>
      <vt:lpstr>LGI Report: A Roadmap for Government Transformation</vt:lpstr>
      <vt:lpstr>Why?</vt:lpstr>
      <vt:lpstr>Slide 6</vt:lpstr>
      <vt:lpstr>Who Cares?</vt:lpstr>
      <vt:lpstr>LGI Research Goals</vt:lpstr>
      <vt:lpstr>Isn’t The Problem Too Many Units of Government?</vt:lpstr>
      <vt:lpstr>Cost vs Number of Jurisdictions</vt:lpstr>
      <vt:lpstr>Which Services Are Suitable For Cooperative Action? </vt:lpstr>
      <vt:lpstr>What Does It Take for Success?</vt:lpstr>
      <vt:lpstr>Examples: Everest Metro Police</vt:lpstr>
      <vt:lpstr>Examples: Plover &amp; Whiting</vt:lpstr>
      <vt:lpstr>Examples: Brown, Outagamie &amp; Winnebago Counties</vt:lpstr>
      <vt:lpstr>Examples: North Shore Fire Dept.</vt:lpstr>
      <vt:lpstr>Examples: Rock County/Beloit</vt:lpstr>
      <vt:lpstr>Examples: Town of Harrison/Calumet County</vt:lpstr>
      <vt:lpstr>Examples: Town of Merton/City of Delafield</vt:lpstr>
      <vt:lpstr>Examples: Waukesha Co. Dispatch</vt:lpstr>
      <vt:lpstr>Examples: Onalaska</vt:lpstr>
      <vt:lpstr>So Why Do We Need To Do More?</vt:lpstr>
      <vt:lpstr>Complex &amp; Unique Situations</vt:lpstr>
      <vt:lpstr>Where Do We Go From Here?</vt:lpstr>
      <vt:lpstr>Where Do We Go From Here?</vt:lpstr>
      <vt:lpstr>Where Do We Go From Here?</vt:lpstr>
      <vt:lpstr>Where Do We Go From Here?</vt:lpstr>
      <vt:lpstr>For More Information</vt:lpstr>
    </vt:vector>
  </TitlesOfParts>
  <Company>Vierbicher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Roadmap for Government Transformation</dc:title>
  <dc:creator>Gary Becker</dc:creator>
  <cp:lastModifiedBy>Gary Becker</cp:lastModifiedBy>
  <cp:revision>142</cp:revision>
  <dcterms:created xsi:type="dcterms:W3CDTF">2010-03-02T21:27:27Z</dcterms:created>
  <dcterms:modified xsi:type="dcterms:W3CDTF">2010-08-31T13:37:18Z</dcterms:modified>
</cp:coreProperties>
</file>