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72" r:id="rId2"/>
    <p:sldId id="297" r:id="rId3"/>
    <p:sldId id="281" r:id="rId4"/>
    <p:sldId id="279" r:id="rId5"/>
    <p:sldId id="295" r:id="rId6"/>
    <p:sldId id="296" r:id="rId7"/>
    <p:sldId id="290" r:id="rId8"/>
    <p:sldId id="291" r:id="rId9"/>
    <p:sldId id="294" r:id="rId10"/>
    <p:sldId id="276" r:id="rId11"/>
  </p:sldIdLst>
  <p:sldSz cx="9144000" cy="6858000" type="screen4x3"/>
  <p:notesSz cx="7010400" cy="9296400"/>
  <p:defaultTextStyle>
    <a:defPPr>
      <a:defRPr lang="en-US"/>
    </a:defPPr>
    <a:lvl1pPr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1pPr>
    <a:lvl2pPr marL="4572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2pPr>
    <a:lvl3pPr marL="9144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3pPr>
    <a:lvl4pPr marL="13716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4pPr>
    <a:lvl5pPr marL="18288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5pPr>
    <a:lvl6pPr marL="2286000" algn="l" defTabSz="914400" rtl="0" eaLnBrk="1" latinLnBrk="0" hangingPunct="1">
      <a:defRPr sz="3200" kern="1200">
        <a:solidFill>
          <a:srgbClr val="000000"/>
        </a:solidFill>
        <a:latin typeface="Gill Sans"/>
        <a:ea typeface="ヒラギノ角ゴ Pro W3"/>
        <a:cs typeface="ヒラギノ角ゴ Pro W3"/>
        <a:sym typeface="Gill Sans"/>
      </a:defRPr>
    </a:lvl6pPr>
    <a:lvl7pPr marL="2743200" algn="l" defTabSz="914400" rtl="0" eaLnBrk="1" latinLnBrk="0" hangingPunct="1">
      <a:defRPr sz="3200" kern="1200">
        <a:solidFill>
          <a:srgbClr val="000000"/>
        </a:solidFill>
        <a:latin typeface="Gill Sans"/>
        <a:ea typeface="ヒラギノ角ゴ Pro W3"/>
        <a:cs typeface="ヒラギノ角ゴ Pro W3"/>
        <a:sym typeface="Gill Sans"/>
      </a:defRPr>
    </a:lvl7pPr>
    <a:lvl8pPr marL="3200400" algn="l" defTabSz="914400" rtl="0" eaLnBrk="1" latinLnBrk="0" hangingPunct="1">
      <a:defRPr sz="3200" kern="1200">
        <a:solidFill>
          <a:srgbClr val="000000"/>
        </a:solidFill>
        <a:latin typeface="Gill Sans"/>
        <a:ea typeface="ヒラギノ角ゴ Pro W3"/>
        <a:cs typeface="ヒラギノ角ゴ Pro W3"/>
        <a:sym typeface="Gill Sans"/>
      </a:defRPr>
    </a:lvl8pPr>
    <a:lvl9pPr marL="3657600" algn="l" defTabSz="914400" rtl="0" eaLnBrk="1" latinLnBrk="0" hangingPunct="1">
      <a:defRPr sz="3200" kern="1200">
        <a:solidFill>
          <a:srgbClr val="000000"/>
        </a:solidFill>
        <a:latin typeface="Gill Sans"/>
        <a:ea typeface="ヒラギノ角ゴ Pro W3"/>
        <a:cs typeface="ヒラギノ角ゴ Pro W3"/>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99" autoAdjust="0"/>
  </p:normalViewPr>
  <p:slideViewPr>
    <p:cSldViewPr snapToGrid="0">
      <p:cViewPr>
        <p:scale>
          <a:sx n="75" d="100"/>
          <a:sy n="75" d="100"/>
        </p:scale>
        <p:origin x="-117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3" d="100"/>
          <a:sy n="93" d="100"/>
        </p:scale>
        <p:origin x="-2792" y="-10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0" hangingPunct="0">
              <a:defRPr sz="1200"/>
            </a:lvl1pPr>
          </a:lstStyle>
          <a:p>
            <a:pPr>
              <a:defRPr/>
            </a:pPr>
            <a:endParaRPr lang="en-US"/>
          </a:p>
        </p:txBody>
      </p:sp>
      <p:sp>
        <p:nvSpPr>
          <p:cNvPr id="22118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a:lvl1pPr>
          </a:lstStyle>
          <a:p>
            <a:pPr>
              <a:defRPr/>
            </a:pPr>
            <a:fld id="{5BDE9D5E-3EBA-46C1-8717-3CA9D27415BE}" type="datetime1">
              <a:rPr lang="en-US"/>
              <a:pPr>
                <a:defRPr/>
              </a:pPr>
              <a:t>10/26/2010</a:t>
            </a:fld>
            <a:endParaRPr lang="en-US"/>
          </a:p>
        </p:txBody>
      </p:sp>
      <p:sp>
        <p:nvSpPr>
          <p:cNvPr id="22118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0" hangingPunct="0">
              <a:defRPr sz="1200"/>
            </a:lvl1pPr>
          </a:lstStyle>
          <a:p>
            <a:pPr>
              <a:defRPr/>
            </a:pPr>
            <a:endParaRPr lang="en-US"/>
          </a:p>
        </p:txBody>
      </p:sp>
      <p:sp>
        <p:nvSpPr>
          <p:cNvPr id="22118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EF1DFCDB-101B-4F07-B509-4B4ED3CC421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p:cNvSpPr>
          <p:nvPr>
            <p:ph type="hdr" sz="quarter"/>
          </p:nvPr>
        </p:nvSpPr>
        <p:spPr bwMode="auto">
          <a:xfrm>
            <a:off x="0" y="0"/>
            <a:ext cx="3038475" cy="465138"/>
          </a:xfrm>
          <a:prstGeom prst="rect">
            <a:avLst/>
          </a:prstGeom>
          <a:noFill/>
          <a:ln w="25400">
            <a:noFill/>
            <a:miter lim="800000"/>
            <a:headEnd/>
            <a:tailEnd/>
          </a:ln>
        </p:spPr>
        <p:txBody>
          <a:bodyPr vert="horz" wrap="square" lIns="93177" tIns="46589" rIns="93177" bIns="46589" numCol="1" anchor="t" anchorCtr="0" compatLnSpc="1">
            <a:prstTxWarp prst="textNoShape">
              <a:avLst/>
            </a:prstTxWarp>
          </a:bodyPr>
          <a:lstStyle>
            <a:lvl1pPr algn="l" defTabSz="931863">
              <a:defRPr sz="1200"/>
            </a:lvl1pPr>
          </a:lstStyle>
          <a:p>
            <a:pPr>
              <a:defRPr/>
            </a:pPr>
            <a:endParaRPr lang="en-US"/>
          </a:p>
        </p:txBody>
      </p:sp>
      <p:sp>
        <p:nvSpPr>
          <p:cNvPr id="37891" name="Rectangle 3"/>
          <p:cNvSpPr>
            <a:spLocks noGrp="1"/>
          </p:cNvSpPr>
          <p:nvPr>
            <p:ph type="dt" idx="1"/>
          </p:nvPr>
        </p:nvSpPr>
        <p:spPr bwMode="auto">
          <a:xfrm>
            <a:off x="3971925" y="0"/>
            <a:ext cx="3038475" cy="465138"/>
          </a:xfrm>
          <a:prstGeom prst="rect">
            <a:avLst/>
          </a:prstGeom>
          <a:noFill/>
          <a:ln w="25400">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7893" name="Rectangle 5"/>
          <p:cNvSpPr>
            <a:spLocks noGrp="1"/>
          </p:cNvSpPr>
          <p:nvPr>
            <p:ph type="body" sz="quarter" idx="3"/>
          </p:nvPr>
        </p:nvSpPr>
        <p:spPr bwMode="auto">
          <a:xfrm>
            <a:off x="935038" y="4416425"/>
            <a:ext cx="5140325" cy="4183063"/>
          </a:xfrm>
          <a:prstGeom prst="rect">
            <a:avLst/>
          </a:prstGeom>
          <a:noFill/>
          <a:ln w="25400">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p:cNvSpPr>
          <p:nvPr>
            <p:ph type="ftr" sz="quarter" idx="4"/>
          </p:nvPr>
        </p:nvSpPr>
        <p:spPr bwMode="auto">
          <a:xfrm>
            <a:off x="0" y="8831263"/>
            <a:ext cx="3038475" cy="465137"/>
          </a:xfrm>
          <a:prstGeom prst="rect">
            <a:avLst/>
          </a:prstGeom>
          <a:noFill/>
          <a:ln w="25400">
            <a:noFill/>
            <a:miter lim="800000"/>
            <a:headEnd/>
            <a:tailEnd/>
          </a:ln>
        </p:spPr>
        <p:txBody>
          <a:bodyPr vert="horz" wrap="square" lIns="93177" tIns="46589" rIns="93177" bIns="46589" numCol="1" anchor="b" anchorCtr="0" compatLnSpc="1">
            <a:prstTxWarp prst="textNoShape">
              <a:avLst/>
            </a:prstTxWarp>
          </a:bodyPr>
          <a:lstStyle>
            <a:lvl1pPr algn="l" defTabSz="931863">
              <a:defRPr sz="1200"/>
            </a:lvl1pPr>
          </a:lstStyle>
          <a:p>
            <a:pPr>
              <a:defRPr/>
            </a:pPr>
            <a:endParaRPr lang="en-US"/>
          </a:p>
        </p:txBody>
      </p:sp>
      <p:sp>
        <p:nvSpPr>
          <p:cNvPr id="37895" name="Rectangle 7"/>
          <p:cNvSpPr>
            <a:spLocks noGrp="1"/>
          </p:cNvSpPr>
          <p:nvPr>
            <p:ph type="sldNum" sz="quarter" idx="5"/>
          </p:nvPr>
        </p:nvSpPr>
        <p:spPr bwMode="auto">
          <a:xfrm>
            <a:off x="3971925" y="8831263"/>
            <a:ext cx="3038475" cy="465137"/>
          </a:xfrm>
          <a:prstGeom prst="rect">
            <a:avLst/>
          </a:prstGeom>
          <a:noFill/>
          <a:ln w="25400">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B507731A-F30A-42F6-9320-35CB676A55C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pitchFamily="-112" charset="0"/>
        <a:ea typeface="MS PGothic" pitchFamily="34" charset="-128"/>
        <a:cs typeface="+mn-cs"/>
      </a:defRPr>
    </a:lvl1pPr>
    <a:lvl2pPr marL="457200" algn="l" rtl="0" eaLnBrk="0" fontAlgn="base" hangingPunct="0">
      <a:spcBef>
        <a:spcPct val="0"/>
      </a:spcBef>
      <a:spcAft>
        <a:spcPct val="0"/>
      </a:spcAft>
      <a:defRPr sz="1200" kern="1200">
        <a:solidFill>
          <a:schemeClr val="tx1"/>
        </a:solidFill>
        <a:latin typeface="Gill Sans" pitchFamily="-112" charset="0"/>
        <a:ea typeface="MS PGothic" pitchFamily="34" charset="-128"/>
        <a:cs typeface="+mn-cs"/>
      </a:defRPr>
    </a:lvl2pPr>
    <a:lvl3pPr marL="914400" algn="l" rtl="0" eaLnBrk="0" fontAlgn="base" hangingPunct="0">
      <a:spcBef>
        <a:spcPct val="0"/>
      </a:spcBef>
      <a:spcAft>
        <a:spcPct val="0"/>
      </a:spcAft>
      <a:defRPr sz="1200" kern="1200">
        <a:solidFill>
          <a:schemeClr val="tx1"/>
        </a:solidFill>
        <a:latin typeface="Gill Sans" pitchFamily="-112" charset="0"/>
        <a:ea typeface="MS PGothic" pitchFamily="34" charset="-128"/>
        <a:cs typeface="+mn-cs"/>
      </a:defRPr>
    </a:lvl3pPr>
    <a:lvl4pPr marL="1371600" algn="l" rtl="0" eaLnBrk="0" fontAlgn="base" hangingPunct="0">
      <a:spcBef>
        <a:spcPct val="0"/>
      </a:spcBef>
      <a:spcAft>
        <a:spcPct val="0"/>
      </a:spcAft>
      <a:defRPr sz="1200" kern="1200">
        <a:solidFill>
          <a:schemeClr val="tx1"/>
        </a:solidFill>
        <a:latin typeface="Gill Sans" pitchFamily="-112" charset="0"/>
        <a:ea typeface="MS PGothic" pitchFamily="34" charset="-128"/>
        <a:cs typeface="+mn-cs"/>
      </a:defRPr>
    </a:lvl4pPr>
    <a:lvl5pPr marL="1828800" algn="l" rtl="0" eaLnBrk="0" fontAlgn="base" hangingPunct="0">
      <a:spcBef>
        <a:spcPct val="0"/>
      </a:spcBef>
      <a:spcAft>
        <a:spcPct val="0"/>
      </a:spcAft>
      <a:defRPr sz="1200" kern="1200">
        <a:solidFill>
          <a:schemeClr val="tx1"/>
        </a:solidFill>
        <a:latin typeface="Gill Sans" pitchFamily="-112"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w="9525"/>
        </p:spPr>
        <p:txBody>
          <a:bodyPr/>
          <a:lstStyle/>
          <a:p>
            <a:pPr eaLnBrk="1" hangingPunct="1"/>
            <a:endParaRPr lang="en-US" smtClean="0">
              <a:latin typeface="Gill Sans"/>
            </a:endParaRPr>
          </a:p>
        </p:txBody>
      </p:sp>
      <p:sp>
        <p:nvSpPr>
          <p:cNvPr id="16387" name="Slide Number Placeholder 3"/>
          <p:cNvSpPr>
            <a:spLocks noGrp="1"/>
          </p:cNvSpPr>
          <p:nvPr>
            <p:ph type="sldNum" sz="quarter" idx="5"/>
          </p:nvPr>
        </p:nvSpPr>
        <p:spPr>
          <a:noFill/>
        </p:spPr>
        <p:txBody>
          <a:bodyPr/>
          <a:lstStyle/>
          <a:p>
            <a:fld id="{7907EFCB-9633-43F3-A307-30025CB1684E}"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p:spPr>
        <p:txBody>
          <a:bodyPr/>
          <a:lstStyle/>
          <a:p>
            <a:fld id="{D3C13F53-C5FB-47D4-ABC0-05DE0DED77ED}" type="slidenum">
              <a:rPr lang="en-US" smtClean="0"/>
              <a:pPr/>
              <a:t>3</a:t>
            </a:fld>
            <a:endParaRPr lang="en-US" smtClean="0"/>
          </a:p>
        </p:txBody>
      </p:sp>
      <p:sp>
        <p:nvSpPr>
          <p:cNvPr id="19458" name="Rectangle 1"/>
          <p:cNvSpPr>
            <a:spLocks noGrp="1" noRot="1" noChangeAspect="1" noChangeArrowheads="1"/>
          </p:cNvSpPr>
          <p:nvPr>
            <p:ph type="sldImg"/>
          </p:nvPr>
        </p:nvSpPr>
        <p:spPr>
          <a:solidFill>
            <a:srgbClr val="FFFFFF"/>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E4C7F988-C4BB-4CF1-AB8D-AA7979417B28}" type="slidenum">
              <a:rPr lang="en-US" smtClean="0"/>
              <a:pPr/>
              <a:t>4</a:t>
            </a:fld>
            <a:endParaRPr lang="en-US" smtClean="0"/>
          </a:p>
        </p:txBody>
      </p:sp>
      <p:sp>
        <p:nvSpPr>
          <p:cNvPr id="21506" name="Rectangle 7"/>
          <p:cNvSpPr txBox="1">
            <a:spLocks noGrp="1"/>
          </p:cNvSpPr>
          <p:nvPr/>
        </p:nvSpPr>
        <p:spPr bwMode="auto">
          <a:xfrm>
            <a:off x="3971925" y="8831263"/>
            <a:ext cx="3038475" cy="465137"/>
          </a:xfrm>
          <a:prstGeom prst="rect">
            <a:avLst/>
          </a:prstGeom>
          <a:noFill/>
          <a:ln w="25400">
            <a:noFill/>
            <a:miter lim="800000"/>
            <a:headEnd/>
            <a:tailEnd/>
          </a:ln>
        </p:spPr>
        <p:txBody>
          <a:bodyPr lIns="93172" tIns="46587" rIns="93172" bIns="46587" anchor="b"/>
          <a:lstStyle/>
          <a:p>
            <a:pPr algn="r"/>
            <a:fld id="{45BF4784-4BBC-4CC1-89CE-42CE85A62A88}" type="slidenum">
              <a:rPr lang="en-US" sz="1200"/>
              <a:pPr algn="r"/>
              <a:t>4</a:t>
            </a:fld>
            <a:endParaRPr lang="en-US" sz="1200"/>
          </a:p>
        </p:txBody>
      </p:sp>
      <p:sp>
        <p:nvSpPr>
          <p:cNvPr id="21507" name="Rectangle 1"/>
          <p:cNvSpPr>
            <a:spLocks noGrp="1" noRot="1" noChangeAspect="1" noChangeArrowheads="1" noTextEdit="1"/>
          </p:cNvSpPr>
          <p:nvPr>
            <p:ph type="sldImg"/>
          </p:nvPr>
        </p:nvSpPr>
        <p:spPr>
          <a:ln/>
        </p:spPr>
      </p:sp>
      <p:sp>
        <p:nvSpPr>
          <p:cNvPr id="21508" name="Notes Placeholder 4"/>
          <p:cNvSpPr>
            <a:spLocks noGrp="1"/>
          </p:cNvSpPr>
          <p:nvPr>
            <p:ph type="body" idx="1"/>
          </p:nvPr>
        </p:nvSpPr>
        <p:spPr>
          <a:noFill/>
          <a:ln w="9525"/>
        </p:spPr>
        <p:txBody>
          <a:bodyPr/>
          <a:lstStyle/>
          <a:p>
            <a:endParaRPr lang="en-US" smtClean="0">
              <a:latin typeface="Gill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C42214DF-DF51-409F-8E79-045D6F78415C}" type="slidenum">
              <a:rPr lang="en-US" smtClean="0"/>
              <a:pPr/>
              <a:t>5</a:t>
            </a:fld>
            <a:endParaRPr lang="en-US" smtClean="0"/>
          </a:p>
        </p:txBody>
      </p:sp>
      <p:sp>
        <p:nvSpPr>
          <p:cNvPr id="23554" name="Rectangle 7"/>
          <p:cNvSpPr txBox="1">
            <a:spLocks noGrp="1"/>
          </p:cNvSpPr>
          <p:nvPr/>
        </p:nvSpPr>
        <p:spPr bwMode="auto">
          <a:xfrm>
            <a:off x="3971925" y="8831263"/>
            <a:ext cx="3038475" cy="465137"/>
          </a:xfrm>
          <a:prstGeom prst="rect">
            <a:avLst/>
          </a:prstGeom>
          <a:noFill/>
          <a:ln w="25400">
            <a:noFill/>
            <a:miter lim="800000"/>
            <a:headEnd/>
            <a:tailEnd/>
          </a:ln>
        </p:spPr>
        <p:txBody>
          <a:bodyPr lIns="93172" tIns="46587" rIns="93172" bIns="46587" anchor="b"/>
          <a:lstStyle/>
          <a:p>
            <a:pPr algn="r"/>
            <a:fld id="{CDAFC924-F7D5-469E-BE74-83D2CF10F3A0}" type="slidenum">
              <a:rPr lang="en-US" sz="1200"/>
              <a:pPr algn="r"/>
              <a:t>5</a:t>
            </a:fld>
            <a:endParaRPr lang="en-US" sz="1200"/>
          </a:p>
        </p:txBody>
      </p:sp>
      <p:sp>
        <p:nvSpPr>
          <p:cNvPr id="23555" name="Rectangle 1"/>
          <p:cNvSpPr>
            <a:spLocks noGrp="1" noRot="1" noChangeAspect="1" noChangeArrowheads="1" noTextEdit="1"/>
          </p:cNvSpPr>
          <p:nvPr>
            <p:ph type="sldImg"/>
          </p:nvPr>
        </p:nvSpPr>
        <p:spPr>
          <a:ln/>
        </p:spPr>
      </p:sp>
      <p:sp>
        <p:nvSpPr>
          <p:cNvPr id="23556" name="Notes Placeholder 4"/>
          <p:cNvSpPr>
            <a:spLocks noGrp="1"/>
          </p:cNvSpPr>
          <p:nvPr>
            <p:ph type="body" idx="1"/>
          </p:nvPr>
        </p:nvSpPr>
        <p:spPr>
          <a:noFill/>
          <a:ln w="9525"/>
        </p:spPr>
        <p:txBody>
          <a:bodyPr/>
          <a:lstStyle/>
          <a:p>
            <a:r>
              <a:rPr lang="en-US" sz="2000" smtClean="0">
                <a:latin typeface="Gill Sans"/>
              </a:rPr>
              <a:t>OCR fielded 140 requests for assistance for faculty research and other expertise, including 22 requests specifically for assistance from research centers or industrial consortia on campus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D27AE5DF-C53C-40ED-A122-07753E19E06A}" type="slidenum">
              <a:rPr lang="en-US" smtClean="0"/>
              <a:pPr/>
              <a:t>6</a:t>
            </a:fld>
            <a:endParaRPr lang="en-US" smtClean="0"/>
          </a:p>
        </p:txBody>
      </p:sp>
      <p:sp>
        <p:nvSpPr>
          <p:cNvPr id="25602" name="Rectangle 7"/>
          <p:cNvSpPr txBox="1">
            <a:spLocks noGrp="1"/>
          </p:cNvSpPr>
          <p:nvPr/>
        </p:nvSpPr>
        <p:spPr bwMode="auto">
          <a:xfrm>
            <a:off x="3971925" y="8831263"/>
            <a:ext cx="3038475" cy="465137"/>
          </a:xfrm>
          <a:prstGeom prst="rect">
            <a:avLst/>
          </a:prstGeom>
          <a:noFill/>
          <a:ln w="25400">
            <a:noFill/>
            <a:miter lim="800000"/>
            <a:headEnd/>
            <a:tailEnd/>
          </a:ln>
        </p:spPr>
        <p:txBody>
          <a:bodyPr lIns="93172" tIns="46587" rIns="93172" bIns="46587" anchor="b"/>
          <a:lstStyle/>
          <a:p>
            <a:pPr algn="r"/>
            <a:fld id="{F4E18696-EFAF-48A1-95A0-9DD34EA84983}" type="slidenum">
              <a:rPr lang="en-US" sz="1200"/>
              <a:pPr algn="r"/>
              <a:t>6</a:t>
            </a:fld>
            <a:endParaRPr lang="en-US" sz="1200"/>
          </a:p>
        </p:txBody>
      </p:sp>
      <p:sp>
        <p:nvSpPr>
          <p:cNvPr id="25603" name="Rectangle 1"/>
          <p:cNvSpPr>
            <a:spLocks noGrp="1" noRot="1" noChangeAspect="1" noChangeArrowheads="1" noTextEdit="1"/>
          </p:cNvSpPr>
          <p:nvPr>
            <p:ph type="sldImg"/>
          </p:nvPr>
        </p:nvSpPr>
        <p:spPr>
          <a:ln/>
        </p:spPr>
      </p:sp>
      <p:sp>
        <p:nvSpPr>
          <p:cNvPr id="25604" name="Notes Placeholder 4"/>
          <p:cNvSpPr>
            <a:spLocks noGrp="1"/>
          </p:cNvSpPr>
          <p:nvPr>
            <p:ph type="body" idx="1"/>
          </p:nvPr>
        </p:nvSpPr>
        <p:spPr>
          <a:noFill/>
          <a:ln w="9525"/>
        </p:spPr>
        <p:txBody>
          <a:bodyPr/>
          <a:lstStyle/>
          <a:p>
            <a:r>
              <a:rPr lang="en-US" smtClean="0">
                <a:latin typeface="Gill Sans"/>
              </a:rPr>
              <a:t>Advanced Materials Industrial Consortium - the industrial connection of NSF-funded research centers on campus that facilitates collaboration between businesses and researchers in nanomaterials</a:t>
            </a:r>
          </a:p>
          <a:p>
            <a:endParaRPr lang="en-US" smtClean="0">
              <a:latin typeface="Gill Sans"/>
            </a:endParaRPr>
          </a:p>
          <a:p>
            <a:r>
              <a:rPr lang="en-US" smtClean="0">
                <a:latin typeface="Arial" charset="0"/>
              </a:rPr>
              <a:t>CNTech:  multi-disciplinary/basic research from semiconductor manufacturing to biological investigations (e.g. producing DNA using photolithography) </a:t>
            </a:r>
          </a:p>
          <a:p>
            <a:endParaRPr lang="en-US" smtClean="0">
              <a:latin typeface="Arial" charset="0"/>
            </a:endParaRPr>
          </a:p>
          <a:p>
            <a:r>
              <a:rPr lang="en-US" smtClean="0">
                <a:latin typeface="Gill Sans"/>
              </a:rPr>
              <a:t>MRSEC: carries out research in the formation, characterization, and exploitation of materials at the nanoscale, has an interdisciplinary education group focused on education outreach, and maintains facilities for use by researchers both on and off campus</a:t>
            </a:r>
          </a:p>
          <a:p>
            <a:endParaRPr lang="en-US" smtClean="0">
              <a:latin typeface="Gill Sans"/>
            </a:endParaRPr>
          </a:p>
          <a:p>
            <a:r>
              <a:rPr lang="en-US" smtClean="0">
                <a:latin typeface="Gill Sans"/>
              </a:rPr>
              <a:t>NSEC - </a:t>
            </a:r>
            <a:r>
              <a:rPr lang="en-US" sz="2800" smtClean="0">
                <a:latin typeface="Arial" charset="0"/>
              </a:rPr>
              <a:t>Focus areas: development of new materials at the nano scale, environmental and safety implications, societal implications, outreach</a:t>
            </a:r>
          </a:p>
          <a:p>
            <a:endParaRPr lang="en-US" sz="2800" smtClean="0">
              <a:latin typeface="Arial" charset="0"/>
            </a:endParaRPr>
          </a:p>
          <a:p>
            <a:endParaRPr lang="en-US" sz="2800" smtClean="0">
              <a:latin typeface="Arial" charset="0"/>
            </a:endParaRPr>
          </a:p>
          <a:p>
            <a:endParaRPr lang="en-US" smtClean="0">
              <a:latin typeface="Gill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p:cNvSpPr>
          <p:nvPr>
            <p:ph type="sldNum" sz="quarter" idx="5"/>
          </p:nvPr>
        </p:nvSpPr>
        <p:spPr>
          <a:noFill/>
        </p:spPr>
        <p:txBody>
          <a:bodyPr/>
          <a:lstStyle/>
          <a:p>
            <a:fld id="{B009D135-545B-41C9-85A5-CE1D23BF9DE8}" type="slidenum">
              <a:rPr lang="en-US" smtClean="0"/>
              <a:pPr/>
              <a:t>7</a:t>
            </a:fld>
            <a:endParaRPr lang="en-US" smtClean="0"/>
          </a:p>
        </p:txBody>
      </p:sp>
      <p:sp>
        <p:nvSpPr>
          <p:cNvPr id="27650" name="Rectangle 1"/>
          <p:cNvSpPr>
            <a:spLocks noGrp="1" noRot="1" noChangeAspect="1" noChangeArrowheads="1"/>
          </p:cNvSpPr>
          <p:nvPr>
            <p:ph type="sldImg"/>
          </p:nvPr>
        </p:nvSpPr>
        <p:spPr>
          <a:solidFill>
            <a:srgbClr val="FFFFFF"/>
          </a:solidFill>
          <a:ln/>
        </p:spPr>
      </p:sp>
      <p:sp>
        <p:nvSpPr>
          <p:cNvPr id="4" name="Notes Placeholder 3"/>
          <p:cNvSpPr>
            <a:spLocks noGrp="1"/>
          </p:cNvSpPr>
          <p:nvPr>
            <p:ph type="body" idx="1"/>
          </p:nvPr>
        </p:nvSpPr>
        <p:spPr/>
        <p:txBody>
          <a:bodyPr>
            <a:normAutofit fontScale="92500"/>
          </a:bodyPr>
          <a:lstStyle/>
          <a:p>
            <a:pPr>
              <a:defRPr/>
            </a:pPr>
            <a:r>
              <a:rPr lang="en-US" dirty="0" smtClean="0">
                <a:ea typeface="ＭＳ Ｐゴシック" pitchFamily="-112" charset="-128"/>
              </a:rPr>
              <a:t>E.G., Innovation and Economic Development Research Grants, WI Entrepreneurs Network, WI Technology Council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p:cNvSpPr>
          <p:nvPr>
            <p:ph type="sldNum" sz="quarter" idx="5"/>
          </p:nvPr>
        </p:nvSpPr>
        <p:spPr>
          <a:noFill/>
        </p:spPr>
        <p:txBody>
          <a:bodyPr/>
          <a:lstStyle/>
          <a:p>
            <a:fld id="{9E140998-C69D-49B5-86C9-B56256645AF1}" type="slidenum">
              <a:rPr lang="en-US" smtClean="0"/>
              <a:pPr/>
              <a:t>8</a:t>
            </a:fld>
            <a:endParaRPr lang="en-US" smtClean="0"/>
          </a:p>
        </p:txBody>
      </p:sp>
      <p:sp>
        <p:nvSpPr>
          <p:cNvPr id="29698" name="Rectangle 1"/>
          <p:cNvSpPr>
            <a:spLocks noGrp="1" noRot="1" noChangeAspect="1" noChangeArrowheads="1"/>
          </p:cNvSpPr>
          <p:nvPr>
            <p:ph type="sldImg"/>
          </p:nvPr>
        </p:nvSpPr>
        <p:spPr>
          <a:solidFill>
            <a:srgbClr val="FFFFFF"/>
          </a:solidFill>
          <a:ln/>
        </p:spPr>
      </p:sp>
      <p:sp>
        <p:nvSpPr>
          <p:cNvPr id="4" name="Notes Placeholder 3"/>
          <p:cNvSpPr>
            <a:spLocks noGrp="1"/>
          </p:cNvSpPr>
          <p:nvPr>
            <p:ph type="body" idx="1"/>
          </p:nvPr>
        </p:nvSpPr>
        <p:spPr/>
        <p:txBody>
          <a:bodyPr>
            <a:normAutofit fontScale="92500"/>
          </a:bodyPr>
          <a:lstStyle/>
          <a:p>
            <a:pPr>
              <a:buFont typeface="Arial" pitchFamily="34" charset="0"/>
              <a:buChar char="•"/>
              <a:defRPr/>
            </a:pPr>
            <a:r>
              <a:rPr lang="en-US" dirty="0" smtClean="0">
                <a:ea typeface="ＭＳ Ｐゴシック" pitchFamily="-112" charset="-128"/>
              </a:rPr>
              <a:t> If WI is one of the few states that regulates nanotechnology, companies will operate in those states without restrictions.  This is best left to federal level</a:t>
            </a:r>
          </a:p>
          <a:p>
            <a:pPr>
              <a:buFont typeface="Arial" pitchFamily="34" charset="0"/>
              <a:buChar char="•"/>
              <a:defRPr/>
            </a:pPr>
            <a:endParaRPr lang="en-US" dirty="0" smtClean="0">
              <a:ea typeface="ＭＳ Ｐゴシック" pitchFamily="-112" charset="-128"/>
            </a:endParaRPr>
          </a:p>
          <a:p>
            <a:pPr>
              <a:buFont typeface="Arial" pitchFamily="34" charset="0"/>
              <a:buChar char="•"/>
              <a:defRPr/>
            </a:pPr>
            <a:r>
              <a:rPr lang="en-US" dirty="0" smtClean="0">
                <a:ea typeface="ＭＳ Ｐゴシック" pitchFamily="-112" charset="-128"/>
              </a:rPr>
              <a:t>a major report by the National Nanotechnology Coordination Office (which coordinates efforts across Federal Agencies) is slated for release in December of 2011</a:t>
            </a:r>
          </a:p>
          <a:p>
            <a:pPr>
              <a:defRPr/>
            </a:pPr>
            <a:endParaRPr lang="en-US" dirty="0" smtClean="0">
              <a:ea typeface="ＭＳ Ｐゴシック" pitchFamily="-11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p:cNvSpPr>
          <p:nvPr>
            <p:ph type="sldNum" sz="quarter" idx="5"/>
          </p:nvPr>
        </p:nvSpPr>
        <p:spPr>
          <a:noFill/>
        </p:spPr>
        <p:txBody>
          <a:bodyPr/>
          <a:lstStyle/>
          <a:p>
            <a:fld id="{BCEFC851-6940-4E6D-A219-3E948F1C1BB3}" type="slidenum">
              <a:rPr lang="en-US" smtClean="0"/>
              <a:pPr/>
              <a:t>9</a:t>
            </a:fld>
            <a:endParaRPr lang="en-US" smtClean="0"/>
          </a:p>
        </p:txBody>
      </p:sp>
      <p:sp>
        <p:nvSpPr>
          <p:cNvPr id="31746" name="Rectangle 1"/>
          <p:cNvSpPr>
            <a:spLocks noGrp="1" noRot="1" noChangeAspect="1" noChangeArrowheads="1"/>
          </p:cNvSpPr>
          <p:nvPr>
            <p:ph type="sldImg"/>
          </p:nvPr>
        </p:nvSpPr>
        <p:spPr>
          <a:solidFill>
            <a:srgbClr val="FFFFFF"/>
          </a:solidFill>
          <a:ln/>
        </p:spPr>
      </p:sp>
      <p:sp>
        <p:nvSpPr>
          <p:cNvPr id="4" name="Notes Placeholder 3"/>
          <p:cNvSpPr>
            <a:spLocks noGrp="1"/>
          </p:cNvSpPr>
          <p:nvPr>
            <p:ph type="body" idx="1"/>
          </p:nvPr>
        </p:nvSpPr>
        <p:spPr/>
        <p:txBody>
          <a:bodyPr>
            <a:normAutofit fontScale="92500"/>
          </a:bodyPr>
          <a:lstStyle/>
          <a:p>
            <a:pPr>
              <a:defRPr/>
            </a:pPr>
            <a:r>
              <a:rPr lang="en-US" dirty="0" smtClean="0">
                <a:ea typeface="ＭＳ Ｐゴシック" pitchFamily="-112" charset="-128"/>
              </a:rPr>
              <a:t>If resourced properly NSEC, in conjunction with the Advanced Materials Industrial Consortium, could serve as the Clearinghouse.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w="9525"/>
        </p:spPr>
        <p:txBody>
          <a:bodyPr/>
          <a:lstStyle/>
          <a:p>
            <a:pPr eaLnBrk="1" hangingPunct="1"/>
            <a:endParaRPr lang="en-US" smtClean="0">
              <a:latin typeface="Gill Sans"/>
            </a:endParaRPr>
          </a:p>
        </p:txBody>
      </p:sp>
      <p:sp>
        <p:nvSpPr>
          <p:cNvPr id="33795" name="Slide Number Placeholder 3"/>
          <p:cNvSpPr>
            <a:spLocks noGrp="1"/>
          </p:cNvSpPr>
          <p:nvPr>
            <p:ph type="sldNum" sz="quarter" idx="5"/>
          </p:nvPr>
        </p:nvSpPr>
        <p:spPr>
          <a:noFill/>
        </p:spPr>
        <p:txBody>
          <a:bodyPr/>
          <a:lstStyle/>
          <a:p>
            <a:fld id="{2F6B5A97-36A0-40CE-B8DB-F8D40FF06B5E}"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913" y="182563"/>
            <a:ext cx="1839912" cy="5783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175" y="182563"/>
            <a:ext cx="5367338" cy="5783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175" y="1943100"/>
            <a:ext cx="36036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43100"/>
            <a:ext cx="36036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pitchFamily="-112"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92175" y="182563"/>
            <a:ext cx="7359650" cy="1714500"/>
          </a:xfrm>
          <a:prstGeom prst="rect">
            <a:avLst/>
          </a:prstGeom>
          <a:noFill/>
          <a:ln w="12700">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Gill Sans"/>
              </a:rPr>
              <a:t>Click to edit Master title style</a:t>
            </a:r>
          </a:p>
        </p:txBody>
      </p:sp>
      <p:sp>
        <p:nvSpPr>
          <p:cNvPr id="1027" name="Rectangle 2"/>
          <p:cNvSpPr>
            <a:spLocks noGrp="1" noChangeArrowheads="1"/>
          </p:cNvSpPr>
          <p:nvPr>
            <p:ph type="body" idx="1"/>
          </p:nvPr>
        </p:nvSpPr>
        <p:spPr bwMode="auto">
          <a:xfrm>
            <a:off x="892175" y="1943100"/>
            <a:ext cx="7359650" cy="4022725"/>
          </a:xfrm>
          <a:prstGeom prst="rect">
            <a:avLst/>
          </a:prstGeom>
          <a:noFill/>
          <a:ln w="12700">
            <a:noFill/>
            <a:miter lim="800000"/>
            <a:headEnd/>
            <a:tailEnd/>
          </a:ln>
        </p:spPr>
        <p:txBody>
          <a:bodyPr vert="horz" wrap="square" lIns="34290" tIns="34290" rIns="34290" bIns="34290"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p:fade/>
  </p:transition>
  <p:txStyles>
    <p:titleStyle>
      <a:lvl1pPr algn="ctr" defTabSz="822325" rtl="0" eaLnBrk="0" fontAlgn="base" hangingPunct="0">
        <a:spcBef>
          <a:spcPct val="0"/>
        </a:spcBef>
        <a:spcAft>
          <a:spcPct val="0"/>
        </a:spcAft>
        <a:defRPr sz="5800">
          <a:solidFill>
            <a:schemeClr val="tx1"/>
          </a:solidFill>
          <a:latin typeface="+mj-lt"/>
          <a:ea typeface="+mj-ea"/>
          <a:cs typeface="+mj-cs"/>
          <a:sym typeface="Gill Sans"/>
        </a:defRPr>
      </a:lvl1pPr>
      <a:lvl2pPr algn="ctr" defTabSz="822325" rtl="0" eaLnBrk="0" fontAlgn="base" hangingPunct="0">
        <a:spcBef>
          <a:spcPct val="0"/>
        </a:spcBef>
        <a:spcAft>
          <a:spcPct val="0"/>
        </a:spcAft>
        <a:defRPr sz="5800">
          <a:solidFill>
            <a:schemeClr val="tx1"/>
          </a:solidFill>
          <a:latin typeface="Gill Sans" pitchFamily="-112" charset="0"/>
          <a:ea typeface="ヒラギノ角ゴ Pro W3" pitchFamily="-112" charset="-128"/>
          <a:cs typeface="ヒラギノ角ゴ Pro W3" pitchFamily="-112" charset="-128"/>
          <a:sym typeface="Gill Sans"/>
        </a:defRPr>
      </a:lvl2pPr>
      <a:lvl3pPr algn="ctr" defTabSz="822325" rtl="0" eaLnBrk="0" fontAlgn="base" hangingPunct="0">
        <a:spcBef>
          <a:spcPct val="0"/>
        </a:spcBef>
        <a:spcAft>
          <a:spcPct val="0"/>
        </a:spcAft>
        <a:defRPr sz="5800">
          <a:solidFill>
            <a:schemeClr val="tx1"/>
          </a:solidFill>
          <a:latin typeface="Gill Sans" pitchFamily="-112" charset="0"/>
          <a:ea typeface="ヒラギノ角ゴ Pro W3" pitchFamily="-112" charset="-128"/>
          <a:cs typeface="ヒラギノ角ゴ Pro W3" pitchFamily="-112" charset="-128"/>
          <a:sym typeface="Gill Sans"/>
        </a:defRPr>
      </a:lvl3pPr>
      <a:lvl4pPr algn="ctr" defTabSz="822325" rtl="0" eaLnBrk="0" fontAlgn="base" hangingPunct="0">
        <a:spcBef>
          <a:spcPct val="0"/>
        </a:spcBef>
        <a:spcAft>
          <a:spcPct val="0"/>
        </a:spcAft>
        <a:defRPr sz="5800">
          <a:solidFill>
            <a:schemeClr val="tx1"/>
          </a:solidFill>
          <a:latin typeface="Gill Sans" pitchFamily="-112" charset="0"/>
          <a:ea typeface="ヒラギノ角ゴ Pro W3" pitchFamily="-112" charset="-128"/>
          <a:cs typeface="ヒラギノ角ゴ Pro W3" pitchFamily="-112" charset="-128"/>
          <a:sym typeface="Gill Sans"/>
        </a:defRPr>
      </a:lvl4pPr>
      <a:lvl5pPr algn="ctr" defTabSz="822325" rtl="0" eaLnBrk="0" fontAlgn="base" hangingPunct="0">
        <a:spcBef>
          <a:spcPct val="0"/>
        </a:spcBef>
        <a:spcAft>
          <a:spcPct val="0"/>
        </a:spcAft>
        <a:defRPr sz="5800">
          <a:solidFill>
            <a:schemeClr val="tx1"/>
          </a:solidFill>
          <a:latin typeface="Gill Sans" pitchFamily="-112" charset="0"/>
          <a:ea typeface="ヒラギノ角ゴ Pro W3" pitchFamily="-112" charset="-128"/>
          <a:cs typeface="ヒラギノ角ゴ Pro W3" pitchFamily="-112" charset="-128"/>
          <a:sym typeface="Gill Sans"/>
        </a:defRPr>
      </a:lvl5pPr>
      <a:lvl6pPr marL="457200" algn="ctr" defTabSz="822325" rtl="0" fontAlgn="base">
        <a:spcBef>
          <a:spcPct val="0"/>
        </a:spcBef>
        <a:spcAft>
          <a:spcPct val="0"/>
        </a:spcAft>
        <a:defRPr sz="5800">
          <a:solidFill>
            <a:schemeClr val="tx1"/>
          </a:solidFill>
          <a:latin typeface="Gill Sans" pitchFamily="-112" charset="0"/>
          <a:ea typeface="ヒラギノ角ゴ Pro W3" pitchFamily="-112" charset="-128"/>
          <a:cs typeface="ヒラギノ角ゴ Pro W3" pitchFamily="-112" charset="-128"/>
          <a:sym typeface="Gill Sans" pitchFamily="-112" charset="0"/>
        </a:defRPr>
      </a:lvl6pPr>
      <a:lvl7pPr marL="914400" algn="ctr" defTabSz="822325" rtl="0" fontAlgn="base">
        <a:spcBef>
          <a:spcPct val="0"/>
        </a:spcBef>
        <a:spcAft>
          <a:spcPct val="0"/>
        </a:spcAft>
        <a:defRPr sz="5800">
          <a:solidFill>
            <a:schemeClr val="tx1"/>
          </a:solidFill>
          <a:latin typeface="Gill Sans" pitchFamily="-112" charset="0"/>
          <a:ea typeface="ヒラギノ角ゴ Pro W3" pitchFamily="-112" charset="-128"/>
          <a:cs typeface="ヒラギノ角ゴ Pro W3" pitchFamily="-112" charset="-128"/>
          <a:sym typeface="Gill Sans" pitchFamily="-112" charset="0"/>
        </a:defRPr>
      </a:lvl7pPr>
      <a:lvl8pPr marL="1371600" algn="ctr" defTabSz="822325" rtl="0" fontAlgn="base">
        <a:spcBef>
          <a:spcPct val="0"/>
        </a:spcBef>
        <a:spcAft>
          <a:spcPct val="0"/>
        </a:spcAft>
        <a:defRPr sz="5800">
          <a:solidFill>
            <a:schemeClr val="tx1"/>
          </a:solidFill>
          <a:latin typeface="Gill Sans" pitchFamily="-112" charset="0"/>
          <a:ea typeface="ヒラギノ角ゴ Pro W3" pitchFamily="-112" charset="-128"/>
          <a:cs typeface="ヒラギノ角ゴ Pro W3" pitchFamily="-112" charset="-128"/>
          <a:sym typeface="Gill Sans" pitchFamily="-112" charset="0"/>
        </a:defRPr>
      </a:lvl8pPr>
      <a:lvl9pPr marL="1828800" algn="ctr" defTabSz="822325" rtl="0" fontAlgn="base">
        <a:spcBef>
          <a:spcPct val="0"/>
        </a:spcBef>
        <a:spcAft>
          <a:spcPct val="0"/>
        </a:spcAft>
        <a:defRPr sz="5800">
          <a:solidFill>
            <a:schemeClr val="tx1"/>
          </a:solidFill>
          <a:latin typeface="Gill Sans" pitchFamily="-112" charset="0"/>
          <a:ea typeface="ヒラギノ角ゴ Pro W3" pitchFamily="-112" charset="-128"/>
          <a:cs typeface="ヒラギノ角ゴ Pro W3" pitchFamily="-112" charset="-128"/>
          <a:sym typeface="Gill Sans" pitchFamily="-112" charset="0"/>
        </a:defRPr>
      </a:lvl9pPr>
    </p:titleStyle>
    <p:bodyStyle>
      <a:lvl1pPr marL="593725" indent="-400050" algn="l" defTabSz="822325" rtl="0" eaLnBrk="0" fontAlgn="base" hangingPunct="0">
        <a:spcBef>
          <a:spcPts val="1625"/>
        </a:spcBef>
        <a:spcAft>
          <a:spcPct val="0"/>
        </a:spcAft>
        <a:buSzPct val="171000"/>
        <a:buFont typeface="Lucida Grande"/>
        <a:buChar char="•"/>
        <a:defRPr sz="2900">
          <a:solidFill>
            <a:schemeClr val="tx1"/>
          </a:solidFill>
          <a:latin typeface="+mn-lt"/>
          <a:ea typeface="+mn-ea"/>
          <a:cs typeface="+mn-cs"/>
          <a:sym typeface="Gill Sans"/>
        </a:defRPr>
      </a:lvl1pPr>
      <a:lvl2pPr marL="903288" indent="-400050" algn="l" defTabSz="822325" rtl="0" eaLnBrk="0" fontAlgn="base" hangingPunct="0">
        <a:spcBef>
          <a:spcPts val="1625"/>
        </a:spcBef>
        <a:spcAft>
          <a:spcPct val="0"/>
        </a:spcAft>
        <a:buSzPct val="171000"/>
        <a:buFont typeface="Lucida Grande"/>
        <a:buChar char="•"/>
        <a:defRPr sz="2900">
          <a:solidFill>
            <a:schemeClr val="tx1"/>
          </a:solidFill>
          <a:latin typeface="+mn-lt"/>
          <a:ea typeface="+mn-ea"/>
          <a:cs typeface="+mn-cs"/>
          <a:sym typeface="Gill Sans"/>
        </a:defRPr>
      </a:lvl2pPr>
      <a:lvl3pPr marL="1211263" indent="-400050" algn="l" defTabSz="822325" rtl="0" eaLnBrk="0" fontAlgn="base" hangingPunct="0">
        <a:spcBef>
          <a:spcPts val="1625"/>
        </a:spcBef>
        <a:spcAft>
          <a:spcPct val="0"/>
        </a:spcAft>
        <a:buSzPct val="171000"/>
        <a:buFont typeface="Lucida Grande"/>
        <a:buChar char="•"/>
        <a:defRPr sz="2900">
          <a:solidFill>
            <a:schemeClr val="tx1"/>
          </a:solidFill>
          <a:latin typeface="+mn-lt"/>
          <a:ea typeface="+mn-ea"/>
          <a:cs typeface="+mn-cs"/>
          <a:sym typeface="Gill Sans"/>
        </a:defRPr>
      </a:lvl3pPr>
      <a:lvl4pPr marL="1531938" indent="-400050" algn="l" defTabSz="822325" rtl="0" eaLnBrk="0" fontAlgn="base" hangingPunct="0">
        <a:spcBef>
          <a:spcPts val="1625"/>
        </a:spcBef>
        <a:spcAft>
          <a:spcPct val="0"/>
        </a:spcAft>
        <a:buSzPct val="171000"/>
        <a:buFont typeface="Lucida Grande"/>
        <a:buChar char="•"/>
        <a:defRPr sz="2900">
          <a:solidFill>
            <a:schemeClr val="tx1"/>
          </a:solidFill>
          <a:latin typeface="+mn-lt"/>
          <a:ea typeface="+mn-ea"/>
          <a:cs typeface="+mn-cs"/>
          <a:sym typeface="Gill Sans"/>
        </a:defRPr>
      </a:lvl4pPr>
      <a:lvl5pPr marL="1839913" indent="-400050" algn="l" defTabSz="822325" rtl="0" eaLnBrk="0" fontAlgn="base" hangingPunct="0">
        <a:spcBef>
          <a:spcPts val="1625"/>
        </a:spcBef>
        <a:spcAft>
          <a:spcPct val="0"/>
        </a:spcAft>
        <a:buSzPct val="171000"/>
        <a:buFont typeface="Lucida Grande"/>
        <a:buChar char="•"/>
        <a:defRPr sz="2900">
          <a:solidFill>
            <a:schemeClr val="tx1"/>
          </a:solidFill>
          <a:latin typeface="+mn-lt"/>
          <a:ea typeface="+mn-ea"/>
          <a:cs typeface="+mn-cs"/>
          <a:sym typeface="Gill Sans"/>
        </a:defRPr>
      </a:lvl5pPr>
      <a:lvl6pPr marL="2297113" indent="-400050" algn="l" defTabSz="822325" rtl="0" fontAlgn="base">
        <a:spcBef>
          <a:spcPts val="1625"/>
        </a:spcBef>
        <a:spcAft>
          <a:spcPct val="0"/>
        </a:spcAft>
        <a:buSzPct val="171000"/>
        <a:buFont typeface="Lucida Grande" pitchFamily="-112" charset="0"/>
        <a:buChar char="•"/>
        <a:defRPr sz="2900">
          <a:solidFill>
            <a:schemeClr val="tx1"/>
          </a:solidFill>
          <a:latin typeface="+mn-lt"/>
          <a:ea typeface="+mn-ea"/>
          <a:cs typeface="+mn-cs"/>
          <a:sym typeface="Gill Sans" pitchFamily="-112" charset="0"/>
        </a:defRPr>
      </a:lvl6pPr>
      <a:lvl7pPr marL="2754313" indent="-400050" algn="l" defTabSz="822325" rtl="0" fontAlgn="base">
        <a:spcBef>
          <a:spcPts val="1625"/>
        </a:spcBef>
        <a:spcAft>
          <a:spcPct val="0"/>
        </a:spcAft>
        <a:buSzPct val="171000"/>
        <a:buFont typeface="Lucida Grande" pitchFamily="-112" charset="0"/>
        <a:buChar char="•"/>
        <a:defRPr sz="2900">
          <a:solidFill>
            <a:schemeClr val="tx1"/>
          </a:solidFill>
          <a:latin typeface="+mn-lt"/>
          <a:ea typeface="+mn-ea"/>
          <a:cs typeface="+mn-cs"/>
          <a:sym typeface="Gill Sans" pitchFamily="-112" charset="0"/>
        </a:defRPr>
      </a:lvl7pPr>
      <a:lvl8pPr marL="3211513" indent="-400050" algn="l" defTabSz="822325" rtl="0" fontAlgn="base">
        <a:spcBef>
          <a:spcPts val="1625"/>
        </a:spcBef>
        <a:spcAft>
          <a:spcPct val="0"/>
        </a:spcAft>
        <a:buSzPct val="171000"/>
        <a:buFont typeface="Lucida Grande" pitchFamily="-112" charset="0"/>
        <a:buChar char="•"/>
        <a:defRPr sz="2900">
          <a:solidFill>
            <a:schemeClr val="tx1"/>
          </a:solidFill>
          <a:latin typeface="+mn-lt"/>
          <a:ea typeface="+mn-ea"/>
          <a:cs typeface="+mn-cs"/>
          <a:sym typeface="Gill Sans" pitchFamily="-112" charset="0"/>
        </a:defRPr>
      </a:lvl8pPr>
      <a:lvl9pPr marL="3668713" indent="-400050" algn="l" defTabSz="822325" rtl="0" fontAlgn="base">
        <a:spcBef>
          <a:spcPts val="1625"/>
        </a:spcBef>
        <a:spcAft>
          <a:spcPct val="0"/>
        </a:spcAft>
        <a:buSzPct val="171000"/>
        <a:buFont typeface="Lucida Grande" pitchFamily="-112" charset="0"/>
        <a:buChar char="•"/>
        <a:defRPr sz="2900">
          <a:solidFill>
            <a:schemeClr val="tx1"/>
          </a:solidFill>
          <a:latin typeface="+mn-lt"/>
          <a:ea typeface="+mn-ea"/>
          <a:cs typeface="+mn-cs"/>
          <a:sym typeface="Gill Sans" pitchFamily="-11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3"/>
          <p:cNvGrpSpPr>
            <a:grpSpLocks/>
          </p:cNvGrpSpPr>
          <p:nvPr/>
        </p:nvGrpSpPr>
        <p:grpSpPr bwMode="auto">
          <a:xfrm>
            <a:off x="5216525" y="238125"/>
            <a:ext cx="3754438" cy="641350"/>
            <a:chOff x="0" y="0"/>
            <a:chExt cx="2628" cy="448"/>
          </a:xfrm>
        </p:grpSpPr>
        <p:pic>
          <p:nvPicPr>
            <p:cNvPr id="15372" name="Picture 4"/>
            <p:cNvPicPr>
              <a:picLocks noChangeAspect="1" noChangeArrowheads="1"/>
            </p:cNvPicPr>
            <p:nvPr/>
          </p:nvPicPr>
          <p:blipFill>
            <a:blip r:embed="rId3"/>
            <a:srcRect/>
            <a:stretch>
              <a:fillRect/>
            </a:stretch>
          </p:blipFill>
          <p:spPr bwMode="auto">
            <a:xfrm>
              <a:off x="0" y="0"/>
              <a:ext cx="610" cy="447"/>
            </a:xfrm>
            <a:prstGeom prst="rect">
              <a:avLst/>
            </a:prstGeom>
            <a:noFill/>
            <a:ln w="9525">
              <a:solidFill>
                <a:srgbClr val="FFFCFC"/>
              </a:solidFill>
              <a:miter lim="800000"/>
              <a:headEnd/>
              <a:tailEnd/>
            </a:ln>
          </p:spPr>
        </p:pic>
        <p:pic>
          <p:nvPicPr>
            <p:cNvPr id="15373" name="Picture 5"/>
            <p:cNvPicPr>
              <a:picLocks noChangeAspect="1" noChangeArrowheads="1"/>
            </p:cNvPicPr>
            <p:nvPr/>
          </p:nvPicPr>
          <p:blipFill>
            <a:blip r:embed="rId4"/>
            <a:srcRect/>
            <a:stretch>
              <a:fillRect/>
            </a:stretch>
          </p:blipFill>
          <p:spPr bwMode="auto">
            <a:xfrm>
              <a:off x="674" y="0"/>
              <a:ext cx="611" cy="447"/>
            </a:xfrm>
            <a:prstGeom prst="rect">
              <a:avLst/>
            </a:prstGeom>
            <a:noFill/>
            <a:ln w="9525">
              <a:solidFill>
                <a:srgbClr val="FFFFFF"/>
              </a:solidFill>
              <a:miter lim="800000"/>
              <a:headEnd/>
              <a:tailEnd/>
            </a:ln>
          </p:spPr>
        </p:pic>
        <p:pic>
          <p:nvPicPr>
            <p:cNvPr id="15374" name="Picture 6"/>
            <p:cNvPicPr>
              <a:picLocks noChangeAspect="1" noChangeArrowheads="1"/>
            </p:cNvPicPr>
            <p:nvPr/>
          </p:nvPicPr>
          <p:blipFill>
            <a:blip r:embed="rId5"/>
            <a:srcRect/>
            <a:stretch>
              <a:fillRect/>
            </a:stretch>
          </p:blipFill>
          <p:spPr bwMode="auto">
            <a:xfrm>
              <a:off x="1349" y="0"/>
              <a:ext cx="605" cy="448"/>
            </a:xfrm>
            <a:prstGeom prst="rect">
              <a:avLst/>
            </a:prstGeom>
            <a:noFill/>
            <a:ln w="9525">
              <a:solidFill>
                <a:srgbClr val="FFFFFF"/>
              </a:solidFill>
              <a:miter lim="800000"/>
              <a:headEnd/>
              <a:tailEnd/>
            </a:ln>
          </p:spPr>
        </p:pic>
        <p:pic>
          <p:nvPicPr>
            <p:cNvPr id="15375" name="Picture 7"/>
            <p:cNvPicPr>
              <a:picLocks noChangeAspect="1" noChangeArrowheads="1"/>
            </p:cNvPicPr>
            <p:nvPr/>
          </p:nvPicPr>
          <p:blipFill>
            <a:blip r:embed="rId6"/>
            <a:srcRect/>
            <a:stretch>
              <a:fillRect/>
            </a:stretch>
          </p:blipFill>
          <p:spPr bwMode="auto">
            <a:xfrm>
              <a:off x="2018" y="0"/>
              <a:ext cx="610" cy="447"/>
            </a:xfrm>
            <a:prstGeom prst="rect">
              <a:avLst/>
            </a:prstGeom>
            <a:noFill/>
            <a:ln w="9525">
              <a:solidFill>
                <a:srgbClr val="FFFFFF"/>
              </a:solidFill>
              <a:miter lim="800000"/>
              <a:headEnd/>
              <a:tailEnd/>
            </a:ln>
          </p:spPr>
        </p:pic>
      </p:grpSp>
      <p:sp>
        <p:nvSpPr>
          <p:cNvPr id="15362" name="Rectangle 8"/>
          <p:cNvSpPr>
            <a:spLocks/>
          </p:cNvSpPr>
          <p:nvPr/>
        </p:nvSpPr>
        <p:spPr bwMode="auto">
          <a:xfrm>
            <a:off x="3443288" y="4037013"/>
            <a:ext cx="2640012" cy="1433512"/>
          </a:xfrm>
          <a:prstGeom prst="rect">
            <a:avLst/>
          </a:prstGeom>
          <a:noFill/>
          <a:ln w="9525">
            <a:noFill/>
            <a:miter lim="800000"/>
            <a:headEnd/>
            <a:tailEnd/>
          </a:ln>
        </p:spPr>
        <p:txBody>
          <a:bodyPr wrap="none" lIns="0" tIns="0" rIns="0" bIns="0" anchor="ctr">
            <a:spAutoFit/>
          </a:bodyPr>
          <a:lstStyle/>
          <a:p>
            <a:pPr algn="ctr" defTabSz="822325"/>
            <a:r>
              <a:rPr lang="en-US" sz="1800">
                <a:solidFill>
                  <a:schemeClr val="tx1"/>
                </a:solidFill>
                <a:latin typeface="Arial" charset="0"/>
                <a:sym typeface="Verdana" pitchFamily="34" charset="0"/>
              </a:rPr>
              <a:t>Charles Hoslet, </a:t>
            </a:r>
          </a:p>
          <a:p>
            <a:pPr algn="ctr" defTabSz="822325"/>
            <a:r>
              <a:rPr lang="en-US" sz="1800">
                <a:solidFill>
                  <a:schemeClr val="tx1"/>
                </a:solidFill>
                <a:latin typeface="Arial" charset="0"/>
                <a:sym typeface="Verdana" pitchFamily="34" charset="0"/>
              </a:rPr>
              <a:t>Managing Director</a:t>
            </a:r>
            <a:endParaRPr lang="en-US" sz="1600">
              <a:solidFill>
                <a:schemeClr val="tx1"/>
              </a:solidFill>
              <a:latin typeface="Arial" charset="0"/>
              <a:sym typeface="Verdana" pitchFamily="34" charset="0"/>
            </a:endParaRPr>
          </a:p>
          <a:p>
            <a:pPr algn="ctr" defTabSz="822325"/>
            <a:endParaRPr lang="en-US" sz="1800">
              <a:solidFill>
                <a:schemeClr val="tx1"/>
              </a:solidFill>
              <a:latin typeface="Arial" charset="0"/>
              <a:sym typeface="Verdana" pitchFamily="34" charset="0"/>
            </a:endParaRPr>
          </a:p>
          <a:p>
            <a:pPr algn="ctr" defTabSz="822325"/>
            <a:endParaRPr lang="en-US" sz="1400">
              <a:solidFill>
                <a:schemeClr val="tx1"/>
              </a:solidFill>
              <a:latin typeface="Arial" charset="0"/>
              <a:sym typeface="Verdana" pitchFamily="34" charset="0"/>
            </a:endParaRPr>
          </a:p>
          <a:p>
            <a:pPr algn="ctr" defTabSz="822325"/>
            <a:r>
              <a:rPr lang="en-US" sz="1300" b="1">
                <a:solidFill>
                  <a:schemeClr val="tx1"/>
                </a:solidFill>
                <a:latin typeface="Arial" charset="0"/>
                <a:sym typeface="Verdana" pitchFamily="34" charset="0"/>
              </a:rPr>
              <a:t>WAA Founder’s Day Presentation</a:t>
            </a:r>
          </a:p>
          <a:p>
            <a:pPr algn="ctr" defTabSz="822325"/>
            <a:r>
              <a:rPr lang="en-US" sz="1300">
                <a:solidFill>
                  <a:schemeClr val="tx1"/>
                </a:solidFill>
                <a:latin typeface="Arial" charset="0"/>
                <a:sym typeface="Verdana" pitchFamily="34" charset="0"/>
              </a:rPr>
              <a:t>April 23, 2008</a:t>
            </a:r>
          </a:p>
        </p:txBody>
      </p:sp>
      <p:pic>
        <p:nvPicPr>
          <p:cNvPr id="15363" name="Picture 7" descr="Slide 1b.png                                                   001D830FServer                         C0CADFD4:"/>
          <p:cNvPicPr>
            <a:picLocks noChangeAspect="1" noChangeArrowheads="1"/>
          </p:cNvPicPr>
          <p:nvPr/>
        </p:nvPicPr>
        <p:blipFill>
          <a:blip r:embed="rId7"/>
          <a:srcRect/>
          <a:stretch>
            <a:fillRect/>
          </a:stretch>
        </p:blipFill>
        <p:spPr bwMode="auto">
          <a:xfrm>
            <a:off x="-1588" y="0"/>
            <a:ext cx="9145588" cy="6859588"/>
          </a:xfrm>
          <a:prstGeom prst="rect">
            <a:avLst/>
          </a:prstGeom>
          <a:noFill/>
          <a:ln w="9525">
            <a:noFill/>
            <a:miter lim="800000"/>
            <a:headEnd/>
            <a:tailEnd/>
          </a:ln>
        </p:spPr>
      </p:pic>
      <p:grpSp>
        <p:nvGrpSpPr>
          <p:cNvPr id="15364" name="Group 3"/>
          <p:cNvGrpSpPr>
            <a:grpSpLocks/>
          </p:cNvGrpSpPr>
          <p:nvPr/>
        </p:nvGrpSpPr>
        <p:grpSpPr bwMode="auto">
          <a:xfrm>
            <a:off x="5140325" y="263525"/>
            <a:ext cx="3754438" cy="641350"/>
            <a:chOff x="0" y="0"/>
            <a:chExt cx="2628" cy="448"/>
          </a:xfrm>
        </p:grpSpPr>
        <p:pic>
          <p:nvPicPr>
            <p:cNvPr id="15368" name="Picture 4"/>
            <p:cNvPicPr>
              <a:picLocks noChangeAspect="1" noChangeArrowheads="1"/>
            </p:cNvPicPr>
            <p:nvPr/>
          </p:nvPicPr>
          <p:blipFill>
            <a:blip r:embed="rId3"/>
            <a:srcRect/>
            <a:stretch>
              <a:fillRect/>
            </a:stretch>
          </p:blipFill>
          <p:spPr bwMode="auto">
            <a:xfrm>
              <a:off x="0" y="0"/>
              <a:ext cx="610" cy="447"/>
            </a:xfrm>
            <a:prstGeom prst="rect">
              <a:avLst/>
            </a:prstGeom>
            <a:noFill/>
            <a:ln w="9525">
              <a:solidFill>
                <a:srgbClr val="FFFCFC"/>
              </a:solidFill>
              <a:miter lim="800000"/>
              <a:headEnd/>
              <a:tailEnd/>
            </a:ln>
          </p:spPr>
        </p:pic>
        <p:pic>
          <p:nvPicPr>
            <p:cNvPr id="15369" name="Picture 5"/>
            <p:cNvPicPr>
              <a:picLocks noChangeAspect="1" noChangeArrowheads="1"/>
            </p:cNvPicPr>
            <p:nvPr/>
          </p:nvPicPr>
          <p:blipFill>
            <a:blip r:embed="rId4"/>
            <a:srcRect/>
            <a:stretch>
              <a:fillRect/>
            </a:stretch>
          </p:blipFill>
          <p:spPr bwMode="auto">
            <a:xfrm>
              <a:off x="674" y="0"/>
              <a:ext cx="611" cy="447"/>
            </a:xfrm>
            <a:prstGeom prst="rect">
              <a:avLst/>
            </a:prstGeom>
            <a:noFill/>
            <a:ln w="9525">
              <a:solidFill>
                <a:srgbClr val="FFFFFF"/>
              </a:solidFill>
              <a:miter lim="800000"/>
              <a:headEnd/>
              <a:tailEnd/>
            </a:ln>
          </p:spPr>
        </p:pic>
        <p:pic>
          <p:nvPicPr>
            <p:cNvPr id="15370" name="Picture 6"/>
            <p:cNvPicPr>
              <a:picLocks noChangeAspect="1" noChangeArrowheads="1"/>
            </p:cNvPicPr>
            <p:nvPr/>
          </p:nvPicPr>
          <p:blipFill>
            <a:blip r:embed="rId5"/>
            <a:srcRect/>
            <a:stretch>
              <a:fillRect/>
            </a:stretch>
          </p:blipFill>
          <p:spPr bwMode="auto">
            <a:xfrm>
              <a:off x="1349" y="0"/>
              <a:ext cx="605" cy="448"/>
            </a:xfrm>
            <a:prstGeom prst="rect">
              <a:avLst/>
            </a:prstGeom>
            <a:noFill/>
            <a:ln w="9525">
              <a:solidFill>
                <a:srgbClr val="FFFFFF"/>
              </a:solidFill>
              <a:miter lim="800000"/>
              <a:headEnd/>
              <a:tailEnd/>
            </a:ln>
          </p:spPr>
        </p:pic>
        <p:pic>
          <p:nvPicPr>
            <p:cNvPr id="15371" name="Picture 7"/>
            <p:cNvPicPr>
              <a:picLocks noChangeAspect="1" noChangeArrowheads="1"/>
            </p:cNvPicPr>
            <p:nvPr/>
          </p:nvPicPr>
          <p:blipFill>
            <a:blip r:embed="rId6"/>
            <a:srcRect/>
            <a:stretch>
              <a:fillRect/>
            </a:stretch>
          </p:blipFill>
          <p:spPr bwMode="auto">
            <a:xfrm>
              <a:off x="2018" y="0"/>
              <a:ext cx="610" cy="447"/>
            </a:xfrm>
            <a:prstGeom prst="rect">
              <a:avLst/>
            </a:prstGeom>
            <a:noFill/>
            <a:ln w="9525">
              <a:solidFill>
                <a:srgbClr val="FFFFFF"/>
              </a:solidFill>
              <a:miter lim="800000"/>
              <a:headEnd/>
              <a:tailEnd/>
            </a:ln>
          </p:spPr>
        </p:pic>
      </p:grpSp>
      <p:sp>
        <p:nvSpPr>
          <p:cNvPr id="15365" name="Text Box 14"/>
          <p:cNvSpPr txBox="1">
            <a:spLocks/>
          </p:cNvSpPr>
          <p:nvPr/>
        </p:nvSpPr>
        <p:spPr bwMode="auto">
          <a:xfrm>
            <a:off x="1517650" y="2278063"/>
            <a:ext cx="6127750" cy="1200150"/>
          </a:xfrm>
          <a:prstGeom prst="rect">
            <a:avLst/>
          </a:prstGeom>
          <a:noFill/>
          <a:ln w="25400">
            <a:noFill/>
            <a:miter lim="800000"/>
            <a:headEnd/>
            <a:tailEnd/>
          </a:ln>
        </p:spPr>
        <p:txBody>
          <a:bodyPr wrap="none">
            <a:spAutoFit/>
          </a:bodyPr>
          <a:lstStyle/>
          <a:p>
            <a:pPr algn="ctr"/>
            <a:r>
              <a:rPr lang="en-US" sz="3600">
                <a:latin typeface="Arial" charset="0"/>
              </a:rPr>
              <a:t>An Brief Introduction to the </a:t>
            </a:r>
          </a:p>
          <a:p>
            <a:pPr algn="ctr"/>
            <a:r>
              <a:rPr lang="en-US" sz="3600">
                <a:latin typeface="Arial" charset="0"/>
              </a:rPr>
              <a:t>Office of Corporate Relations</a:t>
            </a:r>
          </a:p>
        </p:txBody>
      </p:sp>
      <p:sp>
        <p:nvSpPr>
          <p:cNvPr id="15366" name="Text Box 15"/>
          <p:cNvSpPr txBox="1">
            <a:spLocks/>
          </p:cNvSpPr>
          <p:nvPr/>
        </p:nvSpPr>
        <p:spPr bwMode="auto">
          <a:xfrm>
            <a:off x="1228725" y="4002088"/>
            <a:ext cx="6403975" cy="2678112"/>
          </a:xfrm>
          <a:prstGeom prst="rect">
            <a:avLst/>
          </a:prstGeom>
          <a:noFill/>
          <a:ln w="25400">
            <a:noFill/>
            <a:miter lim="800000"/>
            <a:headEnd/>
            <a:tailEnd/>
          </a:ln>
        </p:spPr>
        <p:txBody>
          <a:bodyPr wrap="none">
            <a:spAutoFit/>
          </a:bodyPr>
          <a:lstStyle/>
          <a:p>
            <a:pPr algn="ctr"/>
            <a:r>
              <a:rPr lang="en-US" sz="2800">
                <a:latin typeface="Arial" charset="0"/>
              </a:rPr>
              <a:t>Charles Hoslet, Managing Director</a:t>
            </a:r>
          </a:p>
          <a:p>
            <a:pPr algn="ctr"/>
            <a:endParaRPr lang="en-US" sz="2800">
              <a:latin typeface="Arial" charset="0"/>
            </a:endParaRPr>
          </a:p>
          <a:p>
            <a:pPr algn="ctr"/>
            <a:r>
              <a:rPr lang="en-US" sz="2800">
                <a:latin typeface="Arial" charset="0"/>
              </a:rPr>
              <a:t>Presentation to</a:t>
            </a:r>
          </a:p>
          <a:p>
            <a:pPr algn="ctr"/>
            <a:r>
              <a:rPr lang="en-US" sz="2800">
                <a:latin typeface="Arial" charset="0"/>
              </a:rPr>
              <a:t>Special Committee on Nanotechnology</a:t>
            </a:r>
          </a:p>
          <a:p>
            <a:pPr algn="ctr"/>
            <a:r>
              <a:rPr lang="en-US" sz="2800">
                <a:latin typeface="Arial" charset="0"/>
              </a:rPr>
              <a:t>October 26, 2010</a:t>
            </a:r>
          </a:p>
          <a:p>
            <a:pPr algn="ctr"/>
            <a:endParaRPr lang="en-US" sz="2800">
              <a:latin typeface="Arial" charset="0"/>
            </a:endParaRPr>
          </a:p>
        </p:txBody>
      </p:sp>
      <p:sp>
        <p:nvSpPr>
          <p:cNvPr id="15367" name="Text Box 16"/>
          <p:cNvSpPr txBox="1">
            <a:spLocks/>
          </p:cNvSpPr>
          <p:nvPr/>
        </p:nvSpPr>
        <p:spPr bwMode="auto">
          <a:xfrm>
            <a:off x="4319588" y="5360988"/>
            <a:ext cx="185737" cy="461962"/>
          </a:xfrm>
          <a:prstGeom prst="rect">
            <a:avLst/>
          </a:prstGeom>
          <a:noFill/>
          <a:ln w="25400">
            <a:noFill/>
            <a:miter lim="800000"/>
            <a:headEnd/>
            <a:tailEnd/>
          </a:ln>
        </p:spPr>
        <p:txBody>
          <a:bodyPr wrap="none">
            <a:spAutoFit/>
          </a:bodyPr>
          <a:lstStyle/>
          <a:p>
            <a:pPr algn="ctr"/>
            <a:endParaRPr lang="en-US" sz="2400">
              <a:latin typeface="Arial"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5" descr="Slide 4.png                                                    001D830FServer                         C0CADFD4:"/>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32770" name="Rectangle 3"/>
          <p:cNvSpPr>
            <a:spLocks/>
          </p:cNvSpPr>
          <p:nvPr/>
        </p:nvSpPr>
        <p:spPr bwMode="auto">
          <a:xfrm>
            <a:off x="0" y="5691188"/>
            <a:ext cx="9144000" cy="731837"/>
          </a:xfrm>
          <a:prstGeom prst="rect">
            <a:avLst/>
          </a:prstGeom>
          <a:noFill/>
          <a:ln w="9525">
            <a:noFill/>
            <a:miter lim="800000"/>
            <a:headEnd/>
            <a:tailEnd/>
          </a:ln>
        </p:spPr>
        <p:txBody>
          <a:bodyPr lIns="0" tIns="0" rIns="0" bIns="0"/>
          <a:lstStyle/>
          <a:p>
            <a:pPr algn="ctr" defTabSz="822325"/>
            <a:r>
              <a:rPr lang="en-US" sz="2200" b="1">
                <a:solidFill>
                  <a:srgbClr val="AF1633"/>
                </a:solidFill>
                <a:latin typeface="Verdana" pitchFamily="34" charset="0"/>
                <a:sym typeface="Verdana" pitchFamily="34" charset="0"/>
              </a:rPr>
              <a:t>ocr.wisc.edu</a:t>
            </a:r>
          </a:p>
        </p:txBody>
      </p:sp>
      <p:grpSp>
        <p:nvGrpSpPr>
          <p:cNvPr id="32771" name="Group 4"/>
          <p:cNvGrpSpPr>
            <a:grpSpLocks/>
          </p:cNvGrpSpPr>
          <p:nvPr/>
        </p:nvGrpSpPr>
        <p:grpSpPr bwMode="auto">
          <a:xfrm>
            <a:off x="5216525" y="238125"/>
            <a:ext cx="3754438" cy="641350"/>
            <a:chOff x="0" y="0"/>
            <a:chExt cx="2628" cy="448"/>
          </a:xfrm>
        </p:grpSpPr>
        <p:pic>
          <p:nvPicPr>
            <p:cNvPr id="32774" name="Picture 5"/>
            <p:cNvPicPr>
              <a:picLocks noChangeAspect="1" noChangeArrowheads="1"/>
            </p:cNvPicPr>
            <p:nvPr/>
          </p:nvPicPr>
          <p:blipFill>
            <a:blip r:embed="rId4"/>
            <a:srcRect/>
            <a:stretch>
              <a:fillRect/>
            </a:stretch>
          </p:blipFill>
          <p:spPr bwMode="auto">
            <a:xfrm>
              <a:off x="0" y="0"/>
              <a:ext cx="610" cy="447"/>
            </a:xfrm>
            <a:prstGeom prst="rect">
              <a:avLst/>
            </a:prstGeom>
            <a:noFill/>
            <a:ln w="9525">
              <a:solidFill>
                <a:srgbClr val="FFFCFC"/>
              </a:solidFill>
              <a:miter lim="800000"/>
              <a:headEnd/>
              <a:tailEnd/>
            </a:ln>
          </p:spPr>
        </p:pic>
        <p:pic>
          <p:nvPicPr>
            <p:cNvPr id="32775" name="Picture 6"/>
            <p:cNvPicPr>
              <a:picLocks noChangeAspect="1" noChangeArrowheads="1"/>
            </p:cNvPicPr>
            <p:nvPr/>
          </p:nvPicPr>
          <p:blipFill>
            <a:blip r:embed="rId5"/>
            <a:srcRect/>
            <a:stretch>
              <a:fillRect/>
            </a:stretch>
          </p:blipFill>
          <p:spPr bwMode="auto">
            <a:xfrm>
              <a:off x="674" y="0"/>
              <a:ext cx="611" cy="447"/>
            </a:xfrm>
            <a:prstGeom prst="rect">
              <a:avLst/>
            </a:prstGeom>
            <a:noFill/>
            <a:ln w="9525">
              <a:solidFill>
                <a:srgbClr val="FFFFFF"/>
              </a:solidFill>
              <a:miter lim="800000"/>
              <a:headEnd/>
              <a:tailEnd/>
            </a:ln>
          </p:spPr>
        </p:pic>
        <p:pic>
          <p:nvPicPr>
            <p:cNvPr id="32776" name="Picture 7"/>
            <p:cNvPicPr>
              <a:picLocks noChangeAspect="1" noChangeArrowheads="1"/>
            </p:cNvPicPr>
            <p:nvPr/>
          </p:nvPicPr>
          <p:blipFill>
            <a:blip r:embed="rId6"/>
            <a:srcRect/>
            <a:stretch>
              <a:fillRect/>
            </a:stretch>
          </p:blipFill>
          <p:spPr bwMode="auto">
            <a:xfrm>
              <a:off x="1349" y="0"/>
              <a:ext cx="605" cy="448"/>
            </a:xfrm>
            <a:prstGeom prst="rect">
              <a:avLst/>
            </a:prstGeom>
            <a:noFill/>
            <a:ln w="9525">
              <a:solidFill>
                <a:srgbClr val="FFFFFF"/>
              </a:solidFill>
              <a:miter lim="800000"/>
              <a:headEnd/>
              <a:tailEnd/>
            </a:ln>
          </p:spPr>
        </p:pic>
        <p:pic>
          <p:nvPicPr>
            <p:cNvPr id="32777" name="Picture 8"/>
            <p:cNvPicPr>
              <a:picLocks noChangeAspect="1" noChangeArrowheads="1"/>
            </p:cNvPicPr>
            <p:nvPr/>
          </p:nvPicPr>
          <p:blipFill>
            <a:blip r:embed="rId7"/>
            <a:srcRect/>
            <a:stretch>
              <a:fillRect/>
            </a:stretch>
          </p:blipFill>
          <p:spPr bwMode="auto">
            <a:xfrm>
              <a:off x="2018" y="0"/>
              <a:ext cx="610" cy="447"/>
            </a:xfrm>
            <a:prstGeom prst="rect">
              <a:avLst/>
            </a:prstGeom>
            <a:noFill/>
            <a:ln w="9525">
              <a:solidFill>
                <a:srgbClr val="FFFFFF"/>
              </a:solidFill>
              <a:miter lim="800000"/>
              <a:headEnd/>
              <a:tailEnd/>
            </a:ln>
          </p:spPr>
        </p:pic>
      </p:grpSp>
      <p:sp>
        <p:nvSpPr>
          <p:cNvPr id="32772" name="Rectangle 10"/>
          <p:cNvSpPr>
            <a:spLocks/>
          </p:cNvSpPr>
          <p:nvPr/>
        </p:nvSpPr>
        <p:spPr bwMode="auto">
          <a:xfrm>
            <a:off x="0" y="1971675"/>
            <a:ext cx="9166225" cy="788988"/>
          </a:xfrm>
          <a:prstGeom prst="rect">
            <a:avLst/>
          </a:prstGeom>
          <a:noFill/>
          <a:ln w="9525">
            <a:noFill/>
            <a:miter lim="800000"/>
            <a:headEnd/>
            <a:tailEnd/>
          </a:ln>
        </p:spPr>
        <p:txBody>
          <a:bodyPr lIns="0" tIns="0" rIns="0" bIns="0"/>
          <a:lstStyle/>
          <a:p>
            <a:pPr algn="ctr" defTabSz="822325"/>
            <a:r>
              <a:rPr lang="en-US" sz="2700">
                <a:solidFill>
                  <a:srgbClr val="B61627"/>
                </a:solidFill>
                <a:latin typeface="Verdana" pitchFamily="34" charset="0"/>
                <a:sym typeface="Verdana" pitchFamily="34" charset="0"/>
              </a:rPr>
              <a:t>Office of Corporate Relations</a:t>
            </a:r>
          </a:p>
          <a:p>
            <a:pPr algn="ctr" defTabSz="822325"/>
            <a:r>
              <a:rPr lang="en-US" sz="1900">
                <a:solidFill>
                  <a:srgbClr val="93001F"/>
                </a:solidFill>
                <a:latin typeface="Verdana" pitchFamily="34" charset="0"/>
                <a:sym typeface="Verdana" pitchFamily="34" charset="0"/>
              </a:rPr>
              <a:t>UNIVERSITY OF WISCONSIN–MADISON</a:t>
            </a:r>
          </a:p>
        </p:txBody>
      </p:sp>
      <p:sp>
        <p:nvSpPr>
          <p:cNvPr id="32773" name="TextBox 9"/>
          <p:cNvSpPr txBox="1">
            <a:spLocks noChangeArrowheads="1"/>
          </p:cNvSpPr>
          <p:nvPr/>
        </p:nvSpPr>
        <p:spPr bwMode="auto">
          <a:xfrm>
            <a:off x="2417763" y="3200400"/>
            <a:ext cx="4214812" cy="2062163"/>
          </a:xfrm>
          <a:prstGeom prst="rect">
            <a:avLst/>
          </a:prstGeom>
          <a:noFill/>
          <a:ln w="9525">
            <a:noFill/>
            <a:miter lim="800000"/>
            <a:headEnd/>
            <a:tailEnd/>
          </a:ln>
        </p:spPr>
        <p:txBody>
          <a:bodyPr>
            <a:spAutoFit/>
          </a:bodyPr>
          <a:lstStyle/>
          <a:p>
            <a:pPr algn="ctr"/>
            <a:r>
              <a:rPr lang="en-US"/>
              <a:t>The “Front Door” to UW-Madison for Business and Industry</a:t>
            </a:r>
          </a:p>
          <a:p>
            <a:pPr algn="ctr"/>
            <a:endParaRPr lang="en-US"/>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6"/>
          <p:cNvSpPr>
            <a:spLocks noGrp="1"/>
          </p:cNvSpPr>
          <p:nvPr>
            <p:ph type="title"/>
          </p:nvPr>
        </p:nvSpPr>
        <p:spPr/>
        <p:txBody>
          <a:bodyPr/>
          <a:lstStyle/>
          <a:p>
            <a:endParaRPr lang="en-US" smtClean="0"/>
          </a:p>
        </p:txBody>
      </p:sp>
      <p:sp>
        <p:nvSpPr>
          <p:cNvPr id="17410" name="Content Placeholder 7"/>
          <p:cNvSpPr>
            <a:spLocks noGrp="1"/>
          </p:cNvSpPr>
          <p:nvPr>
            <p:ph idx="1"/>
          </p:nvPr>
        </p:nvSpPr>
        <p:spPr/>
        <p:txBody>
          <a:bodyPr/>
          <a:lstStyle/>
          <a:p>
            <a:endParaRPr lang="en-US" smtClean="0"/>
          </a:p>
        </p:txBody>
      </p:sp>
      <p:pic>
        <p:nvPicPr>
          <p:cNvPr id="17411" name="Picture 7" descr="Slide 1b.png                                                   001D830FServer                         C0CADFD4:"/>
          <p:cNvPicPr>
            <a:picLocks noChangeAspect="1" noChangeArrowheads="1"/>
          </p:cNvPicPr>
          <p:nvPr/>
        </p:nvPicPr>
        <p:blipFill>
          <a:blip r:embed="rId2"/>
          <a:srcRect/>
          <a:stretch>
            <a:fillRect/>
          </a:stretch>
        </p:blipFill>
        <p:spPr bwMode="auto">
          <a:xfrm>
            <a:off x="0" y="-1588"/>
            <a:ext cx="9145588" cy="6859588"/>
          </a:xfrm>
          <a:prstGeom prst="rect">
            <a:avLst/>
          </a:prstGeom>
          <a:noFill/>
          <a:ln w="9525">
            <a:noFill/>
            <a:miter lim="800000"/>
            <a:headEnd/>
            <a:tailEnd/>
          </a:ln>
        </p:spPr>
      </p:pic>
      <p:sp>
        <p:nvSpPr>
          <p:cNvPr id="17412" name="Rectangle 8"/>
          <p:cNvSpPr>
            <a:spLocks noChangeArrowheads="1"/>
          </p:cNvSpPr>
          <p:nvPr/>
        </p:nvSpPr>
        <p:spPr bwMode="auto">
          <a:xfrm>
            <a:off x="3481388" y="1739900"/>
            <a:ext cx="1622425" cy="646113"/>
          </a:xfrm>
          <a:prstGeom prst="rect">
            <a:avLst/>
          </a:prstGeom>
          <a:noFill/>
          <a:ln w="9525">
            <a:noFill/>
            <a:miter lim="800000"/>
            <a:headEnd/>
            <a:tailEnd/>
          </a:ln>
        </p:spPr>
        <p:txBody>
          <a:bodyPr wrap="none">
            <a:spAutoFit/>
          </a:bodyPr>
          <a:lstStyle/>
          <a:p>
            <a:pPr algn="ctr"/>
            <a:r>
              <a:rPr lang="en-US" sz="3600">
                <a:latin typeface="Arial" charset="0"/>
              </a:rPr>
              <a:t>History</a:t>
            </a:r>
            <a:endParaRPr lang="en-US" sz="3600"/>
          </a:p>
        </p:txBody>
      </p:sp>
      <p:sp>
        <p:nvSpPr>
          <p:cNvPr id="17413" name="Rectangle 9"/>
          <p:cNvSpPr>
            <a:spLocks noChangeArrowheads="1"/>
          </p:cNvSpPr>
          <p:nvPr/>
        </p:nvSpPr>
        <p:spPr bwMode="auto">
          <a:xfrm>
            <a:off x="596900" y="2571750"/>
            <a:ext cx="8001000" cy="4094163"/>
          </a:xfrm>
          <a:prstGeom prst="rect">
            <a:avLst/>
          </a:prstGeom>
          <a:noFill/>
          <a:ln w="9525">
            <a:noFill/>
            <a:miter lim="800000"/>
            <a:headEnd/>
            <a:tailEnd/>
          </a:ln>
        </p:spPr>
        <p:txBody>
          <a:bodyPr>
            <a:spAutoFit/>
          </a:bodyPr>
          <a:lstStyle/>
          <a:p>
            <a:pPr>
              <a:buFont typeface="Arial" charset="0"/>
              <a:buChar char="•"/>
            </a:pPr>
            <a:r>
              <a:rPr lang="en-US">
                <a:latin typeface="Arial" charset="0"/>
              </a:rPr>
              <a:t> </a:t>
            </a:r>
            <a:r>
              <a:rPr lang="en-US" sz="2800">
                <a:latin typeface="Arial" charset="0"/>
              </a:rPr>
              <a:t>University-Industry Relations Office</a:t>
            </a:r>
          </a:p>
          <a:p>
            <a:endParaRPr lang="en-US" sz="2800">
              <a:latin typeface="Arial" charset="0"/>
            </a:endParaRPr>
          </a:p>
          <a:p>
            <a:pPr>
              <a:buFont typeface="Arial" charset="0"/>
              <a:buChar char="•"/>
            </a:pPr>
            <a:r>
              <a:rPr lang="en-US" sz="2800">
                <a:latin typeface="Arial" charset="0"/>
              </a:rPr>
              <a:t> Chancellor’s Task Force on University-</a:t>
            </a:r>
          </a:p>
          <a:p>
            <a:r>
              <a:rPr lang="en-US" sz="2800">
                <a:latin typeface="Arial" charset="0"/>
              </a:rPr>
              <a:t>  Business Relations (2003)</a:t>
            </a:r>
          </a:p>
          <a:p>
            <a:endParaRPr lang="en-US" sz="2800">
              <a:latin typeface="Arial" charset="0"/>
            </a:endParaRPr>
          </a:p>
          <a:p>
            <a:pPr lvl="1">
              <a:buFont typeface="Wingdings" pitchFamily="2" charset="2"/>
              <a:buChar char="Ø"/>
            </a:pPr>
            <a:r>
              <a:rPr lang="en-US" sz="2800"/>
              <a:t> “Coordinate the various activities occurring on campus related to business and industry, and act as the ‘front door’ to the university”</a:t>
            </a:r>
            <a:endParaRPr lang="en-US" sz="2800">
              <a:latin typeface="Arial" charset="0"/>
            </a:endParaRPr>
          </a:p>
          <a:p>
            <a:pPr>
              <a:buFont typeface="Arial" charset="0"/>
              <a:buChar char="•"/>
            </a:pPr>
            <a:endParaRPr lang="en-US">
              <a:latin typeface="Arial"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descr="Slide 1b.png                                                   001D830FServer                         C0CADFD4:"/>
          <p:cNvPicPr>
            <a:picLocks noChangeAspect="1" noChangeArrowheads="1"/>
          </p:cNvPicPr>
          <p:nvPr/>
        </p:nvPicPr>
        <p:blipFill>
          <a:blip r:embed="rId3"/>
          <a:srcRect/>
          <a:stretch>
            <a:fillRect/>
          </a:stretch>
        </p:blipFill>
        <p:spPr bwMode="auto">
          <a:xfrm>
            <a:off x="0" y="-1588"/>
            <a:ext cx="9145588" cy="6859588"/>
          </a:xfrm>
          <a:prstGeom prst="rect">
            <a:avLst/>
          </a:prstGeom>
          <a:noFill/>
          <a:ln w="9525">
            <a:noFill/>
            <a:miter lim="800000"/>
            <a:headEnd/>
            <a:tailEnd/>
          </a:ln>
        </p:spPr>
      </p:pic>
      <p:sp>
        <p:nvSpPr>
          <p:cNvPr id="18434" name="Rectangle 3"/>
          <p:cNvSpPr>
            <a:spLocks noGrp="1" noChangeArrowheads="1"/>
          </p:cNvSpPr>
          <p:nvPr>
            <p:ph type="title" idx="4294967295"/>
          </p:nvPr>
        </p:nvSpPr>
        <p:spPr>
          <a:xfrm>
            <a:off x="739775" y="1312863"/>
            <a:ext cx="7359650" cy="1320800"/>
          </a:xfrm>
        </p:spPr>
        <p:txBody>
          <a:bodyPr/>
          <a:lstStyle/>
          <a:p>
            <a:r>
              <a:rPr lang="en-US" sz="3600" smtClean="0">
                <a:latin typeface="Arial" charset="0"/>
              </a:rPr>
              <a:t>OCR Objectives</a:t>
            </a:r>
          </a:p>
        </p:txBody>
      </p:sp>
      <p:sp>
        <p:nvSpPr>
          <p:cNvPr id="18435" name="Rectangle 4"/>
          <p:cNvSpPr>
            <a:spLocks noGrp="1" noChangeArrowheads="1"/>
          </p:cNvSpPr>
          <p:nvPr>
            <p:ph type="body" idx="4294967295"/>
          </p:nvPr>
        </p:nvSpPr>
        <p:spPr>
          <a:xfrm>
            <a:off x="854075" y="2374900"/>
            <a:ext cx="7359650" cy="4022725"/>
          </a:xfrm>
        </p:spPr>
        <p:txBody>
          <a:bodyPr/>
          <a:lstStyle/>
          <a:p>
            <a:pPr>
              <a:buSzPct val="100000"/>
            </a:pPr>
            <a:r>
              <a:rPr lang="en-US" sz="2800" u="sng" smtClean="0">
                <a:latin typeface="Arial" charset="0"/>
              </a:rPr>
              <a:t>Create awareness </a:t>
            </a:r>
            <a:r>
              <a:rPr lang="en-US" sz="2800" smtClean="0">
                <a:latin typeface="Arial" charset="0"/>
              </a:rPr>
              <a:t>of the resources at UW-Madison for the business community</a:t>
            </a:r>
          </a:p>
          <a:p>
            <a:pPr>
              <a:buSzPct val="100000"/>
            </a:pPr>
            <a:r>
              <a:rPr lang="en-US" sz="2800" u="sng" smtClean="0">
                <a:latin typeface="Arial" charset="0"/>
              </a:rPr>
              <a:t>Facilitate connections </a:t>
            </a:r>
            <a:r>
              <a:rPr lang="en-US" sz="2800" smtClean="0">
                <a:latin typeface="Arial" charset="0"/>
              </a:rPr>
              <a:t>between companies/organizations/entrepreneurs and the university</a:t>
            </a:r>
          </a:p>
          <a:p>
            <a:pPr>
              <a:buSzPct val="100000"/>
            </a:pPr>
            <a:r>
              <a:rPr lang="en-US" sz="2800" u="sng" smtClean="0">
                <a:latin typeface="Arial" charset="0"/>
              </a:rPr>
              <a:t>Communicate and coordinate </a:t>
            </a:r>
            <a:r>
              <a:rPr lang="en-US" sz="2800" smtClean="0">
                <a:latin typeface="Arial" charset="0"/>
              </a:rPr>
              <a:t>with campus partners serving business and industry</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 descr="Slide 1b.png                                                   001D830FServer                         C0CADFD4:"/>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20482" name="Rectangle 2"/>
          <p:cNvSpPr txBox="1">
            <a:spLocks noChangeArrowheads="1"/>
          </p:cNvSpPr>
          <p:nvPr/>
        </p:nvSpPr>
        <p:spPr bwMode="auto">
          <a:xfrm>
            <a:off x="228600" y="1524000"/>
            <a:ext cx="8763000" cy="1143000"/>
          </a:xfrm>
          <a:prstGeom prst="rect">
            <a:avLst/>
          </a:prstGeom>
          <a:noFill/>
          <a:ln w="9525">
            <a:noFill/>
            <a:miter lim="800000"/>
            <a:headEnd/>
            <a:tailEnd/>
          </a:ln>
        </p:spPr>
        <p:txBody>
          <a:bodyPr anchor="ctr"/>
          <a:lstStyle/>
          <a:p>
            <a:r>
              <a:rPr lang="en-US" sz="3600">
                <a:latin typeface="Optima"/>
              </a:rPr>
              <a:t>UW Business Assistance</a:t>
            </a:r>
          </a:p>
        </p:txBody>
      </p:sp>
      <p:sp>
        <p:nvSpPr>
          <p:cNvPr id="20483" name="Rectangle 3"/>
          <p:cNvSpPr txBox="1">
            <a:spLocks noChangeArrowheads="1"/>
          </p:cNvSpPr>
          <p:nvPr/>
        </p:nvSpPr>
        <p:spPr bwMode="auto">
          <a:xfrm>
            <a:off x="266700" y="2870200"/>
            <a:ext cx="5334000" cy="3733800"/>
          </a:xfrm>
          <a:prstGeom prst="rect">
            <a:avLst/>
          </a:prstGeom>
          <a:noFill/>
          <a:ln w="9525">
            <a:noFill/>
            <a:miter lim="800000"/>
            <a:headEnd/>
            <a:tailEnd/>
          </a:ln>
        </p:spPr>
        <p:txBody>
          <a:bodyPr/>
          <a:lstStyle/>
          <a:p>
            <a:pPr marL="342900" indent="-342900" eaLnBrk="0" hangingPunct="0">
              <a:lnSpc>
                <a:spcPct val="80000"/>
              </a:lnSpc>
              <a:spcBef>
                <a:spcPct val="20000"/>
              </a:spcBef>
              <a:buFont typeface="Arial" charset="0"/>
              <a:buChar char="•"/>
            </a:pPr>
            <a:r>
              <a:rPr lang="en-US" sz="2800">
                <a:latin typeface="Optima"/>
              </a:rPr>
              <a:t>Student recruitment</a:t>
            </a:r>
          </a:p>
          <a:p>
            <a:pPr marL="342900" indent="-342900" eaLnBrk="0" hangingPunct="0">
              <a:lnSpc>
                <a:spcPct val="80000"/>
              </a:lnSpc>
              <a:spcBef>
                <a:spcPct val="20000"/>
              </a:spcBef>
              <a:buFont typeface="Arial" charset="0"/>
              <a:buChar char="•"/>
            </a:pPr>
            <a:r>
              <a:rPr lang="en-US" sz="2800">
                <a:latin typeface="Optima"/>
              </a:rPr>
              <a:t>Professional development</a:t>
            </a:r>
          </a:p>
          <a:p>
            <a:pPr marL="342900" indent="-342900" eaLnBrk="0" hangingPunct="0">
              <a:lnSpc>
                <a:spcPct val="80000"/>
              </a:lnSpc>
              <a:spcBef>
                <a:spcPct val="20000"/>
              </a:spcBef>
              <a:buFont typeface="Arial" charset="0"/>
              <a:buChar char="•"/>
            </a:pPr>
            <a:r>
              <a:rPr lang="en-US" sz="2800">
                <a:latin typeface="Optima"/>
              </a:rPr>
              <a:t>Faculty and staff expertise</a:t>
            </a:r>
          </a:p>
          <a:p>
            <a:pPr marL="342900" indent="-342900" eaLnBrk="0" hangingPunct="0">
              <a:lnSpc>
                <a:spcPct val="80000"/>
              </a:lnSpc>
              <a:spcBef>
                <a:spcPct val="20000"/>
              </a:spcBef>
              <a:buFont typeface="Arial" charset="0"/>
              <a:buChar char="•"/>
            </a:pPr>
            <a:r>
              <a:rPr lang="en-US" sz="2800">
                <a:latin typeface="Optima"/>
              </a:rPr>
              <a:t>Technology transfer</a:t>
            </a:r>
          </a:p>
          <a:p>
            <a:pPr marL="342900" indent="-342900" eaLnBrk="0" hangingPunct="0">
              <a:lnSpc>
                <a:spcPct val="80000"/>
              </a:lnSpc>
              <a:spcBef>
                <a:spcPct val="20000"/>
              </a:spcBef>
              <a:buFont typeface="Arial" charset="0"/>
              <a:buChar char="•"/>
            </a:pPr>
            <a:r>
              <a:rPr lang="en-US" sz="2800">
                <a:latin typeface="Optima"/>
              </a:rPr>
              <a:t>Global competency</a:t>
            </a:r>
          </a:p>
          <a:p>
            <a:pPr marL="342900" indent="-342900" eaLnBrk="0" hangingPunct="0">
              <a:lnSpc>
                <a:spcPct val="80000"/>
              </a:lnSpc>
              <a:spcBef>
                <a:spcPct val="20000"/>
              </a:spcBef>
              <a:buFont typeface="Arial" charset="0"/>
              <a:buChar char="•"/>
            </a:pPr>
            <a:r>
              <a:rPr lang="en-US" sz="2800">
                <a:latin typeface="Optima"/>
              </a:rPr>
              <a:t>Support for entrepreneurs</a:t>
            </a:r>
          </a:p>
        </p:txBody>
      </p:sp>
      <p:pic>
        <p:nvPicPr>
          <p:cNvPr id="20484" name="Picture 4"/>
          <p:cNvPicPr>
            <a:picLocks noChangeAspect="1" noChangeArrowheads="1"/>
          </p:cNvPicPr>
          <p:nvPr/>
        </p:nvPicPr>
        <p:blipFill>
          <a:blip r:embed="rId4"/>
          <a:srcRect/>
          <a:stretch>
            <a:fillRect/>
          </a:stretch>
        </p:blipFill>
        <p:spPr bwMode="auto">
          <a:xfrm>
            <a:off x="5834063" y="1489075"/>
            <a:ext cx="3309937" cy="49371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7" descr="Slide 1b.png                                                   001D830FServer                         C0CADFD4:"/>
          <p:cNvPicPr>
            <a:picLocks noChangeAspect="1" noChangeArrowheads="1"/>
          </p:cNvPicPr>
          <p:nvPr/>
        </p:nvPicPr>
        <p:blipFill>
          <a:blip r:embed="rId3"/>
          <a:srcRect/>
          <a:stretch>
            <a:fillRect/>
          </a:stretch>
        </p:blipFill>
        <p:spPr bwMode="auto">
          <a:xfrm>
            <a:off x="-1588" y="0"/>
            <a:ext cx="9145588" cy="6859588"/>
          </a:xfrm>
          <a:prstGeom prst="rect">
            <a:avLst/>
          </a:prstGeom>
          <a:noFill/>
          <a:ln w="9525">
            <a:noFill/>
            <a:miter lim="800000"/>
            <a:headEnd/>
            <a:tailEnd/>
          </a:ln>
        </p:spPr>
      </p:pic>
      <p:sp>
        <p:nvSpPr>
          <p:cNvPr id="22530" name="Rectangle 2"/>
          <p:cNvSpPr txBox="1">
            <a:spLocks noChangeArrowheads="1"/>
          </p:cNvSpPr>
          <p:nvPr/>
        </p:nvSpPr>
        <p:spPr bwMode="auto">
          <a:xfrm>
            <a:off x="228600" y="1524000"/>
            <a:ext cx="8763000" cy="1143000"/>
          </a:xfrm>
          <a:prstGeom prst="rect">
            <a:avLst/>
          </a:prstGeom>
          <a:noFill/>
          <a:ln w="9525">
            <a:noFill/>
            <a:miter lim="800000"/>
            <a:headEnd/>
            <a:tailEnd/>
          </a:ln>
        </p:spPr>
        <p:txBody>
          <a:bodyPr anchor="ctr"/>
          <a:lstStyle/>
          <a:p>
            <a:pPr algn="ctr"/>
            <a:r>
              <a:rPr lang="en-US" sz="3600">
                <a:latin typeface="Optima"/>
              </a:rPr>
              <a:t>Examples of Research Centers </a:t>
            </a:r>
          </a:p>
          <a:p>
            <a:pPr algn="ctr"/>
            <a:r>
              <a:rPr lang="en-US" sz="3600">
                <a:latin typeface="Optima"/>
              </a:rPr>
              <a:t>on Campus</a:t>
            </a:r>
          </a:p>
        </p:txBody>
      </p:sp>
      <p:sp>
        <p:nvSpPr>
          <p:cNvPr id="22531" name="Rectangle 3"/>
          <p:cNvSpPr txBox="1">
            <a:spLocks noChangeArrowheads="1"/>
          </p:cNvSpPr>
          <p:nvPr/>
        </p:nvSpPr>
        <p:spPr bwMode="auto">
          <a:xfrm>
            <a:off x="711200" y="2794000"/>
            <a:ext cx="7772400" cy="3543300"/>
          </a:xfrm>
          <a:prstGeom prst="rect">
            <a:avLst/>
          </a:prstGeom>
          <a:noFill/>
          <a:ln w="9525">
            <a:noFill/>
            <a:miter lim="800000"/>
            <a:headEnd/>
            <a:tailEnd/>
          </a:ln>
        </p:spPr>
        <p:txBody>
          <a:bodyPr/>
          <a:lstStyle/>
          <a:p>
            <a:pPr marL="342900" indent="-342900" eaLnBrk="0" hangingPunct="0">
              <a:lnSpc>
                <a:spcPct val="80000"/>
              </a:lnSpc>
              <a:spcBef>
                <a:spcPct val="20000"/>
              </a:spcBef>
              <a:buFont typeface="Arial" charset="0"/>
              <a:buChar char="•"/>
            </a:pPr>
            <a:r>
              <a:rPr lang="en-US" sz="2800">
                <a:latin typeface="Optima"/>
              </a:rPr>
              <a:t>Center for Dairy Research</a:t>
            </a:r>
          </a:p>
          <a:p>
            <a:pPr marL="342900" indent="-342900" eaLnBrk="0" hangingPunct="0">
              <a:lnSpc>
                <a:spcPct val="80000"/>
              </a:lnSpc>
              <a:spcBef>
                <a:spcPct val="20000"/>
              </a:spcBef>
              <a:buFont typeface="Arial" charset="0"/>
              <a:buChar char="•"/>
            </a:pPr>
            <a:endParaRPr lang="en-US" sz="2800">
              <a:latin typeface="Optima"/>
            </a:endParaRPr>
          </a:p>
          <a:p>
            <a:pPr marL="342900" indent="-342900" eaLnBrk="0" hangingPunct="0">
              <a:lnSpc>
                <a:spcPct val="80000"/>
              </a:lnSpc>
              <a:spcBef>
                <a:spcPct val="20000"/>
              </a:spcBef>
              <a:buFont typeface="Arial" charset="0"/>
              <a:buChar char="•"/>
            </a:pPr>
            <a:r>
              <a:rPr lang="en-US" sz="2800">
                <a:latin typeface="Optima"/>
              </a:rPr>
              <a:t>Biotechnology Center</a:t>
            </a:r>
          </a:p>
          <a:p>
            <a:pPr marL="342900" indent="-342900" eaLnBrk="0" hangingPunct="0">
              <a:lnSpc>
                <a:spcPct val="80000"/>
              </a:lnSpc>
              <a:spcBef>
                <a:spcPct val="20000"/>
              </a:spcBef>
              <a:buFont typeface="Arial" charset="0"/>
              <a:buChar char="•"/>
            </a:pPr>
            <a:endParaRPr lang="en-US" sz="2800">
              <a:latin typeface="Optima"/>
            </a:endParaRPr>
          </a:p>
          <a:p>
            <a:pPr marL="342900" indent="-342900" eaLnBrk="0" hangingPunct="0">
              <a:lnSpc>
                <a:spcPct val="80000"/>
              </a:lnSpc>
              <a:spcBef>
                <a:spcPct val="20000"/>
              </a:spcBef>
              <a:buFont typeface="Arial" charset="0"/>
              <a:buChar char="•"/>
            </a:pPr>
            <a:r>
              <a:rPr lang="en-US" sz="2800">
                <a:latin typeface="Optima"/>
              </a:rPr>
              <a:t>Engine Research Center</a:t>
            </a:r>
          </a:p>
          <a:p>
            <a:pPr marL="342900" indent="-342900" eaLnBrk="0" hangingPunct="0">
              <a:lnSpc>
                <a:spcPct val="80000"/>
              </a:lnSpc>
              <a:spcBef>
                <a:spcPct val="20000"/>
              </a:spcBef>
              <a:buFont typeface="Arial" charset="0"/>
              <a:buChar char="•"/>
            </a:pPr>
            <a:endParaRPr lang="en-US" sz="2800">
              <a:latin typeface="Optima"/>
            </a:endParaRPr>
          </a:p>
          <a:p>
            <a:pPr marL="342900" indent="-342900" eaLnBrk="0" hangingPunct="0">
              <a:lnSpc>
                <a:spcPct val="80000"/>
              </a:lnSpc>
              <a:spcBef>
                <a:spcPct val="20000"/>
              </a:spcBef>
              <a:buFont typeface="Arial" charset="0"/>
              <a:buChar char="•"/>
            </a:pPr>
            <a:r>
              <a:rPr lang="en-US" sz="2800">
                <a:latin typeface="Optima"/>
              </a:rPr>
              <a:t>Great Lakes Bioenergy Research Center</a:t>
            </a:r>
          </a:p>
          <a:p>
            <a:pPr marL="342900" indent="-342900" eaLnBrk="0" hangingPunct="0">
              <a:lnSpc>
                <a:spcPct val="80000"/>
              </a:lnSpc>
              <a:spcBef>
                <a:spcPct val="20000"/>
              </a:spcBef>
              <a:buFont typeface="Arial" charset="0"/>
              <a:buChar char="•"/>
            </a:pPr>
            <a:endParaRPr lang="en-US" sz="2800">
              <a:latin typeface="Optima"/>
            </a:endParaRPr>
          </a:p>
          <a:p>
            <a:pPr marL="342900" indent="-342900" eaLnBrk="0" hangingPunct="0">
              <a:lnSpc>
                <a:spcPct val="80000"/>
              </a:lnSpc>
              <a:spcBef>
                <a:spcPct val="20000"/>
              </a:spcBef>
              <a:buFont typeface="Arial" charset="0"/>
              <a:buChar char="•"/>
            </a:pPr>
            <a:r>
              <a:rPr lang="en-US" sz="2800">
                <a:latin typeface="Optima"/>
              </a:rPr>
              <a:t>Zeeh Pharmaceutical Experiment Station </a:t>
            </a:r>
          </a:p>
          <a:p>
            <a:pPr marL="342900" indent="-342900" eaLnBrk="0" hangingPunct="0">
              <a:lnSpc>
                <a:spcPct val="80000"/>
              </a:lnSpc>
              <a:spcBef>
                <a:spcPct val="20000"/>
              </a:spcBef>
            </a:pPr>
            <a:r>
              <a:rPr lang="en-US" sz="2800">
                <a:latin typeface="Optima"/>
              </a:rPr>
              <a:t/>
            </a:r>
            <a:br>
              <a:rPr lang="en-US" sz="2800">
                <a:latin typeface="Optima"/>
              </a:rPr>
            </a:br>
            <a:endParaRPr lang="en-US" sz="2800">
              <a:latin typeface="Optima"/>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7" descr="Slide 1b.png                                                   001D830FServer                         C0CADFD4:"/>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24578" name="Rectangle 2"/>
          <p:cNvSpPr txBox="1">
            <a:spLocks noChangeArrowheads="1"/>
          </p:cNvSpPr>
          <p:nvPr/>
        </p:nvSpPr>
        <p:spPr bwMode="auto">
          <a:xfrm>
            <a:off x="228600" y="1524000"/>
            <a:ext cx="8763000" cy="1143000"/>
          </a:xfrm>
          <a:prstGeom prst="rect">
            <a:avLst/>
          </a:prstGeom>
          <a:noFill/>
          <a:ln w="9525">
            <a:noFill/>
            <a:miter lim="800000"/>
            <a:headEnd/>
            <a:tailEnd/>
          </a:ln>
        </p:spPr>
        <p:txBody>
          <a:bodyPr anchor="ctr"/>
          <a:lstStyle/>
          <a:p>
            <a:pPr algn="ctr"/>
            <a:r>
              <a:rPr lang="en-US" sz="3600">
                <a:latin typeface="Optima"/>
              </a:rPr>
              <a:t>Examples of Nanotech-Focused </a:t>
            </a:r>
          </a:p>
          <a:p>
            <a:pPr algn="ctr"/>
            <a:r>
              <a:rPr lang="en-US" sz="3600">
                <a:latin typeface="Optima"/>
              </a:rPr>
              <a:t>Research Centers on Campus</a:t>
            </a:r>
          </a:p>
        </p:txBody>
      </p:sp>
      <p:sp>
        <p:nvSpPr>
          <p:cNvPr id="24579" name="Rectangle 3"/>
          <p:cNvSpPr txBox="1">
            <a:spLocks noChangeArrowheads="1"/>
          </p:cNvSpPr>
          <p:nvPr/>
        </p:nvSpPr>
        <p:spPr bwMode="auto">
          <a:xfrm>
            <a:off x="711200" y="2603500"/>
            <a:ext cx="7772400" cy="3733800"/>
          </a:xfrm>
          <a:prstGeom prst="rect">
            <a:avLst/>
          </a:prstGeom>
          <a:noFill/>
          <a:ln w="9525">
            <a:noFill/>
            <a:miter lim="800000"/>
            <a:headEnd/>
            <a:tailEnd/>
          </a:ln>
        </p:spPr>
        <p:txBody>
          <a:bodyPr/>
          <a:lstStyle/>
          <a:p>
            <a:pPr marL="342900" indent="-342900" eaLnBrk="0" hangingPunct="0">
              <a:lnSpc>
                <a:spcPct val="80000"/>
              </a:lnSpc>
              <a:spcBef>
                <a:spcPct val="20000"/>
              </a:spcBef>
              <a:buFont typeface="Arial" charset="0"/>
              <a:buChar char="•"/>
            </a:pPr>
            <a:endParaRPr lang="en-US" sz="2800">
              <a:latin typeface="Optima"/>
            </a:endParaRPr>
          </a:p>
          <a:p>
            <a:pPr marL="342900" indent="-342900" eaLnBrk="0" hangingPunct="0">
              <a:lnSpc>
                <a:spcPct val="80000"/>
              </a:lnSpc>
              <a:spcBef>
                <a:spcPct val="20000"/>
              </a:spcBef>
            </a:pPr>
            <a:r>
              <a:rPr lang="en-US" sz="2800">
                <a:latin typeface="Optima"/>
              </a:rPr>
              <a:t/>
            </a:r>
            <a:br>
              <a:rPr lang="en-US" sz="2800">
                <a:latin typeface="Optima"/>
              </a:rPr>
            </a:br>
            <a:endParaRPr lang="en-US" sz="2800">
              <a:latin typeface="Optima"/>
            </a:endParaRPr>
          </a:p>
        </p:txBody>
      </p:sp>
      <p:sp>
        <p:nvSpPr>
          <p:cNvPr id="24580" name="Rectangle 4"/>
          <p:cNvSpPr>
            <a:spLocks noChangeArrowheads="1"/>
          </p:cNvSpPr>
          <p:nvPr/>
        </p:nvSpPr>
        <p:spPr bwMode="auto">
          <a:xfrm>
            <a:off x="444500" y="2968625"/>
            <a:ext cx="8255000" cy="4400550"/>
          </a:xfrm>
          <a:prstGeom prst="rect">
            <a:avLst/>
          </a:prstGeom>
          <a:noFill/>
          <a:ln w="9525">
            <a:noFill/>
            <a:miter lim="800000"/>
            <a:headEnd/>
            <a:tailEnd/>
          </a:ln>
        </p:spPr>
        <p:txBody>
          <a:bodyPr>
            <a:spAutoFit/>
          </a:bodyPr>
          <a:lstStyle/>
          <a:p>
            <a:pPr>
              <a:buFont typeface="Arial" charset="0"/>
              <a:buChar char="•"/>
            </a:pPr>
            <a:r>
              <a:rPr lang="en-US" sz="2800"/>
              <a:t> Advanced Materials Industrial Consortium</a:t>
            </a:r>
          </a:p>
          <a:p>
            <a:pPr>
              <a:buFont typeface="Arial" charset="0"/>
              <a:buChar char="•"/>
            </a:pPr>
            <a:endParaRPr lang="en-US" sz="2800"/>
          </a:p>
          <a:p>
            <a:pPr>
              <a:buFont typeface="Arial" charset="0"/>
              <a:buChar char="•"/>
            </a:pPr>
            <a:r>
              <a:rPr lang="en-US" sz="2800">
                <a:latin typeface="Arial" charset="0"/>
              </a:rPr>
              <a:t> Center for Nanotechnology</a:t>
            </a:r>
          </a:p>
          <a:p>
            <a:pPr>
              <a:buFont typeface="Arial" charset="0"/>
              <a:buChar char="•"/>
            </a:pPr>
            <a:endParaRPr lang="en-US" sz="2800">
              <a:latin typeface="Arial" charset="0"/>
            </a:endParaRPr>
          </a:p>
          <a:p>
            <a:pPr>
              <a:buFont typeface="Arial" charset="0"/>
              <a:buChar char="•"/>
            </a:pPr>
            <a:r>
              <a:rPr lang="en-US" sz="2800">
                <a:latin typeface="Arial" charset="0"/>
              </a:rPr>
              <a:t> Materials Research Science and Engineering Center</a:t>
            </a:r>
          </a:p>
          <a:p>
            <a:endParaRPr lang="en-US" sz="2800">
              <a:latin typeface="Arial" charset="0"/>
            </a:endParaRPr>
          </a:p>
          <a:p>
            <a:pPr>
              <a:buFont typeface="Arial" charset="0"/>
              <a:buChar char="•"/>
            </a:pPr>
            <a:r>
              <a:rPr lang="en-US" sz="2800">
                <a:latin typeface="Arial" charset="0"/>
              </a:rPr>
              <a:t> Nanoscale Science and Engineering  Center</a:t>
            </a:r>
          </a:p>
          <a:p>
            <a:pPr>
              <a:buFont typeface="Arial" charset="0"/>
              <a:buChar char="•"/>
            </a:pPr>
            <a:endParaRPr lang="en-US" sz="2800">
              <a:latin typeface="Arial" charset="0"/>
            </a:endParaRPr>
          </a:p>
          <a:p>
            <a:r>
              <a:rPr lang="en-US" sz="2800" b="1">
                <a:latin typeface="Arial" charset="0"/>
              </a:rPr>
              <a:t>   </a:t>
            </a:r>
            <a:endParaRPr lang="en-US"/>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7" descr="Slide 1b.png                                                   001D830FServer                         C0CADFD4:"/>
          <p:cNvPicPr>
            <a:picLocks noChangeAspect="1" noChangeArrowheads="1"/>
          </p:cNvPicPr>
          <p:nvPr/>
        </p:nvPicPr>
        <p:blipFill>
          <a:blip r:embed="rId3"/>
          <a:srcRect/>
          <a:stretch>
            <a:fillRect/>
          </a:stretch>
        </p:blipFill>
        <p:spPr bwMode="auto">
          <a:xfrm>
            <a:off x="-1588" y="-1588"/>
            <a:ext cx="9145588" cy="6859588"/>
          </a:xfrm>
          <a:prstGeom prst="rect">
            <a:avLst/>
          </a:prstGeom>
          <a:noFill/>
          <a:ln w="9525">
            <a:noFill/>
            <a:miter lim="800000"/>
            <a:headEnd/>
            <a:tailEnd/>
          </a:ln>
        </p:spPr>
      </p:pic>
      <p:sp>
        <p:nvSpPr>
          <p:cNvPr id="26626" name="Rectangle 4"/>
          <p:cNvSpPr>
            <a:spLocks noGrp="1" noChangeArrowheads="1"/>
          </p:cNvSpPr>
          <p:nvPr>
            <p:ph type="title" idx="4294967295"/>
          </p:nvPr>
        </p:nvSpPr>
        <p:spPr>
          <a:xfrm>
            <a:off x="596900" y="1376363"/>
            <a:ext cx="7543800" cy="1320800"/>
          </a:xfrm>
        </p:spPr>
        <p:txBody>
          <a:bodyPr/>
          <a:lstStyle/>
          <a:p>
            <a:r>
              <a:rPr lang="en-US" sz="3600" smtClean="0">
                <a:latin typeface="Arial" charset="0"/>
              </a:rPr>
              <a:t>Role for Legislature</a:t>
            </a:r>
            <a:endParaRPr lang="en-US" sz="3200" smtClean="0">
              <a:latin typeface="Arial" charset="0"/>
            </a:endParaRPr>
          </a:p>
        </p:txBody>
      </p:sp>
      <p:sp>
        <p:nvSpPr>
          <p:cNvPr id="6" name="TextBox 5"/>
          <p:cNvSpPr txBox="1"/>
          <p:nvPr/>
        </p:nvSpPr>
        <p:spPr>
          <a:xfrm>
            <a:off x="292100" y="2559050"/>
            <a:ext cx="8496300" cy="4708525"/>
          </a:xfrm>
          <a:prstGeom prst="rect">
            <a:avLst/>
          </a:prstGeom>
          <a:noFill/>
        </p:spPr>
        <p:txBody>
          <a:bodyPr>
            <a:spAutoFit/>
          </a:bodyPr>
          <a:lstStyle/>
          <a:p>
            <a:pPr marL="228600" lvl="1" indent="-228600">
              <a:buFont typeface="Arial" pitchFamily="34" charset="0"/>
              <a:buChar char="•"/>
              <a:defRPr/>
            </a:pPr>
            <a:endParaRPr lang="en-US" sz="2000" dirty="0">
              <a:latin typeface="Arial" pitchFamily="34" charset="0"/>
            </a:endParaRPr>
          </a:p>
          <a:p>
            <a:pPr marL="228600" lvl="1" indent="-228600">
              <a:buFont typeface="Arial" pitchFamily="34" charset="0"/>
              <a:buChar char="•"/>
              <a:defRPr/>
            </a:pPr>
            <a:r>
              <a:rPr lang="en-US" sz="2800" dirty="0">
                <a:latin typeface="Arial" pitchFamily="34" charset="0"/>
              </a:rPr>
              <a:t>Provide support to existing programs, collaborations and networks that connect WI businesses with research and resources</a:t>
            </a:r>
          </a:p>
          <a:p>
            <a:pPr marL="228600" lvl="1" indent="-228600">
              <a:buFont typeface="Arial" pitchFamily="34" charset="0"/>
              <a:buChar char="•"/>
              <a:defRPr/>
            </a:pPr>
            <a:endParaRPr lang="en-US" sz="2800" dirty="0">
              <a:latin typeface="Arial" pitchFamily="34" charset="0"/>
            </a:endParaRPr>
          </a:p>
          <a:p>
            <a:pPr marL="228600" lvl="1" indent="-228600">
              <a:buFont typeface="Arial" pitchFamily="34" charset="0"/>
              <a:buChar char="•"/>
              <a:defRPr/>
            </a:pPr>
            <a:r>
              <a:rPr lang="en-US" sz="2800" dirty="0">
                <a:latin typeface="Arial" pitchFamily="34" charset="0"/>
              </a:rPr>
              <a:t>Support angel and early stage VC tax credits to encourage high tech ventures such as those based on nanotechnology</a:t>
            </a:r>
          </a:p>
          <a:p>
            <a:pPr marL="0" lvl="1">
              <a:buFont typeface="Arial" pitchFamily="34" charset="0"/>
              <a:buChar char="•"/>
              <a:defRPr/>
            </a:pPr>
            <a:endParaRPr lang="en-US" sz="2800" dirty="0">
              <a:latin typeface="Arial" pitchFamily="34" charset="0"/>
            </a:endParaRPr>
          </a:p>
          <a:p>
            <a:pPr marL="0" lvl="1">
              <a:defRPr/>
            </a:pPr>
            <a:endParaRPr lang="en-US" sz="2800" dirty="0"/>
          </a:p>
          <a:p>
            <a:pPr>
              <a:buFont typeface="Arial" pitchFamily="34" charset="0"/>
              <a:buChar char="•"/>
              <a:defRPr/>
            </a:pPr>
            <a:endParaRPr lang="en-US" sz="2800"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7" descr="Slide 1b.png                                                   001D830FServer                         C0CADFD4:"/>
          <p:cNvPicPr>
            <a:picLocks noChangeAspect="1" noChangeArrowheads="1"/>
          </p:cNvPicPr>
          <p:nvPr/>
        </p:nvPicPr>
        <p:blipFill>
          <a:blip r:embed="rId3"/>
          <a:srcRect/>
          <a:stretch>
            <a:fillRect/>
          </a:stretch>
        </p:blipFill>
        <p:spPr bwMode="auto">
          <a:xfrm>
            <a:off x="-1588" y="-1588"/>
            <a:ext cx="9145588" cy="6859588"/>
          </a:xfrm>
          <a:prstGeom prst="rect">
            <a:avLst/>
          </a:prstGeom>
          <a:noFill/>
          <a:ln w="9525">
            <a:noFill/>
            <a:miter lim="800000"/>
            <a:headEnd/>
            <a:tailEnd/>
          </a:ln>
        </p:spPr>
      </p:pic>
      <p:sp>
        <p:nvSpPr>
          <p:cNvPr id="7" name="TextBox 6"/>
          <p:cNvSpPr txBox="1"/>
          <p:nvPr/>
        </p:nvSpPr>
        <p:spPr>
          <a:xfrm>
            <a:off x="406400" y="1346200"/>
            <a:ext cx="8356600" cy="5448300"/>
          </a:xfrm>
          <a:prstGeom prst="rect">
            <a:avLst/>
          </a:prstGeom>
          <a:noFill/>
        </p:spPr>
        <p:txBody>
          <a:bodyPr>
            <a:spAutoFit/>
          </a:bodyPr>
          <a:lstStyle/>
          <a:p>
            <a:pPr>
              <a:buFont typeface="Arial" pitchFamily="34" charset="0"/>
              <a:buChar char="•"/>
              <a:defRPr/>
            </a:pPr>
            <a:endParaRPr lang="en-US" sz="2000" dirty="0">
              <a:latin typeface="Arial" pitchFamily="34" charset="0"/>
            </a:endParaRPr>
          </a:p>
          <a:p>
            <a:pPr marL="292100" indent="-292100">
              <a:buFont typeface="Arial" pitchFamily="34" charset="0"/>
              <a:buChar char="•"/>
              <a:defRPr/>
            </a:pPr>
            <a:r>
              <a:rPr lang="en-US" sz="2800" dirty="0">
                <a:latin typeface="Arial" pitchFamily="34" charset="0"/>
              </a:rPr>
              <a:t>Discourage Wisconsin-specific regulation of nanotechnology and instead participate in Federal regulation activities and discussion</a:t>
            </a:r>
          </a:p>
          <a:p>
            <a:pPr marL="114300" indent="-114300">
              <a:defRPr/>
            </a:pPr>
            <a:endParaRPr lang="en-US" sz="2800" dirty="0">
              <a:latin typeface="Arial" pitchFamily="34" charset="0"/>
            </a:endParaRPr>
          </a:p>
          <a:p>
            <a:pPr marL="292100" lvl="1" indent="-177800">
              <a:buFontTx/>
              <a:buChar char="-"/>
              <a:defRPr/>
            </a:pPr>
            <a:r>
              <a:rPr lang="en-US" sz="2000" dirty="0">
                <a:latin typeface="Arial" pitchFamily="34" charset="0"/>
              </a:rPr>
              <a:t> </a:t>
            </a:r>
            <a:r>
              <a:rPr lang="en-US" sz="2600" dirty="0">
                <a:latin typeface="Arial" pitchFamily="34" charset="0"/>
              </a:rPr>
              <a:t>Wisconsin already behind other states in patenting nanotechnology</a:t>
            </a:r>
          </a:p>
          <a:p>
            <a:pPr marL="292100" lvl="1" indent="-177800">
              <a:buFontTx/>
              <a:buChar char="-"/>
              <a:defRPr/>
            </a:pPr>
            <a:endParaRPr lang="en-US" sz="2600" dirty="0">
              <a:latin typeface="Arial" pitchFamily="34" charset="0"/>
            </a:endParaRPr>
          </a:p>
          <a:p>
            <a:pPr marL="292100" lvl="1" indent="-177800">
              <a:buFontTx/>
              <a:buChar char="-"/>
              <a:defRPr/>
            </a:pPr>
            <a:r>
              <a:rPr lang="en-US" sz="2600" dirty="0">
                <a:latin typeface="Arial" pitchFamily="34" charset="0"/>
              </a:rPr>
              <a:t> Federal regulation likely forthcoming</a:t>
            </a:r>
          </a:p>
          <a:p>
            <a:pPr marL="292100" lvl="1" indent="-177800">
              <a:buFontTx/>
              <a:buChar char="-"/>
              <a:defRPr/>
            </a:pPr>
            <a:endParaRPr lang="en-US" sz="2600" dirty="0">
              <a:latin typeface="Arial" pitchFamily="34" charset="0"/>
            </a:endParaRPr>
          </a:p>
          <a:p>
            <a:pPr marL="292100" lvl="1" indent="-177800">
              <a:buFontTx/>
              <a:buChar char="-"/>
              <a:defRPr/>
            </a:pPr>
            <a:r>
              <a:rPr lang="en-US" sz="2600" dirty="0">
                <a:latin typeface="Arial" pitchFamily="34" charset="0"/>
              </a:rPr>
              <a:t> EPA addressing health and safety issues</a:t>
            </a:r>
          </a:p>
          <a:p>
            <a:pPr lvl="1">
              <a:defRPr/>
            </a:pPr>
            <a:endParaRPr lang="en-US" sz="2000" dirty="0">
              <a:latin typeface="Arial" pitchFamily="34" charset="0"/>
            </a:endParaRPr>
          </a:p>
          <a:p>
            <a:pPr lvl="1">
              <a:defRPr/>
            </a:pPr>
            <a:endParaRPr lang="en-US" sz="2000" dirty="0">
              <a:latin typeface="Arial" pitchFamily="34" charset="0"/>
            </a:endParaRPr>
          </a:p>
          <a:p>
            <a:pPr lvl="1">
              <a:buFontTx/>
              <a:buChar char="-"/>
              <a:defRPr/>
            </a:pPr>
            <a:endParaRPr lang="en-US" sz="2000" dirty="0">
              <a:latin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7" descr="Slide 1b.png                                                   001D830FServer                         C0CADFD4:"/>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30722" name="Rectangle 4"/>
          <p:cNvSpPr>
            <a:spLocks noGrp="1" noChangeArrowheads="1"/>
          </p:cNvSpPr>
          <p:nvPr>
            <p:ph type="title" idx="4294967295"/>
          </p:nvPr>
        </p:nvSpPr>
        <p:spPr>
          <a:xfrm>
            <a:off x="266700" y="1300163"/>
            <a:ext cx="8407400" cy="1320800"/>
          </a:xfrm>
        </p:spPr>
        <p:txBody>
          <a:bodyPr/>
          <a:lstStyle/>
          <a:p>
            <a:r>
              <a:rPr lang="en-US" sz="3600" smtClean="0">
                <a:latin typeface="Arial" charset="0"/>
              </a:rPr>
              <a:t>Role of OCR in State Clearinghouse for Nanotechnology</a:t>
            </a:r>
            <a:endParaRPr lang="en-US" sz="3200" smtClean="0">
              <a:latin typeface="Arial" charset="0"/>
            </a:endParaRPr>
          </a:p>
        </p:txBody>
      </p:sp>
      <p:sp>
        <p:nvSpPr>
          <p:cNvPr id="30723" name="TextBox 5"/>
          <p:cNvSpPr txBox="1">
            <a:spLocks noChangeArrowheads="1"/>
          </p:cNvSpPr>
          <p:nvPr/>
        </p:nvSpPr>
        <p:spPr bwMode="auto">
          <a:xfrm>
            <a:off x="444500" y="2851150"/>
            <a:ext cx="8445500" cy="3600450"/>
          </a:xfrm>
          <a:prstGeom prst="rect">
            <a:avLst/>
          </a:prstGeom>
          <a:noFill/>
          <a:ln w="9525">
            <a:noFill/>
            <a:miter lim="800000"/>
            <a:headEnd/>
            <a:tailEnd/>
          </a:ln>
        </p:spPr>
        <p:txBody>
          <a:bodyPr>
            <a:spAutoFit/>
          </a:bodyPr>
          <a:lstStyle/>
          <a:p>
            <a:pPr marL="0" lvl="1">
              <a:buFont typeface="Arial" charset="0"/>
              <a:buChar char="•"/>
            </a:pPr>
            <a:r>
              <a:rPr lang="en-US" sz="2600">
                <a:latin typeface="Arial" charset="0"/>
              </a:rPr>
              <a:t> Leverage existing knowledge of campus resources and connections with the business community</a:t>
            </a:r>
          </a:p>
          <a:p>
            <a:pPr marL="0" lvl="1"/>
            <a:endParaRPr lang="en-US" sz="2600">
              <a:latin typeface="Arial" charset="0"/>
            </a:endParaRPr>
          </a:p>
          <a:p>
            <a:pPr marL="0" lvl="1">
              <a:buFont typeface="Arial" charset="0"/>
              <a:buChar char="•"/>
            </a:pPr>
            <a:r>
              <a:rPr lang="en-US" sz="2600">
                <a:latin typeface="Arial" charset="0"/>
              </a:rPr>
              <a:t> Partner with Clearinghouse to showcase state-of-the-art research at UW Campuses and other educational institutions</a:t>
            </a:r>
          </a:p>
          <a:p>
            <a:pPr marL="0" lvl="1"/>
            <a:endParaRPr lang="en-US" sz="2600">
              <a:latin typeface="Arial" charset="0"/>
            </a:endParaRPr>
          </a:p>
          <a:p>
            <a:pPr marL="0" lvl="1">
              <a:buFont typeface="Arial" charset="0"/>
              <a:buChar char="•"/>
            </a:pPr>
            <a:r>
              <a:rPr lang="en-US" sz="2600">
                <a:latin typeface="Arial" charset="0"/>
              </a:rPr>
              <a:t> Encourage/support academic-industry partnerships</a:t>
            </a:r>
          </a:p>
          <a:p>
            <a:pPr marL="0" lvl="1"/>
            <a:endParaRPr lang="en-US" sz="2000">
              <a:latin typeface="Arial" charset="0"/>
            </a:endParaRPr>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 W3"/>
        <a:cs typeface="ヒラギノ角ゴ Pro W3"/>
      </a:majorFont>
      <a:minorFont>
        <a:latin typeface="Gill San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pitchFamily="-112" charset="0"/>
            <a:ea typeface="ヒラギノ角ゴ Pro W3" pitchFamily="-112" charset="-128"/>
            <a:cs typeface="ヒラギノ角ゴ Pro W3" pitchFamily="-112" charset="-128"/>
            <a:sym typeface="Gill Sans"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pitchFamily="-112" charset="0"/>
            <a:ea typeface="ヒラギノ角ゴ Pro W3" pitchFamily="-112" charset="-128"/>
            <a:cs typeface="ヒラギノ角ゴ Pro W3" pitchFamily="-112" charset="-128"/>
            <a:sym typeface="Gill Sans" pitchFamily="-112"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TotalTime>
  <Pages>0</Pages>
  <Words>494</Words>
  <Characters>0</Characters>
  <Application>Microsoft Office PowerPoint</Application>
  <PresentationFormat>On-screen Show (4:3)</PresentationFormat>
  <Lines>0</Lines>
  <Paragraphs>107</Paragraphs>
  <Slides>10</Slides>
  <Notes>9</Notes>
  <HiddenSlides>0</HiddenSlides>
  <MMClips>0</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10</vt:i4>
      </vt:variant>
    </vt:vector>
  </HeadingPairs>
  <TitlesOfParts>
    <vt:vector size="19" baseType="lpstr">
      <vt:lpstr>Gill Sans</vt:lpstr>
      <vt:lpstr>ヒラギノ角ゴ Pro W3</vt:lpstr>
      <vt:lpstr>Arial</vt:lpstr>
      <vt:lpstr>Lucida Grande</vt:lpstr>
      <vt:lpstr>MS PGothic</vt:lpstr>
      <vt:lpstr>Verdana</vt:lpstr>
      <vt:lpstr>Wingdings</vt:lpstr>
      <vt:lpstr>Optima</vt:lpstr>
      <vt:lpstr>Title &amp; Bullets</vt:lpstr>
      <vt:lpstr>Slide 1</vt:lpstr>
      <vt:lpstr>Slide 2</vt:lpstr>
      <vt:lpstr>OCR Objectives</vt:lpstr>
      <vt:lpstr>Slide 4</vt:lpstr>
      <vt:lpstr>Slide 5</vt:lpstr>
      <vt:lpstr>Slide 6</vt:lpstr>
      <vt:lpstr>Role for Legislature</vt:lpstr>
      <vt:lpstr>Slide 8</vt:lpstr>
      <vt:lpstr>Role of OCR in State Clearinghouse for Nanotechnology</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LTSB</cp:lastModifiedBy>
  <cp:revision>74</cp:revision>
  <dcterms:modified xsi:type="dcterms:W3CDTF">2010-10-26T17:27:30Z</dcterms:modified>
</cp:coreProperties>
</file>