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Masters/slideMaster8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89" r:id="rId2"/>
    <p:sldMasterId id="2147483797" r:id="rId3"/>
    <p:sldMasterId id="2147483799" r:id="rId4"/>
    <p:sldMasterId id="2147483801" r:id="rId5"/>
    <p:sldMasterId id="2147483805" r:id="rId6"/>
    <p:sldMasterId id="2147483807" r:id="rId7"/>
    <p:sldMasterId id="2147483810" r:id="rId8"/>
    <p:sldMasterId id="2147483812" r:id="rId9"/>
  </p:sldMasterIdLst>
  <p:notesMasterIdLst>
    <p:notesMasterId r:id="rId31"/>
  </p:notesMasterIdLst>
  <p:handoutMasterIdLst>
    <p:handoutMasterId r:id="rId32"/>
  </p:handoutMasterIdLst>
  <p:sldIdLst>
    <p:sldId id="390" r:id="rId10"/>
    <p:sldId id="392" r:id="rId11"/>
    <p:sldId id="441" r:id="rId12"/>
    <p:sldId id="396" r:id="rId13"/>
    <p:sldId id="397" r:id="rId14"/>
    <p:sldId id="400" r:id="rId15"/>
    <p:sldId id="402" r:id="rId16"/>
    <p:sldId id="403" r:id="rId17"/>
    <p:sldId id="433" r:id="rId18"/>
    <p:sldId id="416" r:id="rId19"/>
    <p:sldId id="407" r:id="rId20"/>
    <p:sldId id="425" r:id="rId21"/>
    <p:sldId id="434" r:id="rId22"/>
    <p:sldId id="410" r:id="rId23"/>
    <p:sldId id="442" r:id="rId24"/>
    <p:sldId id="435" r:id="rId25"/>
    <p:sldId id="436" r:id="rId26"/>
    <p:sldId id="437" r:id="rId27"/>
    <p:sldId id="438" r:id="rId28"/>
    <p:sldId id="439" r:id="rId29"/>
    <p:sldId id="440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5C4"/>
    <a:srgbClr val="F9F9C7"/>
    <a:srgbClr val="F9EFC7"/>
    <a:srgbClr val="D3F9FD"/>
    <a:srgbClr val="E0F3DD"/>
    <a:srgbClr val="D3FDDD"/>
    <a:srgbClr val="CC0000"/>
    <a:srgbClr val="CD104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38" autoAdjust="0"/>
  </p:normalViewPr>
  <p:slideViewPr>
    <p:cSldViewPr>
      <p:cViewPr varScale="1">
        <p:scale>
          <a:sx n="81" d="100"/>
          <a:sy n="81" d="100"/>
        </p:scale>
        <p:origin x="-1003" y="-82"/>
      </p:cViewPr>
      <p:guideLst>
        <p:guide orient="horz" pos="2160"/>
        <p:guide pos="1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724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368223-7EC9-477D-92B4-58C255488E5C}" type="doc">
      <dgm:prSet loTypeId="urn:microsoft.com/office/officeart/2005/8/layout/venn1" loCatId="relationship" qsTypeId="urn:microsoft.com/office/officeart/2005/8/quickstyle/simple1#1" qsCatId="simple" csTypeId="urn:microsoft.com/office/officeart/2005/8/colors/accent1_2#1" csCatId="accent1" phldr="1"/>
      <dgm:spPr/>
    </dgm:pt>
    <dgm:pt modelId="{5A5077A9-3436-4A9E-9681-BD9DD0717CB9}">
      <dgm:prSet phldrT="[Text]" custT="1"/>
      <dgm:spPr>
        <a:solidFill>
          <a:srgbClr val="0070C0">
            <a:alpha val="50000"/>
          </a:srgbClr>
        </a:solidFill>
      </dgm:spPr>
      <dgm:t>
        <a:bodyPr/>
        <a:lstStyle/>
        <a:p>
          <a:endParaRPr lang="en-US" sz="2400" b="1" dirty="0"/>
        </a:p>
      </dgm:t>
    </dgm:pt>
    <dgm:pt modelId="{8708C929-0D1D-428F-8386-AA8925A017D4}" type="parTrans" cxnId="{D25ECDDE-3B5B-4CAB-A697-72DF6C4CD5D0}">
      <dgm:prSet/>
      <dgm:spPr/>
      <dgm:t>
        <a:bodyPr/>
        <a:lstStyle/>
        <a:p>
          <a:endParaRPr lang="en-US"/>
        </a:p>
      </dgm:t>
    </dgm:pt>
    <dgm:pt modelId="{2FC830B4-E5AC-48D9-9B73-8232395F7F2E}" type="sibTrans" cxnId="{D25ECDDE-3B5B-4CAB-A697-72DF6C4CD5D0}">
      <dgm:prSet/>
      <dgm:spPr/>
      <dgm:t>
        <a:bodyPr/>
        <a:lstStyle/>
        <a:p>
          <a:endParaRPr lang="en-US"/>
        </a:p>
      </dgm:t>
    </dgm:pt>
    <dgm:pt modelId="{07C7F7BB-2EF2-47DD-AE17-D5DA1AE59AF7}">
      <dgm:prSet phldrT="[Text]" custT="1"/>
      <dgm:spPr>
        <a:solidFill>
          <a:srgbClr val="0070C0">
            <a:alpha val="50000"/>
          </a:srgbClr>
        </a:solidFill>
      </dgm:spPr>
      <dgm:t>
        <a:bodyPr/>
        <a:lstStyle/>
        <a:p>
          <a:endParaRPr lang="en-US" sz="2000" b="1" dirty="0"/>
        </a:p>
      </dgm:t>
    </dgm:pt>
    <dgm:pt modelId="{9A6B647C-9558-46A1-A9FF-BF8FB80F2CBD}" type="parTrans" cxnId="{486C31C1-3C5C-4986-9105-B74B73598373}">
      <dgm:prSet/>
      <dgm:spPr/>
      <dgm:t>
        <a:bodyPr/>
        <a:lstStyle/>
        <a:p>
          <a:endParaRPr lang="en-US"/>
        </a:p>
      </dgm:t>
    </dgm:pt>
    <dgm:pt modelId="{A984F2B0-DB01-4768-B22B-FAAF299CA1FA}" type="sibTrans" cxnId="{486C31C1-3C5C-4986-9105-B74B73598373}">
      <dgm:prSet/>
      <dgm:spPr/>
      <dgm:t>
        <a:bodyPr/>
        <a:lstStyle/>
        <a:p>
          <a:endParaRPr lang="en-US"/>
        </a:p>
      </dgm:t>
    </dgm:pt>
    <dgm:pt modelId="{516D042C-51DB-442B-93E3-68F85C4257B6}">
      <dgm:prSet phldrT="[Text]" custT="1"/>
      <dgm:spPr>
        <a:solidFill>
          <a:srgbClr val="0070C0">
            <a:alpha val="50000"/>
          </a:srgbClr>
        </a:solidFill>
      </dgm:spPr>
      <dgm:t>
        <a:bodyPr/>
        <a:lstStyle/>
        <a:p>
          <a:endParaRPr lang="en-US" sz="2400" b="1" dirty="0"/>
        </a:p>
      </dgm:t>
    </dgm:pt>
    <dgm:pt modelId="{B7208FAE-5AD9-4933-844A-6BEA1E84B07B}" type="parTrans" cxnId="{D6A61A60-AD55-42D5-B83C-1620C9F45F75}">
      <dgm:prSet/>
      <dgm:spPr/>
      <dgm:t>
        <a:bodyPr/>
        <a:lstStyle/>
        <a:p>
          <a:endParaRPr lang="en-US"/>
        </a:p>
      </dgm:t>
    </dgm:pt>
    <dgm:pt modelId="{8D268F3A-BE8B-454B-8DBF-6A4308F15272}" type="sibTrans" cxnId="{D6A61A60-AD55-42D5-B83C-1620C9F45F75}">
      <dgm:prSet/>
      <dgm:spPr/>
      <dgm:t>
        <a:bodyPr/>
        <a:lstStyle/>
        <a:p>
          <a:endParaRPr lang="en-US"/>
        </a:p>
      </dgm:t>
    </dgm:pt>
    <dgm:pt modelId="{DC3B4669-536F-49C3-92ED-8E90B4D3A422}">
      <dgm:prSet phldrT="[Text]" custT="1"/>
      <dgm:spPr>
        <a:solidFill>
          <a:srgbClr val="0070C0">
            <a:alpha val="50000"/>
          </a:srgbClr>
        </a:solidFill>
      </dgm:spPr>
      <dgm:t>
        <a:bodyPr/>
        <a:lstStyle/>
        <a:p>
          <a:endParaRPr lang="en-US" sz="1800" b="1" dirty="0"/>
        </a:p>
      </dgm:t>
    </dgm:pt>
    <dgm:pt modelId="{F92D4602-E20C-455A-B383-9C5203481595}" type="parTrans" cxnId="{F3EABFF1-185D-4972-A21E-9CB127EBE3A9}">
      <dgm:prSet/>
      <dgm:spPr/>
      <dgm:t>
        <a:bodyPr/>
        <a:lstStyle/>
        <a:p>
          <a:endParaRPr lang="en-US"/>
        </a:p>
      </dgm:t>
    </dgm:pt>
    <dgm:pt modelId="{C832A371-091D-4F7C-9AF4-93D824C7866A}" type="sibTrans" cxnId="{F3EABFF1-185D-4972-A21E-9CB127EBE3A9}">
      <dgm:prSet/>
      <dgm:spPr/>
      <dgm:t>
        <a:bodyPr/>
        <a:lstStyle/>
        <a:p>
          <a:endParaRPr lang="en-US"/>
        </a:p>
      </dgm:t>
    </dgm:pt>
    <dgm:pt modelId="{B496268C-65A9-4F28-8E54-FAFAD5B65DFA}" type="pres">
      <dgm:prSet presAssocID="{33368223-7EC9-477D-92B4-58C255488E5C}" presName="compositeShape" presStyleCnt="0">
        <dgm:presLayoutVars>
          <dgm:chMax val="7"/>
          <dgm:dir/>
          <dgm:resizeHandles val="exact"/>
        </dgm:presLayoutVars>
      </dgm:prSet>
      <dgm:spPr/>
    </dgm:pt>
    <dgm:pt modelId="{1473F8CC-CDE1-4F62-818B-D91CE54C23DB}" type="pres">
      <dgm:prSet presAssocID="{5A5077A9-3436-4A9E-9681-BD9DD0717CB9}" presName="circ1" presStyleLbl="vennNode1" presStyleIdx="0" presStyleCnt="4" custScaleX="81109" custScaleY="80969" custLinFactNeighborY="-1932"/>
      <dgm:spPr/>
      <dgm:t>
        <a:bodyPr/>
        <a:lstStyle/>
        <a:p>
          <a:endParaRPr lang="en-US"/>
        </a:p>
      </dgm:t>
    </dgm:pt>
    <dgm:pt modelId="{FDE60CF9-6970-4C66-AD72-3C6CEC1AB733}" type="pres">
      <dgm:prSet presAssocID="{5A5077A9-3436-4A9E-9681-BD9DD0717CB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3A467-303B-4184-8EE4-93A83E2CF338}" type="pres">
      <dgm:prSet presAssocID="{07C7F7BB-2EF2-47DD-AE17-D5DA1AE59AF7}" presName="circ2" presStyleLbl="vennNode1" presStyleIdx="1" presStyleCnt="4" custScaleX="79641" custScaleY="82386" custLinFactNeighborX="1678" custLinFactNeighborY="-1146"/>
      <dgm:spPr/>
      <dgm:t>
        <a:bodyPr/>
        <a:lstStyle/>
        <a:p>
          <a:endParaRPr lang="en-US"/>
        </a:p>
      </dgm:t>
    </dgm:pt>
    <dgm:pt modelId="{6915A099-4560-4F41-8957-BCA155F7B917}" type="pres">
      <dgm:prSet presAssocID="{07C7F7BB-2EF2-47DD-AE17-D5DA1AE59AF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82DC0-1497-4BB3-8573-D5A7ED6C7F68}" type="pres">
      <dgm:prSet presAssocID="{DC3B4669-536F-49C3-92ED-8E90B4D3A422}" presName="circ3" presStyleLbl="vennNode1" presStyleIdx="2" presStyleCnt="4" custScaleX="87518" custScaleY="87406" custLinFactNeighborX="-657" custLinFactNeighborY="-312"/>
      <dgm:spPr/>
      <dgm:t>
        <a:bodyPr/>
        <a:lstStyle/>
        <a:p>
          <a:endParaRPr lang="en-US"/>
        </a:p>
      </dgm:t>
    </dgm:pt>
    <dgm:pt modelId="{C119662C-A553-4F6F-B34B-90686A3107A9}" type="pres">
      <dgm:prSet presAssocID="{DC3B4669-536F-49C3-92ED-8E90B4D3A42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9DE53-443D-4A7A-B744-56C11EE4FCC2}" type="pres">
      <dgm:prSet presAssocID="{516D042C-51DB-442B-93E3-68F85C4257B6}" presName="circ4" presStyleLbl="vennNode1" presStyleIdx="3" presStyleCnt="4" custScaleX="84505" custScaleY="84678" custLinFactNeighborX="3049" custLinFactNeighborY="-2038"/>
      <dgm:spPr/>
      <dgm:t>
        <a:bodyPr/>
        <a:lstStyle/>
        <a:p>
          <a:endParaRPr lang="en-US"/>
        </a:p>
      </dgm:t>
    </dgm:pt>
    <dgm:pt modelId="{7B8226F0-179B-47E4-BD0A-00BC4C0612BA}" type="pres">
      <dgm:prSet presAssocID="{516D042C-51DB-442B-93E3-68F85C4257B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348D74-43E8-4C08-AD53-49BB49804A7F}" type="presOf" srcId="{5A5077A9-3436-4A9E-9681-BD9DD0717CB9}" destId="{1473F8CC-CDE1-4F62-818B-D91CE54C23DB}" srcOrd="0" destOrd="0" presId="urn:microsoft.com/office/officeart/2005/8/layout/venn1"/>
    <dgm:cxn modelId="{19DC4BF9-B8E9-484B-9034-82A1B719E34D}" type="presOf" srcId="{5A5077A9-3436-4A9E-9681-BD9DD0717CB9}" destId="{FDE60CF9-6970-4C66-AD72-3C6CEC1AB733}" srcOrd="1" destOrd="0" presId="urn:microsoft.com/office/officeart/2005/8/layout/venn1"/>
    <dgm:cxn modelId="{F3EABFF1-185D-4972-A21E-9CB127EBE3A9}" srcId="{33368223-7EC9-477D-92B4-58C255488E5C}" destId="{DC3B4669-536F-49C3-92ED-8E90B4D3A422}" srcOrd="2" destOrd="0" parTransId="{F92D4602-E20C-455A-B383-9C5203481595}" sibTransId="{C832A371-091D-4F7C-9AF4-93D824C7866A}"/>
    <dgm:cxn modelId="{796443D6-5EB2-40CB-BAA2-255EBD3EC67B}" type="presOf" srcId="{DC3B4669-536F-49C3-92ED-8E90B4D3A422}" destId="{C119662C-A553-4F6F-B34B-90686A3107A9}" srcOrd="1" destOrd="0" presId="urn:microsoft.com/office/officeart/2005/8/layout/venn1"/>
    <dgm:cxn modelId="{DD02CAFA-17A4-494D-B5D6-2E77341E4A91}" type="presOf" srcId="{516D042C-51DB-442B-93E3-68F85C4257B6}" destId="{7B8226F0-179B-47E4-BD0A-00BC4C0612BA}" srcOrd="1" destOrd="0" presId="urn:microsoft.com/office/officeart/2005/8/layout/venn1"/>
    <dgm:cxn modelId="{5C129010-3898-41C3-93D6-E5E7EAB0797C}" type="presOf" srcId="{33368223-7EC9-477D-92B4-58C255488E5C}" destId="{B496268C-65A9-4F28-8E54-FAFAD5B65DFA}" srcOrd="0" destOrd="0" presId="urn:microsoft.com/office/officeart/2005/8/layout/venn1"/>
    <dgm:cxn modelId="{486C31C1-3C5C-4986-9105-B74B73598373}" srcId="{33368223-7EC9-477D-92B4-58C255488E5C}" destId="{07C7F7BB-2EF2-47DD-AE17-D5DA1AE59AF7}" srcOrd="1" destOrd="0" parTransId="{9A6B647C-9558-46A1-A9FF-BF8FB80F2CBD}" sibTransId="{A984F2B0-DB01-4768-B22B-FAAF299CA1FA}"/>
    <dgm:cxn modelId="{FE519F16-9E37-4E8A-9C18-1D59EF83574A}" type="presOf" srcId="{516D042C-51DB-442B-93E3-68F85C4257B6}" destId="{3E29DE53-443D-4A7A-B744-56C11EE4FCC2}" srcOrd="0" destOrd="0" presId="urn:microsoft.com/office/officeart/2005/8/layout/venn1"/>
    <dgm:cxn modelId="{928D2AF3-FBEA-46F0-A11F-3DDA560D31FF}" type="presOf" srcId="{07C7F7BB-2EF2-47DD-AE17-D5DA1AE59AF7}" destId="{1093A467-303B-4184-8EE4-93A83E2CF338}" srcOrd="0" destOrd="0" presId="urn:microsoft.com/office/officeart/2005/8/layout/venn1"/>
    <dgm:cxn modelId="{39880B75-E60F-4C4A-8889-CA3D4319BFD5}" type="presOf" srcId="{DC3B4669-536F-49C3-92ED-8E90B4D3A422}" destId="{99E82DC0-1497-4BB3-8573-D5A7ED6C7F68}" srcOrd="0" destOrd="0" presId="urn:microsoft.com/office/officeart/2005/8/layout/venn1"/>
    <dgm:cxn modelId="{D25ECDDE-3B5B-4CAB-A697-72DF6C4CD5D0}" srcId="{33368223-7EC9-477D-92B4-58C255488E5C}" destId="{5A5077A9-3436-4A9E-9681-BD9DD0717CB9}" srcOrd="0" destOrd="0" parTransId="{8708C929-0D1D-428F-8386-AA8925A017D4}" sibTransId="{2FC830B4-E5AC-48D9-9B73-8232395F7F2E}"/>
    <dgm:cxn modelId="{D6A61A60-AD55-42D5-B83C-1620C9F45F75}" srcId="{33368223-7EC9-477D-92B4-58C255488E5C}" destId="{516D042C-51DB-442B-93E3-68F85C4257B6}" srcOrd="3" destOrd="0" parTransId="{B7208FAE-5AD9-4933-844A-6BEA1E84B07B}" sibTransId="{8D268F3A-BE8B-454B-8DBF-6A4308F15272}"/>
    <dgm:cxn modelId="{4BC32B86-52E8-4F1F-8959-A80105D5CE5B}" type="presOf" srcId="{07C7F7BB-2EF2-47DD-AE17-D5DA1AE59AF7}" destId="{6915A099-4560-4F41-8957-BCA155F7B917}" srcOrd="1" destOrd="0" presId="urn:microsoft.com/office/officeart/2005/8/layout/venn1"/>
    <dgm:cxn modelId="{DAE70824-FCA8-43AC-9B56-F668ABCABFD3}" type="presParOf" srcId="{B496268C-65A9-4F28-8E54-FAFAD5B65DFA}" destId="{1473F8CC-CDE1-4F62-818B-D91CE54C23DB}" srcOrd="0" destOrd="0" presId="urn:microsoft.com/office/officeart/2005/8/layout/venn1"/>
    <dgm:cxn modelId="{F2229E82-61A1-4FC1-945E-48E4D82AD46C}" type="presParOf" srcId="{B496268C-65A9-4F28-8E54-FAFAD5B65DFA}" destId="{FDE60CF9-6970-4C66-AD72-3C6CEC1AB733}" srcOrd="1" destOrd="0" presId="urn:microsoft.com/office/officeart/2005/8/layout/venn1"/>
    <dgm:cxn modelId="{C4B93DB9-21BB-4255-8DE2-899F25F6460D}" type="presParOf" srcId="{B496268C-65A9-4F28-8E54-FAFAD5B65DFA}" destId="{1093A467-303B-4184-8EE4-93A83E2CF338}" srcOrd="2" destOrd="0" presId="urn:microsoft.com/office/officeart/2005/8/layout/venn1"/>
    <dgm:cxn modelId="{CE151814-AACB-41FF-8258-31DC1EA10DA3}" type="presParOf" srcId="{B496268C-65A9-4F28-8E54-FAFAD5B65DFA}" destId="{6915A099-4560-4F41-8957-BCA155F7B917}" srcOrd="3" destOrd="0" presId="urn:microsoft.com/office/officeart/2005/8/layout/venn1"/>
    <dgm:cxn modelId="{DDA22276-BAE3-4FE4-8B97-F0643B88300C}" type="presParOf" srcId="{B496268C-65A9-4F28-8E54-FAFAD5B65DFA}" destId="{99E82DC0-1497-4BB3-8573-D5A7ED6C7F68}" srcOrd="4" destOrd="0" presId="urn:microsoft.com/office/officeart/2005/8/layout/venn1"/>
    <dgm:cxn modelId="{3C607BFE-AB3F-448D-B3D2-C175EFDEF9ED}" type="presParOf" srcId="{B496268C-65A9-4F28-8E54-FAFAD5B65DFA}" destId="{C119662C-A553-4F6F-B34B-90686A3107A9}" srcOrd="5" destOrd="0" presId="urn:microsoft.com/office/officeart/2005/8/layout/venn1"/>
    <dgm:cxn modelId="{CD0ECEAB-3EF6-436B-B205-5483FACA75A1}" type="presParOf" srcId="{B496268C-65A9-4F28-8E54-FAFAD5B65DFA}" destId="{3E29DE53-443D-4A7A-B744-56C11EE4FCC2}" srcOrd="6" destOrd="0" presId="urn:microsoft.com/office/officeart/2005/8/layout/venn1"/>
    <dgm:cxn modelId="{D0D188E3-FADC-4D72-A205-A3490533C530}" type="presParOf" srcId="{B496268C-65A9-4F28-8E54-FAFAD5B65DFA}" destId="{7B8226F0-179B-47E4-BD0A-00BC4C0612BA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56" tIns="46578" rIns="93156" bIns="46578" rtlCol="0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56" tIns="46578" rIns="93156" bIns="46578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718950B-69AC-45F7-8BA5-BA33A1154DCD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56" tIns="46578" rIns="93156" bIns="46578" rtlCol="0" anchor="b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6" tIns="46578" rIns="93156" bIns="46578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F799084-7243-4E2E-8762-DA58605A55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56" tIns="46578" rIns="93156" bIns="46578" rtlCol="0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56" tIns="46578" rIns="93156" bIns="46578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3D11573-BFE6-4CE5-BAA8-3E3E403E1A08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6" tIns="46578" rIns="93156" bIns="4657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56" tIns="46578" rIns="93156" bIns="4657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56" tIns="46578" rIns="93156" bIns="46578" rtlCol="0" anchor="b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6" tIns="46578" rIns="93156" bIns="46578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458493D-7ADB-4097-AE1C-E019EDF40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D4BCFB-3629-49BF-9DCC-CB1CD80DDFA1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CC6282-9C6B-40FD-9C37-EA3089F0CFB4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242A66-BF00-4E77-8226-B6FC32A0413A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11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1F005B-EF17-4DCC-A05A-10FD794E0DA8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6B7795-28A3-4518-97BC-1EAA96291883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7E049D-E230-4DFA-809A-E8E564F7DBB5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14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067B69-93FD-4FB9-B944-8CF694624921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100402-2131-42E3-9A28-C62FBE94F737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3C3948-2CC5-4397-B4CF-0CF8A9B4596F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A92EAB-FC31-442F-B764-5779D73F917D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601208-4090-43EE-8B8D-1FCF273B8688}" type="slidenum">
              <a:rPr lang="en-US" smtClean="0">
                <a:cs typeface="Arial" charset="0"/>
              </a:rPr>
              <a:pPr/>
              <a:t>19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241DAF-86FA-46CE-88E3-F25A29B1168C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2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23009B-3E92-4C18-B83C-B55643D1CFCB}" type="slidenum">
              <a:rPr lang="en-US" smtClean="0">
                <a:cs typeface="Arial" charset="0"/>
              </a:rPr>
              <a:pPr/>
              <a:t>20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F51877-7574-4442-98A4-C9BB4D628687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EC33B9-5534-44AF-BD4C-5A4BA073C4D8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3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651F70-1FBC-427B-BB34-D7F55EE565D7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4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19C244-8173-45D6-9BD6-F571AE36787F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5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5B8FC3-C384-479F-A866-4AA232F5C927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6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A2F218-6D16-4B35-B2AD-72D15C670004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7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475D4C-C65A-4A0E-A260-96816A8C6B96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8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968978-2492-48AE-95DE-D44BDE428E56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81000"/>
            <a:ext cx="9144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55613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0" y="455613"/>
            <a:ext cx="9144000" cy="1587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/>
          <a:lstStyle>
            <a:lvl1pPr algn="l">
              <a:lnSpc>
                <a:spcPts val="3600"/>
              </a:lnSpc>
              <a:defRPr sz="3600">
                <a:solidFill>
                  <a:srgbClr val="CD104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9DD757A-1848-4873-A5E2-39B75CFA0C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648200"/>
            <a:ext cx="8534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142999"/>
            <a:ext cx="8534400" cy="34321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214938"/>
            <a:ext cx="8534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E946042-F9EF-47C3-8B3C-58874129A3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BA9E-7EBB-4456-BE04-4C9A22815C61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6CE0E-E6E3-43D9-85CE-09AC081E2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E5A37-0D9E-4196-A2BF-2202E3441B2C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7224C-01DD-4CEA-85FF-9CBC9B7FDD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8A04B-6F1F-4855-B76F-536BF3D82503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97A3-8CA1-44B1-9D66-7E9EED5BA1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A586-473D-44E7-80B1-672A83C1B2A9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A87E-CF87-4142-88C4-3A4F9AAA8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4E035-8290-4334-A97E-18B205DE16FE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85B8F-080B-4061-B589-CF2BC27F1D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AAD9D-6BDF-4132-B2A4-EC805E0B3A07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8EB6B-1542-4AC6-82E6-802845D308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666D4-E974-402A-A2B5-F78643434112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776CB-7FC0-4D2B-813C-A0D50FAA44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BB780-230F-4D6C-886B-68218102D118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7086-AF88-4459-BDE7-F32E6D0C26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2717FA-5E86-4EF4-BB12-587A443B3E41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FBD304-C953-4D14-8630-AE19CB8B60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257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C6FCA2F0-9014-487E-89D7-C1F0911C15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257800"/>
          </a:xfrm>
        </p:spPr>
        <p:txBody>
          <a:bodyPr/>
          <a:lstStyle>
            <a:lvl1pPr marL="0" indent="0">
              <a:buFontTx/>
              <a:buNone/>
              <a:defRPr sz="2400"/>
            </a:lvl1pPr>
            <a:lvl2pPr>
              <a:buFontTx/>
              <a:buNone/>
              <a:defRPr sz="2000"/>
            </a:lvl2pPr>
            <a:lvl3pPr>
              <a:buFontTx/>
              <a:buNone/>
              <a:defRPr sz="1800"/>
            </a:lvl3pPr>
            <a:lvl4pPr>
              <a:buFontTx/>
              <a:buNone/>
              <a:defRPr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B9E05C60-A200-4A70-8073-7077BE4E8F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solidFill>
                  <a:srgbClr val="CD104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6730ED8-9402-4DCF-8D77-17482BDF6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8B2A0CA5-D9AA-4B8D-85C5-963D2687A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706561"/>
            <a:ext cx="4040188" cy="46180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66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06561"/>
            <a:ext cx="4041775" cy="46180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BD1190FB-C18A-4790-9A91-E005A2BBF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534632A-53A2-4509-AF98-2FBDEF89F4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F99FAB87-BA2C-446E-A45E-24C1233BF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848600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257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66800"/>
            <a:ext cx="3008313" cy="5257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553200"/>
            <a:ext cx="914400" cy="3048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D07A95A-1F26-4BF0-A533-F96DE7625F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CD1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0" y="914400"/>
            <a:ext cx="9144000" cy="1588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 bwMode="auto">
          <a:xfrm rot="10800000">
            <a:off x="0" y="6324600"/>
            <a:ext cx="9144000" cy="1588"/>
          </a:xfrm>
          <a:prstGeom prst="line">
            <a:avLst/>
          </a:prstGeom>
          <a:ln>
            <a:solidFill>
              <a:srgbClr val="CD1041"/>
            </a:solidFill>
            <a:headEnd type="none" w="med" len="med"/>
            <a:tailEnd type="none" w="med" len="med"/>
          </a:ln>
          <a:effectLst>
            <a:outerShdw blurRad="38100" dist="12700" dir="5400000" algn="t" rotWithShape="0">
              <a:prstClr val="black">
                <a:alpha val="5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228600" y="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228600" y="11430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810000" y="6553200"/>
            <a:ext cx="44196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2" name="Picture 3" descr="wisys logo jpeg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428625" y="6386513"/>
            <a:ext cx="1628775" cy="471487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</p:sldLayoutIdLst>
  <p:transition spd="med">
    <p:fade/>
  </p:transition>
  <p:hf hdr="0" ftr="0" dt="0"/>
  <p:txStyles>
    <p:titleStyle>
      <a:lvl1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CD104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CD104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CD104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CD1041"/>
          </a:solidFill>
          <a:latin typeface="Calibri" pitchFamily="34" charset="0"/>
        </a:defRPr>
      </a:lvl9pPr>
    </p:titleStyle>
    <p:bodyStyle>
      <a:lvl1pPr marL="169863" indent="-169863" algn="l" rtl="0" eaLnBrk="0" fontAlgn="base" hangingPunct="0">
        <a:spcBef>
          <a:spcPct val="20000"/>
        </a:spcBef>
        <a:spcAft>
          <a:spcPct val="0"/>
        </a:spcAft>
        <a:buClr>
          <a:srgbClr val="CD104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8125" algn="l" rtl="0" eaLnBrk="0" fontAlgn="base" hangingPunct="0">
        <a:spcBef>
          <a:spcPct val="20000"/>
        </a:spcBef>
        <a:spcAft>
          <a:spcPct val="0"/>
        </a:spcAft>
        <a:buClr>
          <a:srgbClr val="CD1041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19125" indent="-160338" algn="l" rtl="0" eaLnBrk="0" fontAlgn="base" hangingPunct="0">
        <a:spcBef>
          <a:spcPct val="20000"/>
        </a:spcBef>
        <a:spcAft>
          <a:spcPct val="0"/>
        </a:spcAft>
        <a:buClr>
          <a:srgbClr val="CD104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863600" indent="-220663" algn="l" rtl="0" eaLnBrk="0" fontAlgn="base" hangingPunct="0">
        <a:spcBef>
          <a:spcPct val="20000"/>
        </a:spcBef>
        <a:spcAft>
          <a:spcPct val="0"/>
        </a:spcAft>
        <a:buClr>
          <a:srgbClr val="CD1041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33463" indent="-185738" algn="l" rtl="0" eaLnBrk="0" fontAlgn="base" hangingPunct="0">
        <a:spcBef>
          <a:spcPct val="20000"/>
        </a:spcBef>
        <a:spcAft>
          <a:spcPct val="0"/>
        </a:spcAft>
        <a:buClr>
          <a:srgbClr val="CD1041"/>
        </a:buClr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F89667-BE31-4029-B8EE-0B598F7DCAC1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01B6D4-AFC3-4552-B965-BF3FC2EEC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BE0673-2D8F-4EB1-8576-02293EA4B9AF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409303-93C8-46FF-8D01-D1B342B520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3C8AAA-4D97-49E2-84D1-489F320D1A3D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02270A-BEAB-4DCF-80E5-0690504FE8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0DA4D3-EE9F-4424-AA32-3B872A84982A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A4CBC4-545D-42A1-9EDC-A3EF6FA230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53F31D-4B6F-4A4A-9D73-583A8CFFF994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5796C1-6C72-45D6-A32B-8D0305BF2D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2BE7F7-FA3F-424C-BD33-1C131E5933D0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0D7014-9CA7-4F77-8FB8-0E1BD6304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DAB9F0-7FBF-48E4-ACF6-71C340C54C48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786539-2C95-4C4C-A965-1107238775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6A20C1-7F59-4904-92DB-67FFBD13780B}" type="datetimeFigureOut">
              <a:rPr lang="en-US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189D6A-7DEA-410A-AF00-B60088913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4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884738"/>
            <a:ext cx="3886200" cy="1066800"/>
          </a:xfrm>
        </p:spPr>
        <p:txBody>
          <a:bodyPr rtlCol="0">
            <a:normAutofit fontScale="6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 smtClean="0">
                <a:solidFill>
                  <a:schemeClr val="bg1">
                    <a:lumMod val="50000"/>
                  </a:schemeClr>
                </a:solidFill>
              </a:rPr>
              <a:t>Maliyakal John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 smtClean="0">
                <a:solidFill>
                  <a:schemeClr val="bg1">
                    <a:lumMod val="50000"/>
                  </a:schemeClr>
                </a:solidFill>
              </a:rPr>
              <a:t>WiSys Technology Foundation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</a:rPr>
              <a:t>October 26, 2010</a:t>
            </a:r>
          </a:p>
        </p:txBody>
      </p:sp>
      <p:sp>
        <p:nvSpPr>
          <p:cNvPr id="31746" name="Title 4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2000250"/>
          </a:xfrm>
        </p:spPr>
        <p:txBody>
          <a:bodyPr/>
          <a:lstStyle/>
          <a:p>
            <a:pPr algn="ctr"/>
            <a:r>
              <a:rPr lang="en-US" smtClean="0"/>
              <a:t>Wisconsin Special Committee </a:t>
            </a:r>
            <a:br>
              <a:rPr lang="en-US" smtClean="0"/>
            </a:br>
            <a:r>
              <a:rPr lang="en-US" smtClean="0"/>
              <a:t>on Nanotechnology</a:t>
            </a:r>
          </a:p>
        </p:txBody>
      </p:sp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609600" y="3019425"/>
            <a:ext cx="8080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I:  Business and Job Growth through Partnerships</a:t>
            </a:r>
          </a:p>
          <a:p>
            <a:r>
              <a:rPr lang="en-US" sz="2800"/>
              <a:t>II: Potential for Development of Nanotechnology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171450" y="84138"/>
            <a:ext cx="8820150" cy="868362"/>
          </a:xfrm>
        </p:spPr>
        <p:txBody>
          <a:bodyPr/>
          <a:lstStyle/>
          <a:p>
            <a:pPr algn="ctr"/>
            <a:r>
              <a:rPr lang="en-US" sz="3200" smtClean="0"/>
              <a:t>Wisconsin Small Company Advancement Program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229600" cy="3352800"/>
          </a:xfrm>
        </p:spPr>
        <p:txBody>
          <a:bodyPr/>
          <a:lstStyle/>
          <a:p>
            <a:pPr marL="228600" indent="-228600"/>
            <a:r>
              <a:rPr lang="en-US" sz="2800" smtClean="0"/>
              <a:t>Meet unmet challenges of small companies</a:t>
            </a:r>
          </a:p>
          <a:p>
            <a:pPr marL="228600" indent="-228600"/>
            <a:r>
              <a:rPr lang="en-US" sz="2800" smtClean="0"/>
              <a:t>High-tech/high-value products</a:t>
            </a:r>
          </a:p>
          <a:p>
            <a:pPr marL="228600" indent="-228600"/>
            <a:r>
              <a:rPr lang="en-US" sz="2800" smtClean="0"/>
              <a:t>Student internships</a:t>
            </a:r>
          </a:p>
          <a:p>
            <a:pPr marL="228600" indent="-228600"/>
            <a:r>
              <a:rPr lang="en-US" sz="2800" smtClean="0"/>
              <a:t>Protect competitive advantages of company partners</a:t>
            </a:r>
          </a:p>
          <a:p>
            <a:pPr marL="228600" indent="-228600"/>
            <a:r>
              <a:rPr lang="en-US" sz="2800" smtClean="0"/>
              <a:t>$2 million in seed funds from state</a:t>
            </a:r>
          </a:p>
          <a:p>
            <a:pPr marL="228600" indent="-228600"/>
            <a:r>
              <a:rPr lang="en-US" sz="2800" smtClean="0"/>
              <a:t>Self-sustainable program 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514350" y="1181100"/>
            <a:ext cx="77914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i="1" dirty="0">
                <a:latin typeface="+mj-lt"/>
                <a:cs typeface="+mn-cs"/>
              </a:rPr>
              <a:t>Engage </a:t>
            </a:r>
            <a:r>
              <a:rPr lang="en-US" sz="2800" i="1" dirty="0">
                <a:latin typeface="+mj-lt"/>
                <a:cs typeface="+mn-cs"/>
              </a:rPr>
              <a:t>the intellectual </a:t>
            </a:r>
            <a:r>
              <a:rPr lang="en-US" sz="2800" i="1" dirty="0">
                <a:latin typeface="+mj-lt"/>
                <a:cs typeface="+mn-cs"/>
              </a:rPr>
              <a:t>potential of </a:t>
            </a:r>
            <a:r>
              <a:rPr lang="en-US" sz="2800" i="1" dirty="0">
                <a:latin typeface="+mj-lt"/>
                <a:cs typeface="+mn-cs"/>
              </a:rPr>
              <a:t>the UW </a:t>
            </a:r>
            <a:r>
              <a:rPr lang="en-US" sz="2800" i="1" dirty="0">
                <a:latin typeface="+mj-lt"/>
                <a:cs typeface="+mn-cs"/>
              </a:rPr>
              <a:t>to </a:t>
            </a:r>
            <a:endParaRPr lang="en-US" sz="2800" i="1" dirty="0">
              <a:latin typeface="+mj-lt"/>
              <a:cs typeface="+mn-cs"/>
            </a:endParaRPr>
          </a:p>
          <a:p>
            <a:pPr algn="ctr">
              <a:defRPr/>
            </a:pPr>
            <a:r>
              <a:rPr lang="en-US" sz="2800" i="1" dirty="0">
                <a:latin typeface="+mj-lt"/>
                <a:cs typeface="+mn-cs"/>
              </a:rPr>
              <a:t>drive </a:t>
            </a:r>
            <a:r>
              <a:rPr lang="en-US" sz="2800" i="1" dirty="0">
                <a:latin typeface="+mj-lt"/>
                <a:cs typeface="+mn-cs"/>
              </a:rPr>
              <a:t>Wisconsin business growth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661988" y="88900"/>
            <a:ext cx="8001000" cy="704850"/>
          </a:xfrm>
        </p:spPr>
        <p:txBody>
          <a:bodyPr/>
          <a:lstStyle/>
          <a:p>
            <a:r>
              <a:rPr lang="en-US" sz="2800" b="1" smtClean="0"/>
              <a:t>Statewide Participation in the </a:t>
            </a:r>
            <a:br>
              <a:rPr lang="en-US" sz="2800" b="1" smtClean="0"/>
            </a:br>
            <a:r>
              <a:rPr lang="en-US" sz="2800" b="1" smtClean="0"/>
              <a:t>Wisconsin Small Company Advancement Program</a:t>
            </a:r>
          </a:p>
        </p:txBody>
      </p:sp>
      <p:pic>
        <p:nvPicPr>
          <p:cNvPr id="52226" name="Picture 3" descr="Wisconsin-State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600200"/>
            <a:ext cx="480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Callout 4"/>
          <p:cNvSpPr/>
          <p:nvPr/>
        </p:nvSpPr>
        <p:spPr>
          <a:xfrm>
            <a:off x="381000" y="914400"/>
            <a:ext cx="2286000" cy="1143000"/>
          </a:xfrm>
          <a:prstGeom prst="wedgeEllipseCallout">
            <a:avLst>
              <a:gd name="adj1" fmla="val 58446"/>
              <a:gd name="adj2" fmla="val 12141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Botanic Oil </a:t>
            </a:r>
            <a:r>
              <a:rPr lang="en-US" dirty="0">
                <a:solidFill>
                  <a:prstClr val="black"/>
                </a:solidFill>
              </a:rPr>
              <a:t>Innovation Inc</a:t>
            </a:r>
            <a:r>
              <a:rPr lang="en-US" dirty="0">
                <a:solidFill>
                  <a:prstClr val="black"/>
                </a:solidFill>
              </a:rPr>
              <a:t>,</a:t>
            </a:r>
          </a:p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</a:rPr>
              <a:t>Spooner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6553200" y="5119401"/>
            <a:ext cx="2209800" cy="1371600"/>
          </a:xfrm>
          <a:prstGeom prst="wedgeEllipseCallout">
            <a:avLst>
              <a:gd name="adj1" fmla="val -93476"/>
              <a:gd name="adj2" fmla="val 1883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Creative Culinary Solutions Inc, </a:t>
            </a:r>
            <a:r>
              <a:rPr lang="en-US" b="1" dirty="0">
                <a:solidFill>
                  <a:srgbClr val="FF0000"/>
                </a:solidFill>
              </a:rPr>
              <a:t>Hartland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4038600" y="1676400"/>
            <a:ext cx="2590800" cy="990600"/>
          </a:xfrm>
          <a:prstGeom prst="wedgeEllipseCallout">
            <a:avLst>
              <a:gd name="adj1" fmla="val -5755"/>
              <a:gd name="adj2" fmla="val 277356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Oshkosh Nanotechnology </a:t>
            </a:r>
            <a:r>
              <a:rPr lang="en-US" dirty="0">
                <a:solidFill>
                  <a:prstClr val="black"/>
                </a:solidFill>
              </a:rPr>
              <a:t>LLC, </a:t>
            </a:r>
            <a:r>
              <a:rPr lang="en-US" b="1" dirty="0">
                <a:solidFill>
                  <a:srgbClr val="FF0000"/>
                </a:solidFill>
              </a:rPr>
              <a:t>Oshkosh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85800" y="5505450"/>
            <a:ext cx="2057400" cy="990600"/>
          </a:xfrm>
          <a:prstGeom prst="wedgeEllipseCallout">
            <a:avLst>
              <a:gd name="adj1" fmla="val 140221"/>
              <a:gd name="adj2" fmla="val -1086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Semba Biosciences Inc, </a:t>
            </a:r>
            <a:r>
              <a:rPr lang="en-US" b="1" dirty="0">
                <a:solidFill>
                  <a:srgbClr val="FF0000"/>
                </a:solidFill>
              </a:rPr>
              <a:t>Madison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0" y="4038600"/>
            <a:ext cx="2057400" cy="1295400"/>
          </a:xfrm>
          <a:prstGeom prst="wedgeEllipseCallout">
            <a:avLst>
              <a:gd name="adj1" fmla="val 159114"/>
              <a:gd name="adj2" fmla="val -47079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American Science &amp; Technology </a:t>
            </a:r>
            <a:r>
              <a:rPr lang="en-US" dirty="0">
                <a:solidFill>
                  <a:prstClr val="black"/>
                </a:solidFill>
              </a:rPr>
              <a:t>Inc,</a:t>
            </a:r>
            <a:r>
              <a:rPr lang="en-US" b="1" dirty="0">
                <a:solidFill>
                  <a:srgbClr val="FF0000"/>
                </a:solidFill>
              </a:rPr>
              <a:t> Wausau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0" y="2457450"/>
            <a:ext cx="2057400" cy="1162050"/>
          </a:xfrm>
          <a:prstGeom prst="wedgeEllipseCallout">
            <a:avLst>
              <a:gd name="adj1" fmla="val 87699"/>
              <a:gd name="adj2" fmla="val 7928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Mensa Systems LLC, </a:t>
            </a:r>
            <a:r>
              <a:rPr lang="en-US" b="1" dirty="0">
                <a:solidFill>
                  <a:srgbClr val="FF0000"/>
                </a:solidFill>
              </a:rPr>
              <a:t>Menomonie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6648450" y="1143000"/>
            <a:ext cx="2438400" cy="1238250"/>
          </a:xfrm>
          <a:prstGeom prst="wedgeEllipseCallout">
            <a:avLst>
              <a:gd name="adj1" fmla="val -98276"/>
              <a:gd name="adj2" fmla="val 21361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Abba Makolin Waldron &amp; Associates </a:t>
            </a:r>
            <a:r>
              <a:rPr lang="en-US" dirty="0">
                <a:solidFill>
                  <a:prstClr val="black"/>
                </a:solidFill>
              </a:rPr>
              <a:t>LLC, </a:t>
            </a:r>
            <a:r>
              <a:rPr lang="en-US" b="1" dirty="0">
                <a:solidFill>
                  <a:srgbClr val="FF0000"/>
                </a:solidFill>
              </a:rPr>
              <a:t>Neenah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7086600" y="2763838"/>
            <a:ext cx="1371600" cy="1143000"/>
          </a:xfrm>
          <a:prstGeom prst="wedgeRoundRectCallout">
            <a:avLst>
              <a:gd name="adj1" fmla="val -290035"/>
              <a:gd name="adj2" fmla="val 23389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Xolve LLC*, </a:t>
            </a:r>
            <a:r>
              <a:rPr lang="en-US" b="1" dirty="0">
                <a:solidFill>
                  <a:srgbClr val="FF0000"/>
                </a:solidFill>
              </a:rPr>
              <a:t>Platteville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7391400" y="3951288"/>
            <a:ext cx="1371600" cy="1143000"/>
          </a:xfrm>
          <a:prstGeom prst="wedgeRoundRectCallout">
            <a:avLst>
              <a:gd name="adj1" fmla="val -161887"/>
              <a:gd name="adj2" fmla="val 6501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VibeTech LLC*, </a:t>
            </a:r>
            <a:r>
              <a:rPr lang="en-US" b="1" dirty="0">
                <a:solidFill>
                  <a:srgbClr val="FF0000"/>
                </a:solidFill>
              </a:rPr>
              <a:t>Sheboygan</a:t>
            </a:r>
          </a:p>
        </p:txBody>
      </p:sp>
      <p:sp>
        <p:nvSpPr>
          <p:cNvPr id="52248" name="TextBox 12"/>
          <p:cNvSpPr txBox="1">
            <a:spLocks noChangeArrowheads="1"/>
          </p:cNvSpPr>
          <p:nvPr/>
        </p:nvSpPr>
        <p:spPr bwMode="auto">
          <a:xfrm>
            <a:off x="152400" y="6581775"/>
            <a:ext cx="25384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* Project in final approval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Developing Cutting-Edge Technologies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228600" y="1023938"/>
            <a:ext cx="8915400" cy="5224462"/>
          </a:xfrm>
        </p:spPr>
        <p:txBody>
          <a:bodyPr/>
          <a:lstStyle/>
          <a:p>
            <a:pPr marL="228600" indent="-228600"/>
            <a:r>
              <a:rPr lang="en-US" sz="3200" smtClean="0"/>
              <a:t>Biosensor</a:t>
            </a:r>
          </a:p>
          <a:p>
            <a:pPr marL="228600" indent="-228600"/>
            <a:r>
              <a:rPr lang="en-US" sz="3200" smtClean="0"/>
              <a:t>Supercapacitor </a:t>
            </a:r>
          </a:p>
          <a:p>
            <a:pPr marL="228600" indent="-228600"/>
            <a:r>
              <a:rPr lang="en-US" sz="3200" smtClean="0"/>
              <a:t>Paper mill waste into bioenergy</a:t>
            </a:r>
          </a:p>
          <a:p>
            <a:pPr marL="228600" indent="-228600"/>
            <a:r>
              <a:rPr lang="en-US" sz="3200" smtClean="0"/>
              <a:t>Recycled paper waste into high quality paper</a:t>
            </a:r>
          </a:p>
          <a:p>
            <a:pPr marL="228600" indent="-228600"/>
            <a:r>
              <a:rPr lang="en-US" sz="3200" smtClean="0"/>
              <a:t>Value-added products from cranberries</a:t>
            </a:r>
          </a:p>
          <a:p>
            <a:pPr marL="228600" indent="-228600"/>
            <a:r>
              <a:rPr lang="en-US" sz="3200" smtClean="0"/>
              <a:t>Mercury decontamination of fish</a:t>
            </a:r>
          </a:p>
          <a:p>
            <a:pPr marL="228600" indent="-228600"/>
            <a:r>
              <a:rPr lang="en-US" sz="3200" smtClean="0"/>
              <a:t>Vibration therapy* </a:t>
            </a:r>
          </a:p>
          <a:p>
            <a:pPr marL="228600" indent="-228600"/>
            <a:r>
              <a:rPr lang="en-US" sz="3200" smtClean="0"/>
              <a:t>Nanomaterial composites for industrial applications*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Medical Consortium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B3271E-8A3D-415E-8996-4D50A5587B2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6323" name="TextBox 5"/>
          <p:cNvSpPr txBox="1">
            <a:spLocks noChangeArrowheads="1"/>
          </p:cNvSpPr>
          <p:nvPr/>
        </p:nvSpPr>
        <p:spPr bwMode="auto">
          <a:xfrm>
            <a:off x="457200" y="2667000"/>
            <a:ext cx="3810000" cy="8302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Engage underutilized </a:t>
            </a:r>
          </a:p>
          <a:p>
            <a:r>
              <a:rPr lang="en-US" sz="2400"/>
              <a:t>creative UW professionals</a:t>
            </a:r>
          </a:p>
        </p:txBody>
      </p:sp>
      <p:sp>
        <p:nvSpPr>
          <p:cNvPr id="56324" name="TextBox 6"/>
          <p:cNvSpPr txBox="1">
            <a:spLocks noChangeArrowheads="1"/>
          </p:cNvSpPr>
          <p:nvPr/>
        </p:nvSpPr>
        <p:spPr bwMode="auto">
          <a:xfrm>
            <a:off x="4343400" y="2667000"/>
            <a:ext cx="4083050" cy="8302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Identify profitable medical </a:t>
            </a:r>
          </a:p>
          <a:p>
            <a:r>
              <a:rPr lang="en-US" sz="2400"/>
              <a:t>innovation opportunities</a:t>
            </a:r>
          </a:p>
        </p:txBody>
      </p:sp>
      <p:sp>
        <p:nvSpPr>
          <p:cNvPr id="8" name="Curved Right Arrow 7"/>
          <p:cNvSpPr/>
          <p:nvPr/>
        </p:nvSpPr>
        <p:spPr>
          <a:xfrm>
            <a:off x="228600" y="1295400"/>
            <a:ext cx="2057400" cy="4038600"/>
          </a:xfrm>
          <a:prstGeom prst="curv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 flipH="1">
            <a:off x="6324600" y="1371600"/>
            <a:ext cx="2209800" cy="4038600"/>
          </a:xfrm>
          <a:prstGeom prst="curv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67000" y="4419600"/>
            <a:ext cx="3581400" cy="1219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/>
              <a:t>Wisconsin Medical Entrepreneurship Foundation</a:t>
            </a:r>
            <a:endParaRPr lang="en-US" sz="2800" b="1" dirty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67050" y="5143500"/>
            <a:ext cx="30480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</a:rPr>
              <a:t>Marketable Medical Technologies</a:t>
            </a:r>
          </a:p>
        </p:txBody>
      </p:sp>
      <p:sp>
        <p:nvSpPr>
          <p:cNvPr id="6" name="Oval 5"/>
          <p:cNvSpPr/>
          <p:nvPr/>
        </p:nvSpPr>
        <p:spPr>
          <a:xfrm>
            <a:off x="2876550" y="571500"/>
            <a:ext cx="34290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</a:rPr>
              <a:t>Technical Expertise needed  for Medical Technology Development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14988" y="1943100"/>
            <a:ext cx="3443287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</a:rPr>
              <a:t>Marshfield Clinic, </a:t>
            </a:r>
          </a:p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</a:rPr>
              <a:t>Aurora Health Care, BayCare Clinic</a:t>
            </a:r>
            <a:endParaRPr lang="en-US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Knowledge of patient care needs &amp; opportunities, clinical testing and trials, genetics, biosamples, electronic medical records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0500" y="2019300"/>
            <a:ext cx="34671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</a:rPr>
              <a:t>UW, Private industry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Computer-aided </a:t>
            </a:r>
            <a:r>
              <a:rPr lang="en-US" dirty="0">
                <a:solidFill>
                  <a:prstClr val="black"/>
                </a:solidFill>
              </a:rPr>
              <a:t>design, prototyping, electrical,  mechanical, computer, chemistry and material sciences, animal models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4305300" y="4552950"/>
            <a:ext cx="685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8374" name="TextBox 15"/>
          <p:cNvSpPr txBox="1">
            <a:spLocks noChangeArrowheads="1"/>
          </p:cNvSpPr>
          <p:nvPr/>
        </p:nvSpPr>
        <p:spPr bwMode="auto">
          <a:xfrm>
            <a:off x="457200" y="3848100"/>
            <a:ext cx="8458200" cy="584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Calibri" pitchFamily="34" charset="0"/>
              </a:rPr>
              <a:t> Wisconsin Medical Entrepreneurship Foundation</a:t>
            </a:r>
          </a:p>
        </p:txBody>
      </p:sp>
      <p:sp>
        <p:nvSpPr>
          <p:cNvPr id="12" name="Curved Left Arrow 11"/>
          <p:cNvSpPr/>
          <p:nvPr/>
        </p:nvSpPr>
        <p:spPr>
          <a:xfrm rot="21383999">
            <a:off x="4816475" y="2014538"/>
            <a:ext cx="715963" cy="18351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>
            <a:off x="3752850" y="2019300"/>
            <a:ext cx="731838" cy="18669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Summary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228600" y="1514475"/>
            <a:ext cx="8458200" cy="5257800"/>
          </a:xfrm>
        </p:spPr>
        <p:txBody>
          <a:bodyPr/>
          <a:lstStyle/>
          <a:p>
            <a:pPr>
              <a:spcAft>
                <a:spcPts val="1200"/>
              </a:spcAft>
              <a:buFont typeface="Arial" charset="0"/>
              <a:buNone/>
            </a:pPr>
            <a:r>
              <a:rPr lang="en-US" sz="2800" smtClean="0">
                <a:solidFill>
                  <a:schemeClr val="tx2"/>
                </a:solidFill>
              </a:rPr>
              <a:t>WiSys initiatives</a:t>
            </a:r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r>
              <a:rPr lang="en-US" sz="2800" smtClean="0">
                <a:solidFill>
                  <a:schemeClr val="tx2"/>
                </a:solidFill>
              </a:rPr>
              <a:t>Bring institutions together to create business growth and job opportunities</a:t>
            </a:r>
          </a:p>
          <a:p>
            <a:pPr lvl="1">
              <a:spcAft>
                <a:spcPts val="1200"/>
              </a:spcAft>
              <a:buFont typeface="Arial" charset="0"/>
              <a:buChar char="•"/>
            </a:pPr>
            <a:r>
              <a:rPr lang="en-US" sz="2800" smtClean="0">
                <a:solidFill>
                  <a:schemeClr val="tx2"/>
                </a:solidFill>
              </a:rPr>
              <a:t>Engage large numbers of professional experts in developing next generation technologies and products for Wisconsin companies</a:t>
            </a:r>
          </a:p>
          <a:p>
            <a:pPr lvl="1">
              <a:buFont typeface="Arial" charset="0"/>
              <a:buChar char="•"/>
            </a:pPr>
            <a:r>
              <a:rPr lang="en-US" sz="2800" smtClean="0">
                <a:solidFill>
                  <a:schemeClr val="tx2"/>
                </a:solidFill>
              </a:rPr>
              <a:t>Provide career opportunities for students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401638" y="131763"/>
            <a:ext cx="8382000" cy="1020762"/>
          </a:xfrm>
        </p:spPr>
        <p:txBody>
          <a:bodyPr/>
          <a:lstStyle/>
          <a:p>
            <a:r>
              <a:rPr lang="en-US" sz="4000" b="1" smtClean="0">
                <a:solidFill>
                  <a:srgbClr val="00B050"/>
                </a:solidFill>
              </a:rPr>
              <a:t>Active Research in Nanotechnology</a:t>
            </a:r>
          </a:p>
        </p:txBody>
      </p:sp>
      <p:pic>
        <p:nvPicPr>
          <p:cNvPr id="62466" name="Picture 4" descr="System_Map_4_Year_Campuses_Solid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923925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TextBox 5"/>
          <p:cNvSpPr txBox="1">
            <a:spLocks noChangeArrowheads="1"/>
          </p:cNvSpPr>
          <p:nvPr/>
        </p:nvSpPr>
        <p:spPr bwMode="auto">
          <a:xfrm>
            <a:off x="5867400" y="3438525"/>
            <a:ext cx="1787525" cy="3683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UW-Green Bay</a:t>
            </a:r>
          </a:p>
        </p:txBody>
      </p:sp>
      <p:sp>
        <p:nvSpPr>
          <p:cNvPr id="62468" name="TextBox 6"/>
          <p:cNvSpPr txBox="1">
            <a:spLocks noChangeArrowheads="1"/>
          </p:cNvSpPr>
          <p:nvPr/>
        </p:nvSpPr>
        <p:spPr bwMode="auto">
          <a:xfrm>
            <a:off x="3657600" y="3557588"/>
            <a:ext cx="2159000" cy="369887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UW-Stevens Point</a:t>
            </a:r>
          </a:p>
        </p:txBody>
      </p:sp>
      <p:sp>
        <p:nvSpPr>
          <p:cNvPr id="62469" name="TextBox 7"/>
          <p:cNvSpPr txBox="1">
            <a:spLocks noChangeArrowheads="1"/>
          </p:cNvSpPr>
          <p:nvPr/>
        </p:nvSpPr>
        <p:spPr bwMode="auto">
          <a:xfrm>
            <a:off x="2349500" y="3243263"/>
            <a:ext cx="1828800" cy="3683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UW-Eau Claire</a:t>
            </a:r>
          </a:p>
        </p:txBody>
      </p:sp>
      <p:sp>
        <p:nvSpPr>
          <p:cNvPr id="62470" name="TextBox 8"/>
          <p:cNvSpPr txBox="1">
            <a:spLocks noChangeArrowheads="1"/>
          </p:cNvSpPr>
          <p:nvPr/>
        </p:nvSpPr>
        <p:spPr bwMode="auto">
          <a:xfrm>
            <a:off x="1981200" y="2873375"/>
            <a:ext cx="1231900" cy="3683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UW-Stout</a:t>
            </a:r>
          </a:p>
        </p:txBody>
      </p:sp>
      <p:sp>
        <p:nvSpPr>
          <p:cNvPr id="62471" name="TextBox 9"/>
          <p:cNvSpPr txBox="1">
            <a:spLocks noChangeArrowheads="1"/>
          </p:cNvSpPr>
          <p:nvPr/>
        </p:nvSpPr>
        <p:spPr bwMode="auto">
          <a:xfrm>
            <a:off x="4343400" y="4090988"/>
            <a:ext cx="1628775" cy="36988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UW-Oshkosh</a:t>
            </a:r>
          </a:p>
        </p:txBody>
      </p:sp>
      <p:sp>
        <p:nvSpPr>
          <p:cNvPr id="62472" name="TextBox 10"/>
          <p:cNvSpPr txBox="1">
            <a:spLocks noChangeArrowheads="1"/>
          </p:cNvSpPr>
          <p:nvPr/>
        </p:nvSpPr>
        <p:spPr bwMode="auto">
          <a:xfrm>
            <a:off x="3854450" y="4973638"/>
            <a:ext cx="1577975" cy="3683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UW-Madison</a:t>
            </a:r>
          </a:p>
        </p:txBody>
      </p:sp>
      <p:sp>
        <p:nvSpPr>
          <p:cNvPr id="62473" name="TextBox 11"/>
          <p:cNvSpPr txBox="1">
            <a:spLocks noChangeArrowheads="1"/>
          </p:cNvSpPr>
          <p:nvPr/>
        </p:nvSpPr>
        <p:spPr bwMode="auto">
          <a:xfrm>
            <a:off x="5029200" y="5343525"/>
            <a:ext cx="1865313" cy="3683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UW-Whitewater</a:t>
            </a:r>
          </a:p>
        </p:txBody>
      </p:sp>
      <p:sp>
        <p:nvSpPr>
          <p:cNvPr id="62474" name="TextBox 12"/>
          <p:cNvSpPr txBox="1">
            <a:spLocks noChangeArrowheads="1"/>
          </p:cNvSpPr>
          <p:nvPr/>
        </p:nvSpPr>
        <p:spPr bwMode="auto">
          <a:xfrm>
            <a:off x="2286000" y="5407025"/>
            <a:ext cx="1711325" cy="369888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UW-Platteville</a:t>
            </a:r>
          </a:p>
        </p:txBody>
      </p:sp>
      <p:sp>
        <p:nvSpPr>
          <p:cNvPr id="62475" name="TextBox 13"/>
          <p:cNvSpPr txBox="1">
            <a:spLocks noChangeArrowheads="1"/>
          </p:cNvSpPr>
          <p:nvPr/>
        </p:nvSpPr>
        <p:spPr bwMode="auto">
          <a:xfrm>
            <a:off x="5867400" y="4962525"/>
            <a:ext cx="1787525" cy="3683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UW-Milwaukee</a:t>
            </a:r>
          </a:p>
        </p:txBody>
      </p:sp>
      <p:sp>
        <p:nvSpPr>
          <p:cNvPr id="62476" name="TextBox 14"/>
          <p:cNvSpPr txBox="1">
            <a:spLocks noChangeArrowheads="1"/>
          </p:cNvSpPr>
          <p:nvPr/>
        </p:nvSpPr>
        <p:spPr bwMode="auto">
          <a:xfrm>
            <a:off x="382588" y="3275013"/>
            <a:ext cx="1800225" cy="3683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UW-River Falls</a:t>
            </a:r>
          </a:p>
        </p:txBody>
      </p:sp>
      <p:sp>
        <p:nvSpPr>
          <p:cNvPr id="62477" name="TextBox 15"/>
          <p:cNvSpPr txBox="1">
            <a:spLocks noChangeArrowheads="1"/>
          </p:cNvSpPr>
          <p:nvPr/>
        </p:nvSpPr>
        <p:spPr bwMode="auto">
          <a:xfrm>
            <a:off x="5867400" y="5713413"/>
            <a:ext cx="1603375" cy="368300"/>
          </a:xfrm>
          <a:prstGeom prst="rect">
            <a:avLst/>
          </a:prstGeom>
          <a:solidFill>
            <a:srgbClr val="00B0F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UW-Parkside</a:t>
            </a:r>
          </a:p>
        </p:txBody>
      </p:sp>
      <p:sp>
        <p:nvSpPr>
          <p:cNvPr id="62478" name="TextBox 17"/>
          <p:cNvSpPr txBox="1">
            <a:spLocks noChangeArrowheads="1"/>
          </p:cNvSpPr>
          <p:nvPr/>
        </p:nvSpPr>
        <p:spPr bwMode="auto">
          <a:xfrm>
            <a:off x="1676400" y="4276725"/>
            <a:ext cx="1749425" cy="3683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UW-La Crosse</a:t>
            </a:r>
          </a:p>
        </p:txBody>
      </p:sp>
      <p:sp>
        <p:nvSpPr>
          <p:cNvPr id="62479" name="TextBox 18"/>
          <p:cNvSpPr txBox="1">
            <a:spLocks noChangeArrowheads="1"/>
          </p:cNvSpPr>
          <p:nvPr/>
        </p:nvSpPr>
        <p:spPr bwMode="auto">
          <a:xfrm>
            <a:off x="4343400" y="2981325"/>
            <a:ext cx="2032000" cy="3683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Marshfield Clinic</a:t>
            </a:r>
          </a:p>
        </p:txBody>
      </p:sp>
      <p:sp>
        <p:nvSpPr>
          <p:cNvPr id="62480" name="TextBox 20"/>
          <p:cNvSpPr txBox="1">
            <a:spLocks noChangeArrowheads="1"/>
          </p:cNvSpPr>
          <p:nvPr/>
        </p:nvSpPr>
        <p:spPr bwMode="auto">
          <a:xfrm>
            <a:off x="5791200" y="4581525"/>
            <a:ext cx="2352675" cy="3683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Aurora Health Care </a:t>
            </a:r>
          </a:p>
        </p:txBody>
      </p:sp>
      <p:sp>
        <p:nvSpPr>
          <p:cNvPr id="62481" name="TextBox 21"/>
          <p:cNvSpPr txBox="1">
            <a:spLocks noChangeArrowheads="1"/>
          </p:cNvSpPr>
          <p:nvPr/>
        </p:nvSpPr>
        <p:spPr bwMode="auto">
          <a:xfrm>
            <a:off x="665163" y="6291263"/>
            <a:ext cx="756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21 Nanotechnology-related discoveries reported to WiSys (2007-09)</a:t>
            </a:r>
          </a:p>
        </p:txBody>
      </p:sp>
      <p:sp>
        <p:nvSpPr>
          <p:cNvPr id="62482" name="TextBox 19"/>
          <p:cNvSpPr txBox="1">
            <a:spLocks noChangeArrowheads="1"/>
          </p:cNvSpPr>
          <p:nvPr/>
        </p:nvSpPr>
        <p:spPr bwMode="auto">
          <a:xfrm>
            <a:off x="2286000" y="1414463"/>
            <a:ext cx="1092200" cy="369887"/>
          </a:xfrm>
          <a:prstGeom prst="rect">
            <a:avLst/>
          </a:prstGeom>
          <a:solidFill>
            <a:srgbClr val="FCF5C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2483" name="TextBox 22"/>
          <p:cNvSpPr txBox="1">
            <a:spLocks noChangeArrowheads="1"/>
          </p:cNvSpPr>
          <p:nvPr/>
        </p:nvSpPr>
        <p:spPr bwMode="auto">
          <a:xfrm>
            <a:off x="2133600" y="1109663"/>
            <a:ext cx="4572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Nanotechnology:  US vs. Wisconsin</a:t>
            </a:r>
          </a:p>
        </p:txBody>
      </p:sp>
      <p:sp>
        <p:nvSpPr>
          <p:cNvPr id="64514" name="TextBox 4"/>
          <p:cNvSpPr txBox="1">
            <a:spLocks noChangeArrowheads="1"/>
          </p:cNvSpPr>
          <p:nvPr/>
        </p:nvSpPr>
        <p:spPr bwMode="auto">
          <a:xfrm>
            <a:off x="200025" y="1347788"/>
            <a:ext cx="893921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 82% of all new nanotechnology patents were issued after 1995</a:t>
            </a:r>
          </a:p>
          <a:p>
            <a:endParaRPr lang="en-US" sz="240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 17,260 new discoveries* submitted to PTO since 1995</a:t>
            </a:r>
          </a:p>
          <a:p>
            <a:endParaRPr lang="en-US" sz="240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 Only 159 reported from Wisconsin</a:t>
            </a:r>
          </a:p>
        </p:txBody>
      </p:sp>
      <p:sp>
        <p:nvSpPr>
          <p:cNvPr id="64515" name="TextBox 5"/>
          <p:cNvSpPr txBox="1">
            <a:spLocks noChangeArrowheads="1"/>
          </p:cNvSpPr>
          <p:nvPr/>
        </p:nvSpPr>
        <p:spPr bwMode="auto">
          <a:xfrm>
            <a:off x="838200" y="3556000"/>
            <a:ext cx="367347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WARF</a:t>
            </a:r>
          </a:p>
          <a:p>
            <a:r>
              <a:rPr lang="en-US"/>
              <a:t>WiSys</a:t>
            </a:r>
          </a:p>
          <a:p>
            <a:r>
              <a:rPr lang="en-US"/>
              <a:t>Kimberly-Clark</a:t>
            </a:r>
          </a:p>
          <a:p>
            <a:r>
              <a:rPr lang="en-US"/>
              <a:t>Promega Corp</a:t>
            </a:r>
          </a:p>
          <a:p>
            <a:r>
              <a:rPr lang="en-US"/>
              <a:t>Waukesha Electric Systems, Inc.</a:t>
            </a:r>
          </a:p>
          <a:p>
            <a:r>
              <a:rPr lang="en-US"/>
              <a:t>nPoint, Inc</a:t>
            </a:r>
          </a:p>
          <a:p>
            <a:r>
              <a:rPr lang="en-US"/>
              <a:t>Piezomax Technologies, Inc.</a:t>
            </a:r>
          </a:p>
          <a:p>
            <a:r>
              <a:rPr lang="en-US"/>
              <a:t>Menasha Corp</a:t>
            </a:r>
          </a:p>
          <a:p>
            <a:r>
              <a:rPr lang="en-US"/>
              <a:t>Ad-Tech Medical Instrument Corp</a:t>
            </a:r>
          </a:p>
        </p:txBody>
      </p:sp>
      <p:sp>
        <p:nvSpPr>
          <p:cNvPr id="64516" name="TextBox 6"/>
          <p:cNvSpPr txBox="1">
            <a:spLocks noChangeArrowheads="1"/>
          </p:cNvSpPr>
          <p:nvPr/>
        </p:nvSpPr>
        <p:spPr bwMode="auto">
          <a:xfrm>
            <a:off x="4386263" y="3603625"/>
            <a:ext cx="247491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Platypus Technologies</a:t>
            </a:r>
          </a:p>
          <a:p>
            <a:r>
              <a:rPr lang="en-US"/>
              <a:t>GE Medical Systems</a:t>
            </a:r>
          </a:p>
          <a:p>
            <a:r>
              <a:rPr lang="en-US"/>
              <a:t>Curwood, Inc</a:t>
            </a:r>
          </a:p>
          <a:p>
            <a:r>
              <a:rPr lang="en-US"/>
              <a:t>Material Interface, Inc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Opportunities and Challenges</a:t>
            </a:r>
          </a:p>
        </p:txBody>
      </p:sp>
      <p:sp>
        <p:nvSpPr>
          <p:cNvPr id="66562" name="TextBox 3"/>
          <p:cNvSpPr txBox="1">
            <a:spLocks noChangeArrowheads="1"/>
          </p:cNvSpPr>
          <p:nvPr/>
        </p:nvSpPr>
        <p:spPr bwMode="auto">
          <a:xfrm>
            <a:off x="381000" y="12954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>
                <a:solidFill>
                  <a:srgbClr val="002060"/>
                </a:solidFill>
              </a:rPr>
              <a:t> </a:t>
            </a:r>
            <a:r>
              <a:rPr lang="en-US" sz="2400">
                <a:solidFill>
                  <a:srgbClr val="002060"/>
                </a:solidFill>
              </a:rPr>
              <a:t>New industrial applications for existing nanomaterials</a:t>
            </a:r>
            <a:endParaRPr lang="en-US" sz="2800">
              <a:solidFill>
                <a:srgbClr val="002060"/>
              </a:solidFill>
            </a:endParaRPr>
          </a:p>
          <a:p>
            <a:r>
              <a:rPr lang="en-US" sz="2400">
                <a:solidFill>
                  <a:srgbClr val="002060"/>
                </a:solidFill>
              </a:rPr>
              <a:t>	- Require research and testing</a:t>
            </a:r>
          </a:p>
          <a:p>
            <a:r>
              <a:rPr lang="en-US" sz="2400">
                <a:solidFill>
                  <a:srgbClr val="002060"/>
                </a:solidFill>
              </a:rPr>
              <a:t>	- Require university-company partnerships</a:t>
            </a:r>
          </a:p>
          <a:p>
            <a:endParaRPr lang="en-US" sz="2400">
              <a:solidFill>
                <a:srgbClr val="00206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 New materials</a:t>
            </a:r>
          </a:p>
          <a:p>
            <a:r>
              <a:rPr lang="en-US" sz="2400">
                <a:solidFill>
                  <a:srgbClr val="002060"/>
                </a:solidFill>
              </a:rPr>
              <a:t>	- How to make and test</a:t>
            </a:r>
          </a:p>
          <a:p>
            <a:r>
              <a:rPr lang="en-US" sz="2400">
                <a:solidFill>
                  <a:srgbClr val="002060"/>
                </a:solidFill>
              </a:rPr>
              <a:t>	- How to apply</a:t>
            </a:r>
          </a:p>
          <a:p>
            <a:r>
              <a:rPr lang="en-US" sz="2400">
                <a:solidFill>
                  <a:srgbClr val="002060"/>
                </a:solidFill>
              </a:rPr>
              <a:t>        </a:t>
            </a:r>
          </a:p>
          <a:p>
            <a:pPr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 New process steps</a:t>
            </a:r>
          </a:p>
          <a:p>
            <a:r>
              <a:rPr lang="en-US" sz="2400">
                <a:solidFill>
                  <a:srgbClr val="002060"/>
                </a:solidFill>
              </a:rPr>
              <a:t>	- How to manufacture</a:t>
            </a:r>
          </a:p>
          <a:p>
            <a:r>
              <a:rPr lang="en-US" sz="2400">
                <a:solidFill>
                  <a:srgbClr val="002060"/>
                </a:solidFill>
              </a:rPr>
              <a:t>	- How to store and transport</a:t>
            </a:r>
          </a:p>
          <a:p>
            <a:r>
              <a:rPr lang="en-US" sz="2400">
                <a:solidFill>
                  <a:srgbClr val="002060"/>
                </a:solidFill>
              </a:rPr>
              <a:t>	- How to apply and maintain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Opportunities and Challenges</a:t>
            </a:r>
          </a:p>
        </p:txBody>
      </p:sp>
      <p:sp>
        <p:nvSpPr>
          <p:cNvPr id="68610" name="TextBox 3"/>
          <p:cNvSpPr txBox="1">
            <a:spLocks noChangeArrowheads="1"/>
          </p:cNvSpPr>
          <p:nvPr/>
        </p:nvSpPr>
        <p:spPr bwMode="auto">
          <a:xfrm>
            <a:off x="735013" y="1189038"/>
            <a:ext cx="517842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 Safety </a:t>
            </a:r>
          </a:p>
          <a:p>
            <a:r>
              <a:rPr lang="en-US" sz="2400">
                <a:solidFill>
                  <a:srgbClr val="002060"/>
                </a:solidFill>
              </a:rPr>
              <a:t>       - Test and validate safety </a:t>
            </a:r>
          </a:p>
          <a:p>
            <a:r>
              <a:rPr lang="en-US" sz="2400">
                <a:solidFill>
                  <a:srgbClr val="002060"/>
                </a:solidFill>
              </a:rPr>
              <a:t>       - Disseminate safety information</a:t>
            </a:r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 Database </a:t>
            </a:r>
          </a:p>
          <a:p>
            <a:r>
              <a:rPr lang="en-US" sz="2400">
                <a:solidFill>
                  <a:srgbClr val="002060"/>
                </a:solidFill>
              </a:rPr>
              <a:t>       - Companies </a:t>
            </a:r>
          </a:p>
          <a:p>
            <a:r>
              <a:rPr lang="en-US" sz="2400">
                <a:solidFill>
                  <a:srgbClr val="002060"/>
                </a:solidFill>
              </a:rPr>
              <a:t>       - Types of technology/materials</a:t>
            </a:r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 Marketing</a:t>
            </a:r>
          </a:p>
          <a:p>
            <a:r>
              <a:rPr lang="en-US" sz="2400">
                <a:solidFill>
                  <a:srgbClr val="002060"/>
                </a:solidFill>
              </a:rPr>
              <a:t>        - Product opportunities</a:t>
            </a:r>
          </a:p>
          <a:p>
            <a:r>
              <a:rPr lang="en-US" sz="2400">
                <a:solidFill>
                  <a:srgbClr val="002060"/>
                </a:solidFill>
              </a:rPr>
              <a:t>        - Potential markets</a:t>
            </a:r>
          </a:p>
          <a:p>
            <a:pPr>
              <a:spcBef>
                <a:spcPts val="1200"/>
              </a:spcBef>
              <a:buFont typeface="Arial" charset="0"/>
              <a:buChar char="•"/>
            </a:pPr>
            <a:r>
              <a:rPr lang="en-US" sz="2400">
                <a:solidFill>
                  <a:srgbClr val="002060"/>
                </a:solidFill>
              </a:rPr>
              <a:t> Regulatory </a:t>
            </a:r>
          </a:p>
          <a:p>
            <a:r>
              <a:rPr lang="en-US" sz="2400">
                <a:solidFill>
                  <a:srgbClr val="002060"/>
                </a:solidFill>
              </a:rPr>
              <a:t>        - Collect relevant documents</a:t>
            </a:r>
          </a:p>
          <a:p>
            <a:r>
              <a:rPr lang="en-US" sz="2400">
                <a:solidFill>
                  <a:srgbClr val="002060"/>
                </a:solidFill>
              </a:rPr>
              <a:t>        - Contact information</a:t>
            </a:r>
          </a:p>
          <a:p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39763"/>
          </a:xfrm>
        </p:spPr>
        <p:txBody>
          <a:bodyPr/>
          <a:lstStyle/>
          <a:p>
            <a:r>
              <a:rPr lang="en-US" sz="3600" smtClean="0"/>
              <a:t>Tech Transfer Offices for the UW System</a:t>
            </a:r>
          </a:p>
        </p:txBody>
      </p:sp>
      <p:sp>
        <p:nvSpPr>
          <p:cNvPr id="8" name="Oval 7"/>
          <p:cNvSpPr/>
          <p:nvPr/>
        </p:nvSpPr>
        <p:spPr>
          <a:xfrm>
            <a:off x="1905000" y="1143000"/>
            <a:ext cx="31242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prstClr val="white"/>
                </a:solidFill>
              </a:rPr>
              <a:t>WARF</a:t>
            </a:r>
          </a:p>
          <a:p>
            <a:pPr algn="ctr">
              <a:defRPr/>
            </a:pPr>
            <a:r>
              <a:rPr lang="en-US" sz="3600" b="1" dirty="0">
                <a:solidFill>
                  <a:prstClr val="white"/>
                </a:solidFill>
              </a:rPr>
              <a:t>UW-Madison</a:t>
            </a:r>
          </a:p>
          <a:p>
            <a:pPr algn="ctr">
              <a:defRPr/>
            </a:pPr>
            <a:r>
              <a:rPr lang="en-US" sz="3600" b="1" dirty="0">
                <a:solidFill>
                  <a:prstClr val="white"/>
                </a:solidFill>
              </a:rPr>
              <a:t>1925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33795" name="TextBox 8"/>
          <p:cNvSpPr txBox="1">
            <a:spLocks noChangeArrowheads="1"/>
          </p:cNvSpPr>
          <p:nvPr/>
        </p:nvSpPr>
        <p:spPr bwMode="auto">
          <a:xfrm>
            <a:off x="5029200" y="1676400"/>
            <a:ext cx="381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~$2 billion </a:t>
            </a:r>
          </a:p>
          <a:p>
            <a:pPr marL="228600" indent="-228600"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300-400 discoveries/yr.</a:t>
            </a:r>
          </a:p>
          <a:p>
            <a:pPr marL="228600" indent="-228600"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~60 startup companies</a:t>
            </a:r>
          </a:p>
          <a:p>
            <a:pPr marL="228600" indent="-228600"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$50-70 million/yr. to UW-Madison</a:t>
            </a:r>
          </a:p>
        </p:txBody>
      </p:sp>
      <p:sp>
        <p:nvSpPr>
          <p:cNvPr id="10" name="Oval 9"/>
          <p:cNvSpPr/>
          <p:nvPr/>
        </p:nvSpPr>
        <p:spPr>
          <a:xfrm>
            <a:off x="4800600" y="3962400"/>
            <a:ext cx="1524000" cy="838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prstClr val="white"/>
                </a:solidFill>
              </a:rPr>
              <a:t>WiSys</a:t>
            </a:r>
          </a:p>
          <a:p>
            <a:pPr algn="ctr">
              <a:defRPr/>
            </a:pPr>
            <a:r>
              <a:rPr lang="en-US" sz="2800" b="1" dirty="0">
                <a:solidFill>
                  <a:prstClr val="white"/>
                </a:solidFill>
              </a:rPr>
              <a:t>2000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33799" name="TextBox 10"/>
          <p:cNvSpPr txBox="1">
            <a:spLocks noChangeArrowheads="1"/>
          </p:cNvSpPr>
          <p:nvPr/>
        </p:nvSpPr>
        <p:spPr bwMode="auto">
          <a:xfrm>
            <a:off x="6248400" y="4572000"/>
            <a:ext cx="254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28600" indent="-228600"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11/13 UW campuses</a:t>
            </a:r>
          </a:p>
          <a:p>
            <a:pPr marL="228600" indent="-228600"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</a:rPr>
              <a:t>5 startup companies</a:t>
            </a:r>
          </a:p>
        </p:txBody>
      </p:sp>
      <p:sp>
        <p:nvSpPr>
          <p:cNvPr id="13" name="Up-Down Arrow 12"/>
          <p:cNvSpPr/>
          <p:nvPr/>
        </p:nvSpPr>
        <p:spPr>
          <a:xfrm rot="18883394">
            <a:off x="4575176" y="3314700"/>
            <a:ext cx="392112" cy="81438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38200" y="3962400"/>
            <a:ext cx="1905000" cy="9906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UWMRF</a:t>
            </a:r>
          </a:p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UWM</a:t>
            </a:r>
          </a:p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2006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33804" name="TextBox 15"/>
          <p:cNvSpPr txBox="1">
            <a:spLocks noChangeArrowheads="1"/>
          </p:cNvSpPr>
          <p:nvPr/>
        </p:nvSpPr>
        <p:spPr bwMode="auto">
          <a:xfrm>
            <a:off x="457200" y="4953000"/>
            <a:ext cx="2595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UW-Milwaukee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Recommendations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Form a state registry </a:t>
            </a:r>
          </a:p>
          <a:p>
            <a:r>
              <a:rPr lang="en-US" smtClean="0"/>
              <a:t>                - Facilitate safety testing</a:t>
            </a:r>
          </a:p>
          <a:p>
            <a:r>
              <a:rPr lang="en-US" smtClean="0"/>
              <a:t>                - Disseminate information</a:t>
            </a:r>
          </a:p>
          <a:p>
            <a:r>
              <a:rPr lang="en-US" smtClean="0"/>
              <a:t>                - Facilitate collaborations</a:t>
            </a:r>
          </a:p>
          <a:p>
            <a:r>
              <a:rPr lang="en-US" smtClean="0"/>
              <a:t>                - Facilitate workshops</a:t>
            </a:r>
          </a:p>
          <a:p>
            <a:r>
              <a:rPr lang="en-US" smtClean="0"/>
              <a:t> Designate a UW lab to conduct safety studies </a:t>
            </a:r>
          </a:p>
          <a:p>
            <a:r>
              <a:rPr lang="en-US" smtClean="0"/>
              <a:t>              - Modest budget requirements</a:t>
            </a:r>
          </a:p>
          <a:p>
            <a:r>
              <a:rPr lang="en-US" smtClean="0"/>
              <a:t>              - Companies to provide up to 50% of cost          </a:t>
            </a:r>
          </a:p>
          <a:p>
            <a:endParaRPr lang="en-US" smtClean="0"/>
          </a:p>
          <a:p>
            <a:r>
              <a:rPr lang="en-US" smtClean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55625" y="4895850"/>
            <a:ext cx="7772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Many companies are not aware of the potential of nanotechnology to enhance their existing products or </a:t>
            </a:r>
          </a:p>
          <a:p>
            <a:pPr algn="ctr">
              <a:defRPr/>
            </a:pPr>
            <a:r>
              <a:rPr lang="en-US" sz="2400" b="1" dirty="0"/>
              <a:t>next generation products.  </a:t>
            </a:r>
            <a:endParaRPr lang="en-US" sz="2400" b="1" dirty="0"/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Recommendations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419600"/>
          </a:xfrm>
        </p:spPr>
        <p:txBody>
          <a:bodyPr/>
          <a:lstStyle/>
          <a:p>
            <a:r>
              <a:rPr lang="en-US" sz="2800" smtClean="0">
                <a:solidFill>
                  <a:srgbClr val="002060"/>
                </a:solidFill>
              </a:rPr>
              <a:t>Designate an organization to facilitate Wisconsin’s nanotechnology growth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sz="2800" smtClean="0">
                <a:solidFill>
                  <a:srgbClr val="002060"/>
                </a:solidFill>
              </a:rPr>
              <a:t>Develop a plan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sz="2800" smtClean="0">
                <a:solidFill>
                  <a:srgbClr val="002060"/>
                </a:solidFill>
              </a:rPr>
              <a:t>Modest budget needs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sz="2800" smtClean="0">
                <a:solidFill>
                  <a:srgbClr val="002060"/>
                </a:solidFill>
              </a:rPr>
              <a:t>Involve industry and university</a:t>
            </a:r>
          </a:p>
          <a:p>
            <a:pPr algn="ctr"/>
            <a:endParaRPr lang="en-US" sz="36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3" descr="wisc map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762000"/>
            <a:ext cx="7620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5734050" y="3886200"/>
            <a:ext cx="27432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19250" y="1019175"/>
            <a:ext cx="27432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349123" y="3301623"/>
            <a:ext cx="27432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0373" y="3276600"/>
            <a:ext cx="27432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638300" y="3048000"/>
            <a:ext cx="27432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38600" y="3810000"/>
            <a:ext cx="27432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409825" y="4486275"/>
            <a:ext cx="27432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158748" y="5997198"/>
            <a:ext cx="27432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124450" y="6000750"/>
            <a:ext cx="27432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86450" y="6248400"/>
            <a:ext cx="27432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219700" y="4419600"/>
            <a:ext cx="27432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876925" y="2867025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67175" y="3124200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429000" y="3590925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334000" y="4114800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43600" y="4343400"/>
            <a:ext cx="274320" cy="27432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905500" y="4724400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791200" y="5105400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334000" y="4800600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43450" y="6191250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933825" y="5105400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00400" y="5334000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905000" y="2286000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267200" y="5410200"/>
            <a:ext cx="228600" cy="228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5562600" y="5410200"/>
            <a:ext cx="228600" cy="2286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01" name="TextBox 30"/>
          <p:cNvSpPr txBox="1">
            <a:spLocks noChangeArrowheads="1"/>
          </p:cNvSpPr>
          <p:nvPr/>
        </p:nvSpPr>
        <p:spPr bwMode="auto">
          <a:xfrm>
            <a:off x="228600" y="0"/>
            <a:ext cx="2525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WiSys 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Reach: </a:t>
            </a:r>
          </a:p>
        </p:txBody>
      </p:sp>
      <p:sp>
        <p:nvSpPr>
          <p:cNvPr id="31" name="Oval 30"/>
          <p:cNvSpPr/>
          <p:nvPr/>
        </p:nvSpPr>
        <p:spPr>
          <a:xfrm>
            <a:off x="6115050" y="1381125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115050" y="1047750"/>
            <a:ext cx="274320" cy="304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505200" y="30480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925" name="TextBox 34"/>
          <p:cNvSpPr txBox="1">
            <a:spLocks noChangeArrowheads="1"/>
          </p:cNvSpPr>
          <p:nvPr/>
        </p:nvSpPr>
        <p:spPr bwMode="auto">
          <a:xfrm>
            <a:off x="3411538" y="2757488"/>
            <a:ext cx="1431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pitchFamily="34" charset="0"/>
              </a:rPr>
              <a:t>Marshfield Clinic</a:t>
            </a:r>
          </a:p>
        </p:txBody>
      </p:sp>
      <p:sp>
        <p:nvSpPr>
          <p:cNvPr id="34" name="Oval 33"/>
          <p:cNvSpPr/>
          <p:nvPr/>
        </p:nvSpPr>
        <p:spPr>
          <a:xfrm>
            <a:off x="6005513" y="4084638"/>
            <a:ext cx="274637" cy="27463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5486400" y="5334000"/>
            <a:ext cx="304800" cy="304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928" name="TextBox 36"/>
          <p:cNvSpPr txBox="1">
            <a:spLocks noChangeArrowheads="1"/>
          </p:cNvSpPr>
          <p:nvPr/>
        </p:nvSpPr>
        <p:spPr bwMode="auto">
          <a:xfrm>
            <a:off x="6459538" y="4006850"/>
            <a:ext cx="1231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pitchFamily="34" charset="0"/>
              </a:rPr>
              <a:t>BayCare Clinic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199188" y="5638800"/>
            <a:ext cx="1447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971800" y="5638800"/>
            <a:ext cx="1143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931" name="TextBox 39"/>
          <p:cNvSpPr txBox="1">
            <a:spLocks noChangeArrowheads="1"/>
          </p:cNvSpPr>
          <p:nvPr/>
        </p:nvSpPr>
        <p:spPr bwMode="auto">
          <a:xfrm>
            <a:off x="5759450" y="5335588"/>
            <a:ext cx="160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Calibri" pitchFamily="34" charset="0"/>
              </a:rPr>
              <a:t>Aurora Health Care</a:t>
            </a:r>
          </a:p>
        </p:txBody>
      </p:sp>
      <p:sp>
        <p:nvSpPr>
          <p:cNvPr id="24" name="Oval 23"/>
          <p:cNvSpPr/>
          <p:nvPr/>
        </p:nvSpPr>
        <p:spPr>
          <a:xfrm>
            <a:off x="4114800" y="5562600"/>
            <a:ext cx="274320" cy="3048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791200" y="5638800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91225" y="5624513"/>
            <a:ext cx="180975" cy="24288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051550" y="5638800"/>
            <a:ext cx="44450" cy="381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5440363" y="5775325"/>
            <a:ext cx="334962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1371600" y="547688"/>
            <a:ext cx="6172200" cy="334962"/>
          </a:xfrm>
        </p:spPr>
        <p:txBody>
          <a:bodyPr/>
          <a:lstStyle/>
          <a:p>
            <a:r>
              <a:rPr lang="en-US" sz="3200" b="1" smtClean="0"/>
              <a:t>Impact of WiSys Initiatives: 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57400" y="1828800"/>
            <a:ext cx="1752600" cy="533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prstClr val="white"/>
                </a:solidFill>
              </a:rPr>
              <a:t>WiSys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447925" y="2962275"/>
            <a:ext cx="104933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714500" y="3752850"/>
            <a:ext cx="2743200" cy="685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Emerging Technology Centers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705100" y="4591050"/>
            <a:ext cx="3733800" cy="685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Wisconsin Small Company Advancement Program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695700" y="5429250"/>
            <a:ext cx="4191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Wisconsin Medical Entrepreneurship Foundation</a:t>
            </a:r>
          </a:p>
        </p:txBody>
      </p:sp>
      <p:cxnSp>
        <p:nvCxnSpPr>
          <p:cNvPr id="15" name="Elbow Connector 14"/>
          <p:cNvCxnSpPr/>
          <p:nvPr/>
        </p:nvCxnSpPr>
        <p:spPr>
          <a:xfrm rot="5400000" flipH="1" flipV="1">
            <a:off x="3933825" y="2657475"/>
            <a:ext cx="1771650" cy="723900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V="1">
            <a:off x="4772025" y="3076575"/>
            <a:ext cx="2457450" cy="571500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16200000" flipV="1">
            <a:off x="5419725" y="3190875"/>
            <a:ext cx="3295650" cy="1181100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>
            <a:off x="495300" y="3524250"/>
            <a:ext cx="3048000" cy="2590800"/>
          </a:xfrm>
          <a:prstGeom prst="bentConnector3">
            <a:avLst>
              <a:gd name="adj1" fmla="val 63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>
            <a:off x="571500" y="3524250"/>
            <a:ext cx="2057400" cy="16764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>
            <a:off x="952500" y="3524250"/>
            <a:ext cx="838200" cy="4572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1" name="TextBox 16"/>
          <p:cNvSpPr txBox="1">
            <a:spLocks noChangeArrowheads="1"/>
          </p:cNvSpPr>
          <p:nvPr/>
        </p:nvSpPr>
        <p:spPr bwMode="auto">
          <a:xfrm>
            <a:off x="800100" y="3981450"/>
            <a:ext cx="77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2008-</a:t>
            </a:r>
          </a:p>
        </p:txBody>
      </p:sp>
      <p:sp>
        <p:nvSpPr>
          <p:cNvPr id="37902" name="TextBox 26"/>
          <p:cNvSpPr txBox="1">
            <a:spLocks noChangeArrowheads="1"/>
          </p:cNvSpPr>
          <p:nvPr/>
        </p:nvSpPr>
        <p:spPr bwMode="auto">
          <a:xfrm>
            <a:off x="1866900" y="4743450"/>
            <a:ext cx="77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2010-</a:t>
            </a:r>
          </a:p>
        </p:txBody>
      </p:sp>
      <p:sp>
        <p:nvSpPr>
          <p:cNvPr id="37903" name="TextBox 27"/>
          <p:cNvSpPr txBox="1">
            <a:spLocks noChangeArrowheads="1"/>
          </p:cNvSpPr>
          <p:nvPr/>
        </p:nvSpPr>
        <p:spPr bwMode="auto">
          <a:xfrm>
            <a:off x="2628900" y="5657850"/>
            <a:ext cx="1014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2010-11</a:t>
            </a:r>
          </a:p>
        </p:txBody>
      </p:sp>
      <p:sp>
        <p:nvSpPr>
          <p:cNvPr id="37904" name="TextBox 20"/>
          <p:cNvSpPr txBox="1">
            <a:spLocks noChangeArrowheads="1"/>
          </p:cNvSpPr>
          <p:nvPr/>
        </p:nvSpPr>
        <p:spPr bwMode="auto">
          <a:xfrm>
            <a:off x="4648200" y="1524000"/>
            <a:ext cx="2513013" cy="461963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Business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361950" y="179388"/>
            <a:ext cx="8229600" cy="1706562"/>
          </a:xfrm>
        </p:spPr>
        <p:txBody>
          <a:bodyPr/>
          <a:lstStyle/>
          <a:p>
            <a:r>
              <a:rPr lang="en-US" sz="4000" smtClean="0"/>
              <a:t>Successful Technology Transfer Starts with </a:t>
            </a:r>
            <a:r>
              <a:rPr lang="en-US" sz="4000" b="1" i="1" smtClean="0">
                <a:solidFill>
                  <a:schemeClr val="tx2"/>
                </a:solidFill>
              </a:rPr>
              <a:t>Marketable Product Ideas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9550" y="3886200"/>
            <a:ext cx="3733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Emerging Technology Centers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43200" y="4876800"/>
            <a:ext cx="3733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Small Company Program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57800" y="3886200"/>
            <a:ext cx="3733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Medical Consortium</a:t>
            </a:r>
          </a:p>
        </p:txBody>
      </p:sp>
      <p:sp>
        <p:nvSpPr>
          <p:cNvPr id="10" name="Down Arrow 9"/>
          <p:cNvSpPr/>
          <p:nvPr/>
        </p:nvSpPr>
        <p:spPr>
          <a:xfrm rot="13558841">
            <a:off x="2760691" y="1319671"/>
            <a:ext cx="377770" cy="2964013"/>
          </a:xfrm>
          <a:prstGeom prst="downArrow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944" name="TextBox 10"/>
          <p:cNvSpPr txBox="1">
            <a:spLocks noChangeArrowheads="1"/>
          </p:cNvSpPr>
          <p:nvPr/>
        </p:nvSpPr>
        <p:spPr bwMode="auto">
          <a:xfrm>
            <a:off x="76200" y="2000250"/>
            <a:ext cx="31257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Product ideas from</a:t>
            </a:r>
          </a:p>
          <a:p>
            <a:pPr algn="ctr"/>
            <a:r>
              <a:rPr lang="en-US" sz="2400">
                <a:solidFill>
                  <a:srgbClr val="000000"/>
                </a:solidFill>
              </a:rPr>
              <a:t>faculty/students </a:t>
            </a:r>
          </a:p>
        </p:txBody>
      </p:sp>
      <p:sp>
        <p:nvSpPr>
          <p:cNvPr id="12" name="Down Arrow 11"/>
          <p:cNvSpPr/>
          <p:nvPr/>
        </p:nvSpPr>
        <p:spPr>
          <a:xfrm rot="8383899">
            <a:off x="6113463" y="1392238"/>
            <a:ext cx="381000" cy="2789237"/>
          </a:xfrm>
          <a:prstGeom prst="downArrow">
            <a:avLst/>
          </a:prstGeom>
        </p:spPr>
        <p:style>
          <a:lnRef idx="1">
            <a:schemeClr val="accent1"/>
          </a:lnRef>
          <a:fillRef idx="1002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948" name="TextBox 12"/>
          <p:cNvSpPr txBox="1">
            <a:spLocks noChangeArrowheads="1"/>
          </p:cNvSpPr>
          <p:nvPr/>
        </p:nvSpPr>
        <p:spPr bwMode="auto">
          <a:xfrm>
            <a:off x="6005513" y="1828800"/>
            <a:ext cx="30432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Patient care needs &amp;</a:t>
            </a:r>
          </a:p>
          <a:p>
            <a:r>
              <a:rPr lang="en-US" sz="2400">
                <a:solidFill>
                  <a:srgbClr val="000000"/>
                </a:solidFill>
              </a:rPr>
              <a:t>       opportunities</a:t>
            </a:r>
          </a:p>
        </p:txBody>
      </p:sp>
      <p:sp>
        <p:nvSpPr>
          <p:cNvPr id="14" name="Down Arrow 13"/>
          <p:cNvSpPr/>
          <p:nvPr/>
        </p:nvSpPr>
        <p:spPr>
          <a:xfrm rot="10800000">
            <a:off x="4419600" y="1828800"/>
            <a:ext cx="381000" cy="2979738"/>
          </a:xfrm>
          <a:prstGeom prst="downArrow">
            <a:avLst/>
          </a:prstGeom>
        </p:spPr>
        <p:style>
          <a:lnRef idx="1">
            <a:schemeClr val="accent1"/>
          </a:lnRef>
          <a:fillRef idx="1002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952" name="TextBox 14"/>
          <p:cNvSpPr txBox="1">
            <a:spLocks noChangeArrowheads="1"/>
          </p:cNvSpPr>
          <p:nvPr/>
        </p:nvSpPr>
        <p:spPr bwMode="auto">
          <a:xfrm>
            <a:off x="1333500" y="5715000"/>
            <a:ext cx="6397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Product ideas with near-term market potential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sz="3600" b="1" smtClean="0"/>
              <a:t>Examples of Emerging Technologies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762000" y="1295400"/>
          <a:ext cx="7543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1987" name="TextBox 9"/>
          <p:cNvSpPr txBox="1">
            <a:spLocks noChangeArrowheads="1"/>
          </p:cNvSpPr>
          <p:nvPr/>
        </p:nvSpPr>
        <p:spPr bwMode="auto">
          <a:xfrm>
            <a:off x="3733800" y="1905000"/>
            <a:ext cx="1835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    Nano-</a:t>
            </a:r>
          </a:p>
          <a:p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technology</a:t>
            </a:r>
          </a:p>
        </p:txBody>
      </p:sp>
      <p:sp>
        <p:nvSpPr>
          <p:cNvPr id="41988" name="TextBox 10"/>
          <p:cNvSpPr txBox="1">
            <a:spLocks noChangeArrowheads="1"/>
          </p:cNvSpPr>
          <p:nvPr/>
        </p:nvSpPr>
        <p:spPr bwMode="auto">
          <a:xfrm>
            <a:off x="2514600" y="2971800"/>
            <a:ext cx="203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  Medical</a:t>
            </a:r>
          </a:p>
          <a:p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Technologies/ </a:t>
            </a:r>
          </a:p>
          <a:p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  Devices</a:t>
            </a:r>
          </a:p>
        </p:txBody>
      </p:sp>
      <p:sp>
        <p:nvSpPr>
          <p:cNvPr id="41989" name="TextBox 11"/>
          <p:cNvSpPr txBox="1">
            <a:spLocks noChangeArrowheads="1"/>
          </p:cNvSpPr>
          <p:nvPr/>
        </p:nvSpPr>
        <p:spPr bwMode="auto">
          <a:xfrm>
            <a:off x="5105400" y="3352800"/>
            <a:ext cx="16017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Renewable</a:t>
            </a:r>
          </a:p>
          <a:p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   Energy</a:t>
            </a:r>
          </a:p>
        </p:txBody>
      </p:sp>
      <p:sp>
        <p:nvSpPr>
          <p:cNvPr id="41990" name="TextBox 12"/>
          <p:cNvSpPr txBox="1">
            <a:spLocks noChangeArrowheads="1"/>
          </p:cNvSpPr>
          <p:nvPr/>
        </p:nvSpPr>
        <p:spPr bwMode="auto">
          <a:xfrm>
            <a:off x="3810000" y="4724400"/>
            <a:ext cx="17811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Interactive</a:t>
            </a:r>
          </a:p>
          <a:p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    Media</a:t>
            </a:r>
          </a:p>
        </p:txBody>
      </p:sp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5867400" y="1600200"/>
            <a:ext cx="1928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Two startups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410200" y="17526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993" name="TextBox 10"/>
          <p:cNvSpPr txBox="1">
            <a:spLocks noChangeArrowheads="1"/>
          </p:cNvSpPr>
          <p:nvPr/>
        </p:nvSpPr>
        <p:spPr bwMode="auto">
          <a:xfrm>
            <a:off x="7351713" y="3505200"/>
            <a:ext cx="17922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One startup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6934200" y="36576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995" name="TextBox 12"/>
          <p:cNvSpPr txBox="1">
            <a:spLocks noChangeArrowheads="1"/>
          </p:cNvSpPr>
          <p:nvPr/>
        </p:nvSpPr>
        <p:spPr bwMode="auto">
          <a:xfrm>
            <a:off x="0" y="3200400"/>
            <a:ext cx="1928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Two startups</a:t>
            </a:r>
          </a:p>
        </p:txBody>
      </p:sp>
      <p:sp>
        <p:nvSpPr>
          <p:cNvPr id="15" name="Right Arrow 14"/>
          <p:cNvSpPr/>
          <p:nvPr/>
        </p:nvSpPr>
        <p:spPr>
          <a:xfrm rot="10800000">
            <a:off x="1905000" y="34290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1997" name="TextBox 15"/>
          <p:cNvSpPr txBox="1">
            <a:spLocks noChangeArrowheads="1"/>
          </p:cNvSpPr>
          <p:nvPr/>
        </p:nvSpPr>
        <p:spPr bwMode="auto">
          <a:xfrm>
            <a:off x="5562600" y="5638800"/>
            <a:ext cx="3287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(Startups under consideration)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204788" y="-58738"/>
            <a:ext cx="8763000" cy="1401763"/>
          </a:xfrm>
        </p:spPr>
        <p:txBody>
          <a:bodyPr/>
          <a:lstStyle/>
          <a:p>
            <a:r>
              <a:rPr lang="en-US" sz="2500" b="1" smtClean="0"/>
              <a:t>Nanotechnology Center for Collaborative Research </a:t>
            </a:r>
            <a:br>
              <a:rPr lang="en-US" sz="2500" b="1" smtClean="0"/>
            </a:br>
            <a:r>
              <a:rPr lang="en-US" sz="2500" b="1" smtClean="0"/>
              <a:t>and Development, UW-Platteville</a:t>
            </a:r>
          </a:p>
        </p:txBody>
      </p:sp>
      <p:sp>
        <p:nvSpPr>
          <p:cNvPr id="3" name="Oval 2"/>
          <p:cNvSpPr/>
          <p:nvPr/>
        </p:nvSpPr>
        <p:spPr>
          <a:xfrm>
            <a:off x="2590800" y="2324100"/>
            <a:ext cx="3276600" cy="1676400"/>
          </a:xfrm>
          <a:prstGeom prst="ellipse">
            <a:avLst/>
          </a:prstGeom>
          <a:solidFill>
            <a:schemeClr val="accent1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prstClr val="white"/>
                </a:solidFill>
              </a:rPr>
              <a:t>NCCRD</a:t>
            </a:r>
          </a:p>
          <a:p>
            <a:pPr algn="ctr">
              <a:defRPr/>
            </a:pPr>
            <a:r>
              <a:rPr lang="en-US" sz="3600" b="1" dirty="0">
                <a:solidFill>
                  <a:prstClr val="white"/>
                </a:solidFill>
              </a:rPr>
              <a:t>UW Platteville</a:t>
            </a:r>
            <a:endParaRPr lang="en-US" sz="3600" b="1" dirty="0">
              <a:solidFill>
                <a:prstClr val="white"/>
              </a:solidFill>
            </a:endParaRPr>
          </a:p>
        </p:txBody>
      </p:sp>
      <p:sp>
        <p:nvSpPr>
          <p:cNvPr id="44035" name="TextBox 3"/>
          <p:cNvSpPr txBox="1">
            <a:spLocks noChangeArrowheads="1"/>
          </p:cNvSpPr>
          <p:nvPr/>
        </p:nvSpPr>
        <p:spPr bwMode="auto">
          <a:xfrm>
            <a:off x="5472113" y="1547813"/>
            <a:ext cx="31638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Research</a:t>
            </a:r>
          </a:p>
          <a:p>
            <a:pPr lvl="1"/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- Graphene manufacturing</a:t>
            </a:r>
          </a:p>
          <a:p>
            <a:pPr lvl="1">
              <a:buFontTx/>
              <a:buChar char="-"/>
            </a:pPr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 Instrumentation</a:t>
            </a:r>
          </a:p>
          <a:p>
            <a:pPr lvl="1">
              <a:buFontTx/>
              <a:buChar char="-"/>
            </a:pPr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 Applications</a:t>
            </a: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423863" y="3848100"/>
            <a:ext cx="4071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-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Honda Motor Company</a:t>
            </a:r>
          </a:p>
          <a:p>
            <a:pPr lvl="1"/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- Cardinal Glass</a:t>
            </a:r>
          </a:p>
          <a:p>
            <a:pPr lvl="1"/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- DSM Corporation* (Europe)</a:t>
            </a:r>
          </a:p>
        </p:txBody>
      </p:sp>
      <p:sp>
        <p:nvSpPr>
          <p:cNvPr id="44037" name="TextBox 5"/>
          <p:cNvSpPr txBox="1">
            <a:spLocks noChangeArrowheads="1"/>
          </p:cNvSpPr>
          <p:nvPr/>
        </p:nvSpPr>
        <p:spPr bwMode="auto">
          <a:xfrm>
            <a:off x="457200" y="1562100"/>
            <a:ext cx="2697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- 6-10 student interns</a:t>
            </a:r>
          </a:p>
          <a:p>
            <a:pPr lvl="1"/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- 3 high-paying jobs</a:t>
            </a:r>
          </a:p>
          <a:p>
            <a:pPr>
              <a:buFontTx/>
              <a:buChar char="-"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038" name="TextBox 6"/>
          <p:cNvSpPr txBox="1">
            <a:spLocks noChangeArrowheads="1"/>
          </p:cNvSpPr>
          <p:nvPr/>
        </p:nvSpPr>
        <p:spPr bwMode="auto">
          <a:xfrm>
            <a:off x="5459413" y="3806825"/>
            <a:ext cx="27527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Collaborations</a:t>
            </a:r>
          </a:p>
          <a:p>
            <a:pPr lvl="1">
              <a:buFontTx/>
              <a:buChar char="-"/>
            </a:pP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Forest Products Lab</a:t>
            </a:r>
          </a:p>
          <a:p>
            <a:pPr lvl="1">
              <a:buFontTx/>
              <a:buChar char="-"/>
            </a:pPr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 UW-Oshkosh</a:t>
            </a:r>
          </a:p>
          <a:p>
            <a:pPr lvl="1">
              <a:buFontTx/>
              <a:buChar char="-"/>
            </a:pPr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 UW-Stevens Point</a:t>
            </a:r>
          </a:p>
          <a:p>
            <a:pPr lvl="1">
              <a:buFontTx/>
              <a:buChar char="-"/>
            </a:pPr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 UW-Madison</a:t>
            </a:r>
          </a:p>
          <a:p>
            <a:pPr lvl="1">
              <a:buFontTx/>
              <a:buChar char="-"/>
            </a:pPr>
            <a:r>
              <a:rPr lang="en-US" b="1">
                <a:solidFill>
                  <a:srgbClr val="1F497D"/>
                </a:solidFill>
                <a:latin typeface="Calibri" pitchFamily="34" charset="0"/>
              </a:rPr>
              <a:t> Columbia University</a:t>
            </a:r>
          </a:p>
          <a:p>
            <a:pPr>
              <a:buFontTx/>
              <a:buChar char="-"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5791200"/>
            <a:ext cx="7620000" cy="838200"/>
          </a:xfrm>
          <a:prstGeom prst="roundRect">
            <a:avLst/>
          </a:prstGeom>
          <a:solidFill>
            <a:schemeClr val="accent1">
              <a:lumMod val="75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Startup </a:t>
            </a:r>
            <a:r>
              <a:rPr lang="en-US" sz="2400" b="1" dirty="0">
                <a:solidFill>
                  <a:prstClr val="white"/>
                </a:solidFill>
              </a:rPr>
              <a:t>Xolve Inc. </a:t>
            </a:r>
            <a:r>
              <a:rPr lang="en-US" sz="2400" b="1" dirty="0">
                <a:solidFill>
                  <a:prstClr val="white"/>
                </a:solidFill>
              </a:rPr>
              <a:t>was formed in </a:t>
            </a:r>
            <a:r>
              <a:rPr lang="en-US" sz="2400" b="1" dirty="0">
                <a:solidFill>
                  <a:prstClr val="white"/>
                </a:solidFill>
              </a:rPr>
              <a:t>2008</a:t>
            </a:r>
          </a:p>
          <a:p>
            <a:pPr algn="ctr">
              <a:defRPr/>
            </a:pPr>
            <a:r>
              <a:rPr lang="en-US" sz="2400" b="1" dirty="0">
                <a:solidFill>
                  <a:prstClr val="white"/>
                </a:solidFill>
              </a:rPr>
              <a:t>Potential for ~$2 million private capital investment 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267200" y="4191000"/>
            <a:ext cx="2286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47650" y="190500"/>
            <a:ext cx="8686800" cy="941388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+mn-lt"/>
              </a:rPr>
              <a:t>Emerging Technology Centers</a:t>
            </a:r>
            <a:endParaRPr lang="en-US" sz="2700" b="1" dirty="0" smtClean="0">
              <a:solidFill>
                <a:schemeClr val="tx2"/>
              </a:solidFill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0" y="1905000"/>
            <a:ext cx="36480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342901" y="1688275"/>
            <a:ext cx="2362200" cy="990600"/>
          </a:xfrm>
          <a:prstGeom prst="wedgeRoundRectCallout">
            <a:avLst>
              <a:gd name="adj1" fmla="val 52513"/>
              <a:gd name="adj2" fmla="val 153917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497D"/>
                </a:solidFill>
              </a:rPr>
              <a:t>UW-River Falls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497D"/>
                </a:solidFill>
              </a:rPr>
              <a:t>Tissue and Cellular Innovation Center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231085" y="3255825"/>
            <a:ext cx="2722415" cy="1163775"/>
          </a:xfrm>
          <a:prstGeom prst="wedgeRoundRectCallout">
            <a:avLst>
              <a:gd name="adj1" fmla="val -114133"/>
              <a:gd name="adj2" fmla="val 12138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497D"/>
                </a:solidFill>
              </a:rPr>
              <a:t>UW-Stevens Point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497D"/>
                </a:solidFill>
              </a:rPr>
              <a:t>Wisconsin Institute of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497D"/>
                </a:solidFill>
              </a:rPr>
              <a:t>Sustainable Technologies 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71500" y="4343400"/>
            <a:ext cx="2535385" cy="1007367"/>
          </a:xfrm>
          <a:prstGeom prst="wedgeRoundRectCallout">
            <a:avLst>
              <a:gd name="adj1" fmla="val 82690"/>
              <a:gd name="adj2" fmla="val 54755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497D"/>
                </a:solidFill>
              </a:rPr>
              <a:t>UW-Platteville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497D"/>
                </a:solidFill>
              </a:rPr>
              <a:t>Nanotechnology Center for Collaborative R&amp;D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143500" y="1371600"/>
            <a:ext cx="2133600" cy="782775"/>
          </a:xfrm>
          <a:prstGeom prst="wedgeRoundRectCallout">
            <a:avLst>
              <a:gd name="adj1" fmla="val -142691"/>
              <a:gd name="adj2" fmla="val 251438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497D"/>
                </a:solidFill>
              </a:rPr>
              <a:t>UW-Stout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497D"/>
                </a:solidFill>
              </a:rPr>
              <a:t>Discovery Center</a:t>
            </a:r>
          </a:p>
        </p:txBody>
      </p:sp>
      <p:sp>
        <p:nvSpPr>
          <p:cNvPr id="46095" name="TextBox 14"/>
          <p:cNvSpPr txBox="1">
            <a:spLocks noChangeArrowheads="1"/>
          </p:cNvSpPr>
          <p:nvPr/>
        </p:nvSpPr>
        <p:spPr bwMode="auto">
          <a:xfrm>
            <a:off x="1169988" y="5329238"/>
            <a:ext cx="915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Dec, 2008</a:t>
            </a:r>
          </a:p>
        </p:txBody>
      </p:sp>
      <p:sp>
        <p:nvSpPr>
          <p:cNvPr id="46096" name="TextBox 15"/>
          <p:cNvSpPr txBox="1">
            <a:spLocks noChangeArrowheads="1"/>
          </p:cNvSpPr>
          <p:nvPr/>
        </p:nvSpPr>
        <p:spPr bwMode="auto">
          <a:xfrm>
            <a:off x="558800" y="2678113"/>
            <a:ext cx="933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Mar, 2009</a:t>
            </a:r>
          </a:p>
        </p:txBody>
      </p:sp>
      <p:sp>
        <p:nvSpPr>
          <p:cNvPr id="46097" name="TextBox 16"/>
          <p:cNvSpPr txBox="1">
            <a:spLocks noChangeArrowheads="1"/>
          </p:cNvSpPr>
          <p:nvPr/>
        </p:nvSpPr>
        <p:spPr bwMode="auto">
          <a:xfrm flipH="1">
            <a:off x="7124700" y="4419600"/>
            <a:ext cx="99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Sep, 2010</a:t>
            </a:r>
          </a:p>
        </p:txBody>
      </p:sp>
      <p:sp>
        <p:nvSpPr>
          <p:cNvPr id="46098" name="TextBox 17"/>
          <p:cNvSpPr txBox="1">
            <a:spLocks noChangeArrowheads="1"/>
          </p:cNvSpPr>
          <p:nvPr/>
        </p:nvSpPr>
        <p:spPr bwMode="auto">
          <a:xfrm>
            <a:off x="5957888" y="2133600"/>
            <a:ext cx="836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Jul, 2009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7850" y="6019800"/>
            <a:ext cx="8610600" cy="400110"/>
          </a:xfrm>
          <a:prstGeom prst="rect">
            <a:avLst/>
          </a:prstGeom>
          <a:noFill/>
          <a:ln/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CC0000"/>
                </a:solidFill>
              </a:rPr>
              <a:t>Emerging Technology Research Centers Promote Specialized Research Expertise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228600" y="11113"/>
            <a:ext cx="9061450" cy="914400"/>
          </a:xfrm>
        </p:spPr>
        <p:txBody>
          <a:bodyPr/>
          <a:lstStyle/>
          <a:p>
            <a:r>
              <a:rPr lang="en-US" sz="3200" smtClean="0"/>
              <a:t>Wisconsin Small Company Advancement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97977D-0081-431D-B0F4-21C9A5F38EF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Curved Left Arrow 6"/>
          <p:cNvSpPr/>
          <p:nvPr/>
        </p:nvSpPr>
        <p:spPr>
          <a:xfrm>
            <a:off x="5486400" y="1371600"/>
            <a:ext cx="2971800" cy="3733800"/>
          </a:xfrm>
          <a:prstGeom prst="curvedLeftArrow">
            <a:avLst/>
          </a:prstGeom>
          <a:solidFill>
            <a:srgbClr val="D3F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152400" y="1371600"/>
            <a:ext cx="3429000" cy="3581400"/>
          </a:xfrm>
          <a:prstGeom prst="curvedRightArrow">
            <a:avLst/>
          </a:prstGeom>
          <a:solidFill>
            <a:srgbClr val="D3F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48200" y="1676400"/>
            <a:ext cx="3733800" cy="1676400"/>
          </a:xfrm>
          <a:prstGeom prst="ellipse">
            <a:avLst/>
          </a:prstGeom>
          <a:solidFill>
            <a:srgbClr val="D3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Company need for new product/process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52400" y="1600200"/>
            <a:ext cx="3733800" cy="1752600"/>
          </a:xfrm>
          <a:prstGeom prst="ellipse">
            <a:avLst/>
          </a:prstGeom>
          <a:solidFill>
            <a:srgbClr val="D3F9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UW technical expertise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48135" name="TextBox 11"/>
          <p:cNvSpPr txBox="1">
            <a:spLocks noChangeArrowheads="1"/>
          </p:cNvSpPr>
          <p:nvPr/>
        </p:nvSpPr>
        <p:spPr bwMode="auto">
          <a:xfrm>
            <a:off x="3505200" y="2057400"/>
            <a:ext cx="16367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C00000"/>
                </a:solidFill>
              </a:rPr>
              <a:t>WiSys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29000" y="3657600"/>
            <a:ext cx="2133600" cy="1447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</a:rPr>
              <a:t>New market opportunity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8137" name="TextBox 13"/>
          <p:cNvSpPr txBox="1">
            <a:spLocks noChangeArrowheads="1"/>
          </p:cNvSpPr>
          <p:nvPr/>
        </p:nvSpPr>
        <p:spPr bwMode="auto">
          <a:xfrm>
            <a:off x="1828800" y="5257800"/>
            <a:ext cx="580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Wisconsin business and job growth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7259</TotalTime>
  <Words>745</Words>
  <Application>Microsoft Office PowerPoint</Application>
  <PresentationFormat>On-screen Show (4:3)</PresentationFormat>
  <Paragraphs>256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20</vt:i4>
      </vt:variant>
      <vt:variant>
        <vt:lpstr>Slide Titles</vt:lpstr>
      </vt:variant>
      <vt:variant>
        <vt:i4>21</vt:i4>
      </vt:variant>
    </vt:vector>
  </HeadingPairs>
  <TitlesOfParts>
    <vt:vector size="43" baseType="lpstr">
      <vt:lpstr>Arial</vt:lpstr>
      <vt:lpstr>Calibri</vt:lpstr>
      <vt:lpstr>Office Theme</vt:lpstr>
      <vt:lpstr>1_Office Theme</vt:lpstr>
      <vt:lpstr>5_Office Theme</vt:lpstr>
      <vt:lpstr>6_Office Theme</vt:lpstr>
      <vt:lpstr>7_Office Theme</vt:lpstr>
      <vt:lpstr>9_Office Theme</vt:lpstr>
      <vt:lpstr>10_Office Theme</vt:lpstr>
      <vt:lpstr>11_Office Theme</vt:lpstr>
      <vt:lpstr>12_Office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12_Office Theme</vt:lpstr>
      <vt:lpstr>Wisconsin Special Committee  on Nanotechnology</vt:lpstr>
      <vt:lpstr>Tech Transfer Offices for the UW System</vt:lpstr>
      <vt:lpstr>Slide 3</vt:lpstr>
      <vt:lpstr>Impact of WiSys Initiatives:   </vt:lpstr>
      <vt:lpstr>Successful Technology Transfer Starts with Marketable Product Ideas</vt:lpstr>
      <vt:lpstr>Examples of Emerging Technologies</vt:lpstr>
      <vt:lpstr>Nanotechnology Center for Collaborative Research  and Development, UW-Platteville</vt:lpstr>
      <vt:lpstr>Emerging Technology Centers</vt:lpstr>
      <vt:lpstr>Wisconsin Small Company Advancement Program</vt:lpstr>
      <vt:lpstr>Wisconsin Small Company Advancement Program</vt:lpstr>
      <vt:lpstr>Statewide Participation in the  Wisconsin Small Company Advancement Program</vt:lpstr>
      <vt:lpstr>Developing Cutting-Edge Technologies</vt:lpstr>
      <vt:lpstr>Medical Consortium</vt:lpstr>
      <vt:lpstr>Slide 14</vt:lpstr>
      <vt:lpstr>Summary</vt:lpstr>
      <vt:lpstr>Active Research in Nanotechnology</vt:lpstr>
      <vt:lpstr>Nanotechnology:  US vs. Wisconsin</vt:lpstr>
      <vt:lpstr>Opportunities and Challenges</vt:lpstr>
      <vt:lpstr>Opportunities and Challenges</vt:lpstr>
      <vt:lpstr>Recommendations</vt:lpstr>
      <vt:lpstr>Recommendations</vt:lpstr>
    </vt:vector>
  </TitlesOfParts>
  <Company>WARF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dcournoyer</dc:creator>
  <cp:lastModifiedBy>LTSB</cp:lastModifiedBy>
  <cp:revision>772</cp:revision>
  <dcterms:created xsi:type="dcterms:W3CDTF">2009-03-16T16:44:54Z</dcterms:created>
  <dcterms:modified xsi:type="dcterms:W3CDTF">2010-10-26T17:26:17Z</dcterms:modified>
</cp:coreProperties>
</file>