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Default Extension="xml" ContentType="application/xml"/>
  <Override PartName="/ppt/drawings/drawing2.xml" ContentType="application/vnd.openxmlformats-officedocument.drawingml.chartshapes+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0"/>
  </p:notesMasterIdLst>
  <p:handoutMasterIdLst>
    <p:handoutMasterId r:id="rId21"/>
  </p:handoutMasterIdLst>
  <p:sldIdLst>
    <p:sldId id="291" r:id="rId2"/>
    <p:sldId id="306" r:id="rId3"/>
    <p:sldId id="304" r:id="rId4"/>
    <p:sldId id="305" r:id="rId5"/>
    <p:sldId id="300" r:id="rId6"/>
    <p:sldId id="307" r:id="rId7"/>
    <p:sldId id="308" r:id="rId8"/>
    <p:sldId id="309" r:id="rId9"/>
    <p:sldId id="310" r:id="rId10"/>
    <p:sldId id="311" r:id="rId11"/>
    <p:sldId id="318" r:id="rId12"/>
    <p:sldId id="319" r:id="rId13"/>
    <p:sldId id="320" r:id="rId14"/>
    <p:sldId id="312" r:id="rId15"/>
    <p:sldId id="315" r:id="rId16"/>
    <p:sldId id="314" r:id="rId17"/>
    <p:sldId id="317" r:id="rId18"/>
    <p:sldId id="316" r:id="rId1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CC"/>
    <a:srgbClr val="808000"/>
    <a:srgbClr val="800000"/>
    <a:srgbClr val="40471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792" autoAdjust="0"/>
  </p:normalViewPr>
  <p:slideViewPr>
    <p:cSldViewPr>
      <p:cViewPr varScale="1">
        <p:scale>
          <a:sx n="93" d="100"/>
          <a:sy n="93" d="100"/>
        </p:scale>
        <p:origin x="-132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15588"/>
    </p:cViewPr>
  </p:sorterViewPr>
  <p:notesViewPr>
    <p:cSldViewPr>
      <p:cViewPr varScale="1">
        <p:scale>
          <a:sx n="73" d="100"/>
          <a:sy n="73" d="100"/>
        </p:scale>
        <p:origin x="-2694" y="-8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SAS%20OLE%20DB%20Data%20Providers\Work\Red%20Pine\RP%20Thinning\Crane%20Lake\2010\Crane%20Lake%202004-2010_msmnt%20data.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D:\SAS%20OLE%20DB%20Data%20Providers\Work\Red%20Pine\RP%20Thinning\Middle%20Branch%20West\2010\Middle%20Branch%20WEST%202004-2010_msmnt%20data%20(2).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D:\SAS%20OLE%20DB%20Data%20Providers\Work\Red%20Pine\RP%20Thinning\Crane%20Lake\2010\Crane%20Lake%202004-2010_msmnt%20data.xlsx" TargetMode="External"/><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pPr>
            <a:r>
              <a:rPr lang="en-US" sz="1600" b="1" i="0" baseline="0" dirty="0" smtClean="0"/>
              <a:t>Six-Year Average Annual Diameter Growth in a High Density, High Site Quality Red Pine Plantation</a:t>
            </a:r>
            <a:endParaRPr lang="en-US" sz="1600" b="1" i="0" baseline="0" dirty="0"/>
          </a:p>
        </c:rich>
      </c:tx>
      <c:layout/>
    </c:title>
    <c:plotArea>
      <c:layout/>
      <c:lineChart>
        <c:grouping val="standard"/>
        <c:ser>
          <c:idx val="0"/>
          <c:order val="0"/>
          <c:tx>
            <c:strRef>
              <c:f>'Summary charts'!$O$23</c:f>
              <c:strCache>
                <c:ptCount val="1"/>
                <c:pt idx="0">
                  <c:v>Crown release</c:v>
                </c:pt>
              </c:strCache>
            </c:strRef>
          </c:tx>
          <c:spPr>
            <a:ln>
              <a:solidFill>
                <a:srgbClr val="00B0F0"/>
              </a:solidFill>
            </a:ln>
          </c:spPr>
          <c:marker>
            <c:symbol val="none"/>
          </c:marker>
          <c:cat>
            <c:numRef>
              <c:f>'Summary charts'!$N$24:$N$30</c:f>
              <c:numCache>
                <c:formatCode>General</c:formatCode>
                <c:ptCount val="7"/>
                <c:pt idx="0">
                  <c:v>2004.0</c:v>
                </c:pt>
                <c:pt idx="1">
                  <c:v>2005.0</c:v>
                </c:pt>
                <c:pt idx="2">
                  <c:v>2006.0</c:v>
                </c:pt>
                <c:pt idx="3">
                  <c:v>2007.0</c:v>
                </c:pt>
                <c:pt idx="4">
                  <c:v>2008.0</c:v>
                </c:pt>
                <c:pt idx="5">
                  <c:v>2009.0</c:v>
                </c:pt>
                <c:pt idx="6">
                  <c:v>2010.0</c:v>
                </c:pt>
              </c:numCache>
            </c:numRef>
          </c:cat>
          <c:val>
            <c:numRef>
              <c:f>'Summary charts'!$O$24:$O$30</c:f>
              <c:numCache>
                <c:formatCode>0.00</c:formatCode>
                <c:ptCount val="7"/>
                <c:pt idx="0">
                  <c:v>6.090731274110349</c:v>
                </c:pt>
                <c:pt idx="1">
                  <c:v>6.554129170582708</c:v>
                </c:pt>
                <c:pt idx="2">
                  <c:v>6.773704214964496</c:v>
                </c:pt>
                <c:pt idx="3">
                  <c:v>7.062454934824808</c:v>
                </c:pt>
                <c:pt idx="4">
                  <c:v>7.354178904291976</c:v>
                </c:pt>
                <c:pt idx="5">
                  <c:v>7.681331192564773</c:v>
                </c:pt>
                <c:pt idx="6">
                  <c:v>7.964337406015034</c:v>
                </c:pt>
              </c:numCache>
            </c:numRef>
          </c:val>
        </c:ser>
        <c:ser>
          <c:idx val="1"/>
          <c:order val="1"/>
          <c:tx>
            <c:strRef>
              <c:f>'Summary charts'!$P$23</c:f>
              <c:strCache>
                <c:ptCount val="1"/>
                <c:pt idx="0">
                  <c:v>Third row thin</c:v>
                </c:pt>
              </c:strCache>
            </c:strRef>
          </c:tx>
          <c:spPr>
            <a:ln>
              <a:solidFill>
                <a:srgbClr val="C00000"/>
              </a:solidFill>
            </a:ln>
          </c:spPr>
          <c:marker>
            <c:symbol val="none"/>
          </c:marker>
          <c:cat>
            <c:numRef>
              <c:f>'Summary charts'!$N$24:$N$30</c:f>
              <c:numCache>
                <c:formatCode>General</c:formatCode>
                <c:ptCount val="7"/>
                <c:pt idx="0">
                  <c:v>2004.0</c:v>
                </c:pt>
                <c:pt idx="1">
                  <c:v>2005.0</c:v>
                </c:pt>
                <c:pt idx="2">
                  <c:v>2006.0</c:v>
                </c:pt>
                <c:pt idx="3">
                  <c:v>2007.0</c:v>
                </c:pt>
                <c:pt idx="4">
                  <c:v>2008.0</c:v>
                </c:pt>
                <c:pt idx="5">
                  <c:v>2009.0</c:v>
                </c:pt>
                <c:pt idx="6">
                  <c:v>2010.0</c:v>
                </c:pt>
              </c:numCache>
            </c:numRef>
          </c:cat>
          <c:val>
            <c:numRef>
              <c:f>'Summary charts'!$P$24:$P$30</c:f>
              <c:numCache>
                <c:formatCode>0.00</c:formatCode>
                <c:ptCount val="7"/>
                <c:pt idx="0">
                  <c:v>6.084744352062358</c:v>
                </c:pt>
                <c:pt idx="1">
                  <c:v>6.443622441095832</c:v>
                </c:pt>
                <c:pt idx="2">
                  <c:v>6.682988841107368</c:v>
                </c:pt>
                <c:pt idx="3">
                  <c:v>6.90121168704246</c:v>
                </c:pt>
                <c:pt idx="4">
                  <c:v>7.140590653565999</c:v>
                </c:pt>
                <c:pt idx="5">
                  <c:v>7.392991889463036</c:v>
                </c:pt>
                <c:pt idx="6">
                  <c:v>7.660592619325253</c:v>
                </c:pt>
              </c:numCache>
            </c:numRef>
          </c:val>
        </c:ser>
        <c:ser>
          <c:idx val="2"/>
          <c:order val="2"/>
          <c:tx>
            <c:strRef>
              <c:f>'Summary charts'!$Q$23</c:f>
              <c:strCache>
                <c:ptCount val="1"/>
                <c:pt idx="0">
                  <c:v>Unthinned</c:v>
                </c:pt>
              </c:strCache>
            </c:strRef>
          </c:tx>
          <c:spPr>
            <a:ln>
              <a:solidFill>
                <a:srgbClr val="00B050"/>
              </a:solidFill>
            </a:ln>
          </c:spPr>
          <c:marker>
            <c:symbol val="none"/>
          </c:marker>
          <c:cat>
            <c:numRef>
              <c:f>'Summary charts'!$N$24:$N$30</c:f>
              <c:numCache>
                <c:formatCode>General</c:formatCode>
                <c:ptCount val="7"/>
                <c:pt idx="0">
                  <c:v>2004.0</c:v>
                </c:pt>
                <c:pt idx="1">
                  <c:v>2005.0</c:v>
                </c:pt>
                <c:pt idx="2">
                  <c:v>2006.0</c:v>
                </c:pt>
                <c:pt idx="3">
                  <c:v>2007.0</c:v>
                </c:pt>
                <c:pt idx="4">
                  <c:v>2008.0</c:v>
                </c:pt>
                <c:pt idx="5">
                  <c:v>2009.0</c:v>
                </c:pt>
                <c:pt idx="6">
                  <c:v>2010.0</c:v>
                </c:pt>
              </c:numCache>
            </c:numRef>
          </c:cat>
          <c:val>
            <c:numRef>
              <c:f>'Summary charts'!$Q$24:$Q$30</c:f>
              <c:numCache>
                <c:formatCode>0.00</c:formatCode>
                <c:ptCount val="7"/>
                <c:pt idx="0">
                  <c:v>6.271064525953147</c:v>
                </c:pt>
                <c:pt idx="1">
                  <c:v>6.532419254331619</c:v>
                </c:pt>
                <c:pt idx="2">
                  <c:v>6.651834263637897</c:v>
                </c:pt>
                <c:pt idx="3">
                  <c:v>6.777309288210781</c:v>
                </c:pt>
                <c:pt idx="4">
                  <c:v>6.933156490827011</c:v>
                </c:pt>
                <c:pt idx="5">
                  <c:v>7.077832538636875</c:v>
                </c:pt>
                <c:pt idx="6">
                  <c:v>7.22392072576176</c:v>
                </c:pt>
              </c:numCache>
            </c:numRef>
          </c:val>
        </c:ser>
        <c:marker val="1"/>
        <c:axId val="489973128"/>
        <c:axId val="490329080"/>
      </c:lineChart>
      <c:catAx>
        <c:axId val="489973128"/>
        <c:scaling>
          <c:orientation val="minMax"/>
        </c:scaling>
        <c:axPos val="b"/>
        <c:title>
          <c:tx>
            <c:rich>
              <a:bodyPr/>
              <a:lstStyle/>
              <a:p>
                <a:pPr>
                  <a:defRPr/>
                </a:pPr>
                <a:r>
                  <a:rPr lang="en-US" sz="1400"/>
                  <a:t>Year</a:t>
                </a:r>
              </a:p>
            </c:rich>
          </c:tx>
          <c:layout/>
        </c:title>
        <c:numFmt formatCode="General" sourceLinked="1"/>
        <c:tickLblPos val="nextTo"/>
        <c:txPr>
          <a:bodyPr/>
          <a:lstStyle/>
          <a:p>
            <a:pPr>
              <a:defRPr sz="1200"/>
            </a:pPr>
            <a:endParaRPr lang="en-US"/>
          </a:p>
        </c:txPr>
        <c:crossAx val="490329080"/>
        <c:crosses val="autoZero"/>
        <c:auto val="1"/>
        <c:lblAlgn val="ctr"/>
        <c:lblOffset val="100"/>
      </c:catAx>
      <c:valAx>
        <c:axId val="490329080"/>
        <c:scaling>
          <c:orientation val="minMax"/>
          <c:min val="6.0"/>
        </c:scaling>
        <c:axPos val="l"/>
        <c:majorGridlines/>
        <c:title>
          <c:tx>
            <c:rich>
              <a:bodyPr rot="-5400000" vert="horz"/>
              <a:lstStyle/>
              <a:p>
                <a:pPr>
                  <a:defRPr sz="1400"/>
                </a:pPr>
                <a:r>
                  <a:rPr lang="en-US" sz="1400"/>
                  <a:t>Inches</a:t>
                </a:r>
              </a:p>
            </c:rich>
          </c:tx>
          <c:layout/>
        </c:title>
        <c:numFmt formatCode="0.0" sourceLinked="0"/>
        <c:tickLblPos val="nextTo"/>
        <c:txPr>
          <a:bodyPr/>
          <a:lstStyle/>
          <a:p>
            <a:pPr>
              <a:defRPr sz="1200"/>
            </a:pPr>
            <a:endParaRPr lang="en-US"/>
          </a:p>
        </c:txPr>
        <c:crossAx val="489973128"/>
        <c:crosses val="autoZero"/>
        <c:crossBetween val="between"/>
      </c:valAx>
    </c:plotArea>
    <c:legend>
      <c:legendPos val="r"/>
      <c:layout/>
      <c:txPr>
        <a:bodyPr/>
        <a:lstStyle/>
        <a:p>
          <a:pPr>
            <a:defRPr sz="1200"/>
          </a:pPr>
          <a:endParaRPr lang="en-US"/>
        </a:p>
      </c:txPr>
    </c:legend>
    <c:plotVisOnly val="1"/>
  </c:chart>
  <c:spPr>
    <a:solidFill>
      <a:schemeClr val="accent2">
        <a:lumMod val="20000"/>
        <a:lumOff val="80000"/>
      </a:schemeClr>
    </a:solidFill>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sz="1600"/>
            </a:pPr>
            <a:r>
              <a:rPr lang="en-US" sz="1600" b="1" i="0" baseline="0" dirty="0" smtClean="0"/>
              <a:t>Six-Year Average </a:t>
            </a:r>
            <a:r>
              <a:rPr lang="en-US" sz="1600" b="1" i="0" baseline="0" dirty="0"/>
              <a:t>Annual </a:t>
            </a:r>
            <a:r>
              <a:rPr lang="en-US" sz="1600" b="1" i="0" baseline="0" dirty="0" smtClean="0"/>
              <a:t>Diameter Growth in a High Density, Low Site Quality Red Pine Plantation</a:t>
            </a:r>
            <a:endParaRPr lang="en-US" sz="1600" b="1" i="0" baseline="0" dirty="0"/>
          </a:p>
        </c:rich>
      </c:tx>
      <c:layout>
        <c:manualLayout>
          <c:xMode val="edge"/>
          <c:yMode val="edge"/>
          <c:x val="0.140053163211058"/>
          <c:y val="0.0275624461670973"/>
        </c:manualLayout>
      </c:layout>
    </c:title>
    <c:plotArea>
      <c:layout/>
      <c:lineChart>
        <c:grouping val="standard"/>
        <c:ser>
          <c:idx val="0"/>
          <c:order val="0"/>
          <c:tx>
            <c:strRef>
              <c:f>'Summary charts'!$D$20</c:f>
              <c:strCache>
                <c:ptCount val="1"/>
                <c:pt idx="0">
                  <c:v>Crown Release</c:v>
                </c:pt>
              </c:strCache>
            </c:strRef>
          </c:tx>
          <c:spPr>
            <a:ln>
              <a:solidFill>
                <a:srgbClr val="00B0F0"/>
              </a:solidFill>
            </a:ln>
          </c:spPr>
          <c:marker>
            <c:symbol val="none"/>
          </c:marker>
          <c:cat>
            <c:numRef>
              <c:f>'Summary charts'!$C$21:$C$27</c:f>
              <c:numCache>
                <c:formatCode>General</c:formatCode>
                <c:ptCount val="7"/>
                <c:pt idx="0">
                  <c:v>2004.0</c:v>
                </c:pt>
                <c:pt idx="1">
                  <c:v>2005.0</c:v>
                </c:pt>
                <c:pt idx="2">
                  <c:v>2006.0</c:v>
                </c:pt>
                <c:pt idx="3">
                  <c:v>2007.0</c:v>
                </c:pt>
                <c:pt idx="4">
                  <c:v>2008.0</c:v>
                </c:pt>
                <c:pt idx="5">
                  <c:v>2009.0</c:v>
                </c:pt>
                <c:pt idx="6">
                  <c:v>2010.0</c:v>
                </c:pt>
              </c:numCache>
            </c:numRef>
          </c:cat>
          <c:val>
            <c:numRef>
              <c:f>'Summary charts'!$D$21:$D$27</c:f>
              <c:numCache>
                <c:formatCode>0.00</c:formatCode>
                <c:ptCount val="7"/>
                <c:pt idx="0">
                  <c:v>6.262234431081137</c:v>
                </c:pt>
                <c:pt idx="1">
                  <c:v>6.437862557987215</c:v>
                </c:pt>
                <c:pt idx="2">
                  <c:v>6.649600945275771</c:v>
                </c:pt>
                <c:pt idx="3">
                  <c:v>6.903342829090701</c:v>
                </c:pt>
                <c:pt idx="4">
                  <c:v>7.151841136142132</c:v>
                </c:pt>
                <c:pt idx="5">
                  <c:v>7.365101342371076</c:v>
                </c:pt>
                <c:pt idx="6">
                  <c:v>7.619999999999996</c:v>
                </c:pt>
              </c:numCache>
            </c:numRef>
          </c:val>
        </c:ser>
        <c:ser>
          <c:idx val="1"/>
          <c:order val="1"/>
          <c:tx>
            <c:strRef>
              <c:f>'Summary charts'!$E$20</c:f>
              <c:strCache>
                <c:ptCount val="1"/>
                <c:pt idx="0">
                  <c:v>Two-row Thin</c:v>
                </c:pt>
              </c:strCache>
            </c:strRef>
          </c:tx>
          <c:spPr>
            <a:ln>
              <a:solidFill>
                <a:srgbClr val="C00000"/>
              </a:solidFill>
            </a:ln>
          </c:spPr>
          <c:marker>
            <c:symbol val="none"/>
          </c:marker>
          <c:cat>
            <c:numRef>
              <c:f>'Summary charts'!$C$21:$C$27</c:f>
              <c:numCache>
                <c:formatCode>General</c:formatCode>
                <c:ptCount val="7"/>
                <c:pt idx="0">
                  <c:v>2004.0</c:v>
                </c:pt>
                <c:pt idx="1">
                  <c:v>2005.0</c:v>
                </c:pt>
                <c:pt idx="2">
                  <c:v>2006.0</c:v>
                </c:pt>
                <c:pt idx="3">
                  <c:v>2007.0</c:v>
                </c:pt>
                <c:pt idx="4">
                  <c:v>2008.0</c:v>
                </c:pt>
                <c:pt idx="5">
                  <c:v>2009.0</c:v>
                </c:pt>
                <c:pt idx="6">
                  <c:v>2010.0</c:v>
                </c:pt>
              </c:numCache>
            </c:numRef>
          </c:cat>
          <c:val>
            <c:numRef>
              <c:f>'Summary charts'!$E$21:$E$27</c:f>
              <c:numCache>
                <c:formatCode>0.00</c:formatCode>
                <c:ptCount val="7"/>
                <c:pt idx="0">
                  <c:v>6.16864641263898</c:v>
                </c:pt>
                <c:pt idx="1">
                  <c:v>6.317544059836656</c:v>
                </c:pt>
                <c:pt idx="2">
                  <c:v>6.503632566264145</c:v>
                </c:pt>
                <c:pt idx="3">
                  <c:v>6.711870773561949</c:v>
                </c:pt>
                <c:pt idx="4">
                  <c:v>6.864899888982705</c:v>
                </c:pt>
                <c:pt idx="5">
                  <c:v>7.006457853077436</c:v>
                </c:pt>
                <c:pt idx="6">
                  <c:v>7.21</c:v>
                </c:pt>
              </c:numCache>
            </c:numRef>
          </c:val>
        </c:ser>
        <c:ser>
          <c:idx val="2"/>
          <c:order val="2"/>
          <c:tx>
            <c:strRef>
              <c:f>'Summary charts'!$F$20</c:f>
              <c:strCache>
                <c:ptCount val="1"/>
                <c:pt idx="0">
                  <c:v>Unthinned</c:v>
                </c:pt>
              </c:strCache>
            </c:strRef>
          </c:tx>
          <c:spPr>
            <a:ln>
              <a:solidFill>
                <a:srgbClr val="00B050"/>
              </a:solidFill>
            </a:ln>
          </c:spPr>
          <c:marker>
            <c:symbol val="none"/>
          </c:marker>
          <c:cat>
            <c:numRef>
              <c:f>'Summary charts'!$C$21:$C$27</c:f>
              <c:numCache>
                <c:formatCode>General</c:formatCode>
                <c:ptCount val="7"/>
                <c:pt idx="0">
                  <c:v>2004.0</c:v>
                </c:pt>
                <c:pt idx="1">
                  <c:v>2005.0</c:v>
                </c:pt>
                <c:pt idx="2">
                  <c:v>2006.0</c:v>
                </c:pt>
                <c:pt idx="3">
                  <c:v>2007.0</c:v>
                </c:pt>
                <c:pt idx="4">
                  <c:v>2008.0</c:v>
                </c:pt>
                <c:pt idx="5">
                  <c:v>2009.0</c:v>
                </c:pt>
                <c:pt idx="6">
                  <c:v>2010.0</c:v>
                </c:pt>
              </c:numCache>
            </c:numRef>
          </c:cat>
          <c:val>
            <c:numRef>
              <c:f>'Summary charts'!$F$21:$F$27</c:f>
              <c:numCache>
                <c:formatCode>0.00</c:formatCode>
                <c:ptCount val="7"/>
                <c:pt idx="0">
                  <c:v>6.254071637426877</c:v>
                </c:pt>
                <c:pt idx="1">
                  <c:v>6.374978070175411</c:v>
                </c:pt>
                <c:pt idx="2">
                  <c:v>6.466762740183818</c:v>
                </c:pt>
                <c:pt idx="3">
                  <c:v>6.577746971595656</c:v>
                </c:pt>
                <c:pt idx="4">
                  <c:v>6.662195071010833</c:v>
                </c:pt>
                <c:pt idx="5">
                  <c:v>6.745862573099416</c:v>
                </c:pt>
                <c:pt idx="6">
                  <c:v>6.859999999999998</c:v>
                </c:pt>
              </c:numCache>
            </c:numRef>
          </c:val>
        </c:ser>
        <c:marker val="1"/>
        <c:axId val="490239080"/>
        <c:axId val="487415192"/>
      </c:lineChart>
      <c:catAx>
        <c:axId val="490239080"/>
        <c:scaling>
          <c:orientation val="minMax"/>
        </c:scaling>
        <c:axPos val="b"/>
        <c:title>
          <c:tx>
            <c:rich>
              <a:bodyPr/>
              <a:lstStyle/>
              <a:p>
                <a:pPr>
                  <a:defRPr sz="1200"/>
                </a:pPr>
                <a:r>
                  <a:rPr lang="en-US" sz="1200" b="1" i="0" baseline="0"/>
                  <a:t>Year</a:t>
                </a:r>
                <a:endParaRPr lang="en-US" sz="1200"/>
              </a:p>
            </c:rich>
          </c:tx>
          <c:layout>
            <c:manualLayout>
              <c:xMode val="edge"/>
              <c:yMode val="edge"/>
              <c:x val="0.445494648097218"/>
              <c:y val="0.91528054276234"/>
            </c:manualLayout>
          </c:layout>
        </c:title>
        <c:numFmt formatCode="General" sourceLinked="1"/>
        <c:tickLblPos val="nextTo"/>
        <c:txPr>
          <a:bodyPr/>
          <a:lstStyle/>
          <a:p>
            <a:pPr>
              <a:defRPr b="1"/>
            </a:pPr>
            <a:endParaRPr lang="en-US"/>
          </a:p>
        </c:txPr>
        <c:crossAx val="487415192"/>
        <c:crosses val="autoZero"/>
        <c:auto val="1"/>
        <c:lblAlgn val="ctr"/>
        <c:lblOffset val="100"/>
      </c:catAx>
      <c:valAx>
        <c:axId val="487415192"/>
        <c:scaling>
          <c:orientation val="minMax"/>
          <c:max val="8.0"/>
          <c:min val="6.0"/>
        </c:scaling>
        <c:axPos val="l"/>
        <c:majorGridlines/>
        <c:title>
          <c:tx>
            <c:rich>
              <a:bodyPr rot="-5400000" vert="horz"/>
              <a:lstStyle/>
              <a:p>
                <a:pPr>
                  <a:defRPr sz="1200"/>
                </a:pPr>
                <a:r>
                  <a:rPr lang="en-US" sz="1200" b="1" i="0" u="none" strike="noStrike" baseline="0" dirty="0" smtClean="0"/>
                  <a:t>Inches</a:t>
                </a:r>
                <a:endParaRPr lang="en-US" sz="1200" dirty="0"/>
              </a:p>
            </c:rich>
          </c:tx>
          <c:layout/>
        </c:title>
        <c:numFmt formatCode="0.0" sourceLinked="0"/>
        <c:tickLblPos val="nextTo"/>
        <c:txPr>
          <a:bodyPr/>
          <a:lstStyle/>
          <a:p>
            <a:pPr>
              <a:defRPr b="1"/>
            </a:pPr>
            <a:endParaRPr lang="en-US"/>
          </a:p>
        </c:txPr>
        <c:crossAx val="490239080"/>
        <c:crosses val="autoZero"/>
        <c:crossBetween val="between"/>
        <c:majorUnit val="0.5"/>
      </c:valAx>
    </c:plotArea>
    <c:legend>
      <c:legendPos val="r"/>
      <c:layout/>
    </c:legend>
    <c:plotVisOnly val="1"/>
  </c:chart>
  <c:spPr>
    <a:solidFill>
      <a:schemeClr val="accent2">
        <a:lumMod val="20000"/>
        <a:lumOff val="80000"/>
      </a:scheme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pPr>
            <a:r>
              <a:rPr lang="en-US" sz="1800" b="1" i="0" baseline="0" dirty="0" smtClean="0"/>
              <a:t>Shift in Diameter </a:t>
            </a:r>
            <a:r>
              <a:rPr lang="en-US" sz="1800" b="1" i="0" baseline="0" dirty="0"/>
              <a:t>Distribution as Related to Thinning Method </a:t>
            </a:r>
            <a:endParaRPr lang="en-US" dirty="0"/>
          </a:p>
        </c:rich>
      </c:tx>
      <c:layout/>
    </c:title>
    <c:plotArea>
      <c:layout/>
      <c:lineChart>
        <c:grouping val="standard"/>
        <c:ser>
          <c:idx val="0"/>
          <c:order val="0"/>
          <c:tx>
            <c:strRef>
              <c:f>'Summary charts'!$K$17</c:f>
              <c:strCache>
                <c:ptCount val="1"/>
                <c:pt idx="0">
                  <c:v>Crown release</c:v>
                </c:pt>
              </c:strCache>
            </c:strRef>
          </c:tx>
          <c:spPr>
            <a:ln>
              <a:solidFill>
                <a:srgbClr val="00B0F0"/>
              </a:solidFill>
            </a:ln>
          </c:spPr>
          <c:marker>
            <c:symbol val="none"/>
          </c:marker>
          <c:cat>
            <c:strRef>
              <c:f>'Summary charts'!$I$18:$I$26</c:f>
              <c:strCache>
                <c:ptCount val="9"/>
                <c:pt idx="0">
                  <c:v>3</c:v>
                </c:pt>
                <c:pt idx="1">
                  <c:v>4</c:v>
                </c:pt>
                <c:pt idx="2">
                  <c:v>5</c:v>
                </c:pt>
                <c:pt idx="3">
                  <c:v>6</c:v>
                </c:pt>
                <c:pt idx="4">
                  <c:v>7</c:v>
                </c:pt>
                <c:pt idx="5">
                  <c:v>8</c:v>
                </c:pt>
                <c:pt idx="6">
                  <c:v>9</c:v>
                </c:pt>
                <c:pt idx="7">
                  <c:v>10</c:v>
                </c:pt>
                <c:pt idx="8">
                  <c:v>11</c:v>
                </c:pt>
              </c:strCache>
            </c:strRef>
          </c:cat>
          <c:val>
            <c:numRef>
              <c:f>'Summary charts'!$K$18:$K$26</c:f>
              <c:numCache>
                <c:formatCode>0.0</c:formatCode>
                <c:ptCount val="9"/>
                <c:pt idx="0">
                  <c:v>3.5</c:v>
                </c:pt>
                <c:pt idx="1">
                  <c:v>4.9</c:v>
                </c:pt>
                <c:pt idx="2">
                  <c:v>6.3</c:v>
                </c:pt>
                <c:pt idx="3">
                  <c:v>8.4</c:v>
                </c:pt>
                <c:pt idx="4">
                  <c:v>17.9</c:v>
                </c:pt>
                <c:pt idx="5">
                  <c:v>27.4</c:v>
                </c:pt>
                <c:pt idx="6">
                  <c:v>24.9</c:v>
                </c:pt>
                <c:pt idx="7">
                  <c:v>6.3</c:v>
                </c:pt>
                <c:pt idx="8">
                  <c:v>0.4</c:v>
                </c:pt>
              </c:numCache>
            </c:numRef>
          </c:val>
        </c:ser>
        <c:ser>
          <c:idx val="1"/>
          <c:order val="1"/>
          <c:tx>
            <c:strRef>
              <c:f>'Summary charts'!$J$17</c:f>
              <c:strCache>
                <c:ptCount val="1"/>
                <c:pt idx="0">
                  <c:v>Third row thin</c:v>
                </c:pt>
              </c:strCache>
            </c:strRef>
          </c:tx>
          <c:spPr>
            <a:ln>
              <a:solidFill>
                <a:srgbClr val="C00000"/>
              </a:solidFill>
            </a:ln>
          </c:spPr>
          <c:marker>
            <c:symbol val="none"/>
          </c:marker>
          <c:cat>
            <c:strRef>
              <c:f>'Summary charts'!$I$18:$I$26</c:f>
              <c:strCache>
                <c:ptCount val="9"/>
                <c:pt idx="0">
                  <c:v>3</c:v>
                </c:pt>
                <c:pt idx="1">
                  <c:v>4</c:v>
                </c:pt>
                <c:pt idx="2">
                  <c:v>5</c:v>
                </c:pt>
                <c:pt idx="3">
                  <c:v>6</c:v>
                </c:pt>
                <c:pt idx="4">
                  <c:v>7</c:v>
                </c:pt>
                <c:pt idx="5">
                  <c:v>8</c:v>
                </c:pt>
                <c:pt idx="6">
                  <c:v>9</c:v>
                </c:pt>
                <c:pt idx="7">
                  <c:v>10</c:v>
                </c:pt>
                <c:pt idx="8">
                  <c:v>11</c:v>
                </c:pt>
              </c:strCache>
            </c:strRef>
          </c:cat>
          <c:val>
            <c:numRef>
              <c:f>'Summary charts'!$J$18:$J$26</c:f>
              <c:numCache>
                <c:formatCode>0.0</c:formatCode>
                <c:ptCount val="9"/>
                <c:pt idx="0">
                  <c:v>1.2</c:v>
                </c:pt>
                <c:pt idx="1">
                  <c:v>4.9</c:v>
                </c:pt>
                <c:pt idx="2">
                  <c:v>6.6</c:v>
                </c:pt>
                <c:pt idx="3">
                  <c:v>16.7</c:v>
                </c:pt>
                <c:pt idx="4">
                  <c:v>25.1</c:v>
                </c:pt>
                <c:pt idx="5">
                  <c:v>25.6</c:v>
                </c:pt>
                <c:pt idx="6">
                  <c:v>15.9</c:v>
                </c:pt>
                <c:pt idx="7">
                  <c:v>3.5</c:v>
                </c:pt>
                <c:pt idx="8">
                  <c:v>0.3</c:v>
                </c:pt>
              </c:numCache>
            </c:numRef>
          </c:val>
        </c:ser>
        <c:ser>
          <c:idx val="2"/>
          <c:order val="2"/>
          <c:tx>
            <c:strRef>
              <c:f>'Summary charts'!$L$17</c:f>
              <c:strCache>
                <c:ptCount val="1"/>
                <c:pt idx="0">
                  <c:v>Unthinned</c:v>
                </c:pt>
              </c:strCache>
            </c:strRef>
          </c:tx>
          <c:spPr>
            <a:ln>
              <a:solidFill>
                <a:srgbClr val="00B050"/>
              </a:solidFill>
            </a:ln>
          </c:spPr>
          <c:marker>
            <c:symbol val="none"/>
          </c:marker>
          <c:cat>
            <c:strRef>
              <c:f>'Summary charts'!$I$18:$I$26</c:f>
              <c:strCache>
                <c:ptCount val="9"/>
                <c:pt idx="0">
                  <c:v>3</c:v>
                </c:pt>
                <c:pt idx="1">
                  <c:v>4</c:v>
                </c:pt>
                <c:pt idx="2">
                  <c:v>5</c:v>
                </c:pt>
                <c:pt idx="3">
                  <c:v>6</c:v>
                </c:pt>
                <c:pt idx="4">
                  <c:v>7</c:v>
                </c:pt>
                <c:pt idx="5">
                  <c:v>8</c:v>
                </c:pt>
                <c:pt idx="6">
                  <c:v>9</c:v>
                </c:pt>
                <c:pt idx="7">
                  <c:v>10</c:v>
                </c:pt>
                <c:pt idx="8">
                  <c:v>11</c:v>
                </c:pt>
              </c:strCache>
            </c:strRef>
          </c:cat>
          <c:val>
            <c:numRef>
              <c:f>'Summary charts'!$L$18:$L$26</c:f>
              <c:numCache>
                <c:formatCode>0.0</c:formatCode>
                <c:ptCount val="9"/>
                <c:pt idx="0">
                  <c:v>0.9</c:v>
                </c:pt>
                <c:pt idx="1">
                  <c:v>6.3</c:v>
                </c:pt>
                <c:pt idx="2">
                  <c:v>11.2</c:v>
                </c:pt>
                <c:pt idx="3">
                  <c:v>19.6</c:v>
                </c:pt>
                <c:pt idx="4">
                  <c:v>30.5</c:v>
                </c:pt>
                <c:pt idx="5">
                  <c:v>26.8</c:v>
                </c:pt>
                <c:pt idx="6">
                  <c:v>4.0</c:v>
                </c:pt>
                <c:pt idx="7">
                  <c:v>0.600000000000001</c:v>
                </c:pt>
                <c:pt idx="8">
                  <c:v>0.0</c:v>
                </c:pt>
              </c:numCache>
            </c:numRef>
          </c:val>
        </c:ser>
        <c:marker val="1"/>
        <c:axId val="490313944"/>
        <c:axId val="448395640"/>
      </c:lineChart>
      <c:catAx>
        <c:axId val="490313944"/>
        <c:scaling>
          <c:orientation val="minMax"/>
        </c:scaling>
        <c:axPos val="b"/>
        <c:title>
          <c:tx>
            <c:rich>
              <a:bodyPr/>
              <a:lstStyle/>
              <a:p>
                <a:pPr>
                  <a:defRPr/>
                </a:pPr>
                <a:r>
                  <a:rPr lang="en-US" sz="1600"/>
                  <a:t>Diameter Class, inches</a:t>
                </a:r>
              </a:p>
            </c:rich>
          </c:tx>
          <c:layout/>
        </c:title>
        <c:tickLblPos val="nextTo"/>
        <c:txPr>
          <a:bodyPr/>
          <a:lstStyle/>
          <a:p>
            <a:pPr>
              <a:defRPr sz="1200"/>
            </a:pPr>
            <a:endParaRPr lang="en-US"/>
          </a:p>
        </c:txPr>
        <c:crossAx val="448395640"/>
        <c:crosses val="autoZero"/>
        <c:auto val="1"/>
        <c:lblAlgn val="ctr"/>
        <c:lblOffset val="100"/>
      </c:catAx>
      <c:valAx>
        <c:axId val="448395640"/>
        <c:scaling>
          <c:orientation val="minMax"/>
        </c:scaling>
        <c:axPos val="l"/>
        <c:majorGridlines/>
        <c:title>
          <c:tx>
            <c:rich>
              <a:bodyPr rot="-5400000" vert="horz"/>
              <a:lstStyle/>
              <a:p>
                <a:pPr>
                  <a:defRPr sz="1600"/>
                </a:pPr>
                <a:r>
                  <a:rPr lang="en-US" sz="1600" b="1" i="0" baseline="0"/>
                  <a:t>Percent</a:t>
                </a:r>
                <a:endParaRPr lang="en-US" sz="1600"/>
              </a:p>
            </c:rich>
          </c:tx>
          <c:layout>
            <c:manualLayout>
              <c:xMode val="edge"/>
              <c:yMode val="edge"/>
              <c:x val="0.0235042735042737"/>
              <c:y val="0.41227122833422"/>
            </c:manualLayout>
          </c:layout>
        </c:title>
        <c:numFmt formatCode="0" sourceLinked="0"/>
        <c:tickLblPos val="nextTo"/>
        <c:txPr>
          <a:bodyPr/>
          <a:lstStyle/>
          <a:p>
            <a:pPr>
              <a:defRPr sz="1200"/>
            </a:pPr>
            <a:endParaRPr lang="en-US"/>
          </a:p>
        </c:txPr>
        <c:crossAx val="490313944"/>
        <c:crosses val="autoZero"/>
        <c:crossBetween val="between"/>
      </c:valAx>
    </c:plotArea>
    <c:legend>
      <c:legendPos val="r"/>
      <c:layout/>
      <c:txPr>
        <a:bodyPr/>
        <a:lstStyle/>
        <a:p>
          <a:pPr>
            <a:defRPr sz="1400"/>
          </a:pPr>
          <a:endParaRPr lang="en-US"/>
        </a:p>
      </c:txPr>
    </c:legend>
    <c:plotVisOnly val="1"/>
  </c:chart>
  <c:spPr>
    <a:solidFill>
      <a:schemeClr val="accent1">
        <a:lumMod val="20000"/>
        <a:lumOff val="80000"/>
      </a:schemeClr>
    </a:solidFill>
  </c:sp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0.12121</cdr:x>
      <cdr:y>0.88175</cdr:y>
    </cdr:from>
    <cdr:to>
      <cdr:x>0.22222</cdr:x>
      <cdr:y>0.95373</cdr:y>
    </cdr:to>
    <cdr:sp macro="" textlink="">
      <cdr:nvSpPr>
        <cdr:cNvPr id="2" name="TextBox 1"/>
        <cdr:cNvSpPr txBox="1"/>
      </cdr:nvSpPr>
      <cdr:spPr>
        <a:xfrm xmlns:a="http://schemas.openxmlformats.org/drawingml/2006/main">
          <a:off x="800100" y="3267075"/>
          <a:ext cx="6667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Age 19</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0.11127</cdr:x>
      <cdr:y>0.89406</cdr:y>
    </cdr:from>
    <cdr:to>
      <cdr:x>0.20986</cdr:x>
      <cdr:y>0.96641</cdr:y>
    </cdr:to>
    <cdr:sp macro="" textlink="">
      <cdr:nvSpPr>
        <cdr:cNvPr id="2" name="TextBox 1"/>
        <cdr:cNvSpPr txBox="1"/>
      </cdr:nvSpPr>
      <cdr:spPr>
        <a:xfrm xmlns:a="http://schemas.openxmlformats.org/drawingml/2006/main">
          <a:off x="752475" y="3295650"/>
          <a:ext cx="666750"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Lucida Sans"/>
            </a:defRPr>
          </a:lvl1pPr>
          <a:lvl2pPr marL="457200" indent="0">
            <a:defRPr sz="1100">
              <a:latin typeface="Lucida Sans"/>
            </a:defRPr>
          </a:lvl2pPr>
          <a:lvl3pPr marL="914400" indent="0">
            <a:defRPr sz="1100">
              <a:latin typeface="Lucida Sans"/>
            </a:defRPr>
          </a:lvl3pPr>
          <a:lvl4pPr marL="1371600" indent="0">
            <a:defRPr sz="1100">
              <a:latin typeface="Lucida Sans"/>
            </a:defRPr>
          </a:lvl4pPr>
          <a:lvl5pPr marL="1828800" indent="0">
            <a:defRPr sz="1100">
              <a:latin typeface="Lucida Sans"/>
            </a:defRPr>
          </a:lvl5pPr>
          <a:lvl6pPr marL="2286000" indent="0">
            <a:defRPr sz="1100">
              <a:latin typeface="Lucida Sans"/>
            </a:defRPr>
          </a:lvl6pPr>
          <a:lvl7pPr marL="2743200" indent="0">
            <a:defRPr sz="1100">
              <a:latin typeface="Lucida Sans"/>
            </a:defRPr>
          </a:lvl7pPr>
          <a:lvl8pPr marL="3200400" indent="0">
            <a:defRPr sz="1100">
              <a:latin typeface="Lucida Sans"/>
            </a:defRPr>
          </a:lvl8pPr>
          <a:lvl9pPr marL="3657600" indent="0">
            <a:defRPr sz="1100">
              <a:latin typeface="Lucida Sans"/>
            </a:defRPr>
          </a:lvl9pPr>
        </a:lstStyle>
        <a:p xmlns:a="http://schemas.openxmlformats.org/drawingml/2006/main">
          <a:r>
            <a:rPr lang="en-US" sz="1000" dirty="0" smtClean="0"/>
            <a:t>Age 27</a:t>
          </a:r>
          <a:endParaRPr lang="en-US" sz="1000" dirty="0"/>
        </a:p>
      </cdr:txBody>
    </cdr:sp>
  </cdr:relSizeAnchor>
</c:userShapes>
</file>

<file path=ppt/drawings/drawing3.xml><?xml version="1.0" encoding="utf-8"?>
<c:userShapes xmlns:c="http://schemas.openxmlformats.org/drawingml/2006/chart">
  <cdr:relSizeAnchor xmlns:cdr="http://schemas.openxmlformats.org/drawingml/2006/chartDrawing">
    <cdr:from>
      <cdr:x>0.36115</cdr:x>
      <cdr:y>0.22585</cdr:y>
    </cdr:from>
    <cdr:to>
      <cdr:x>0.36525</cdr:x>
      <cdr:y>0.77279</cdr:y>
    </cdr:to>
    <cdr:sp macro="" textlink="">
      <cdr:nvSpPr>
        <cdr:cNvPr id="3" name="Straight Connector 2"/>
        <cdr:cNvSpPr/>
      </cdr:nvSpPr>
      <cdr:spPr bwMode="auto">
        <a:xfrm xmlns:a="http://schemas.openxmlformats.org/drawingml/2006/main" rot="5400000" flipH="1" flipV="1">
          <a:off x="2514601" y="790576"/>
          <a:ext cx="28576" cy="1914525"/>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tx1"/>
          </a:solidFill>
          <a:prstDash val="solid"/>
          <a:round/>
          <a:headEnd type="none" w="sm" len="sm"/>
          <a:tailEnd type="none" w="sm" len="sm"/>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hdr" sz="quarter"/>
          </p:nvPr>
        </p:nvSpPr>
        <p:spPr bwMode="auto">
          <a:xfrm>
            <a:off x="0" y="0"/>
            <a:ext cx="3043131" cy="464818"/>
          </a:xfrm>
          <a:prstGeom prst="rect">
            <a:avLst/>
          </a:prstGeom>
          <a:noFill/>
          <a:ln w="9525">
            <a:noFill/>
            <a:miter lim="800000"/>
            <a:headEnd/>
            <a:tailEnd/>
          </a:ln>
          <a:effectLst/>
        </p:spPr>
        <p:txBody>
          <a:bodyPr vert="horz" wrap="square" lIns="93308" tIns="46653" rIns="93308" bIns="46653" numCol="1" anchor="t" anchorCtr="0" compatLnSpc="1">
            <a:prstTxWarp prst="textNoShape">
              <a:avLst/>
            </a:prstTxWarp>
          </a:bodyPr>
          <a:lstStyle>
            <a:lvl1pPr>
              <a:defRPr sz="1200"/>
            </a:lvl1pPr>
          </a:lstStyle>
          <a:p>
            <a:pPr>
              <a:defRPr/>
            </a:pPr>
            <a:endParaRPr lang="en-US"/>
          </a:p>
        </p:txBody>
      </p:sp>
      <p:sp>
        <p:nvSpPr>
          <p:cNvPr id="95235" name="Rectangle 1027"/>
          <p:cNvSpPr>
            <a:spLocks noGrp="1" noChangeArrowheads="1"/>
          </p:cNvSpPr>
          <p:nvPr>
            <p:ph type="dt" sz="quarter" idx="1"/>
          </p:nvPr>
        </p:nvSpPr>
        <p:spPr bwMode="auto">
          <a:xfrm>
            <a:off x="3979971" y="0"/>
            <a:ext cx="3043131" cy="464818"/>
          </a:xfrm>
          <a:prstGeom prst="rect">
            <a:avLst/>
          </a:prstGeom>
          <a:noFill/>
          <a:ln w="9525">
            <a:noFill/>
            <a:miter lim="800000"/>
            <a:headEnd/>
            <a:tailEnd/>
          </a:ln>
          <a:effectLst/>
        </p:spPr>
        <p:txBody>
          <a:bodyPr vert="horz" wrap="square" lIns="93308" tIns="46653" rIns="93308" bIns="46653" numCol="1" anchor="t" anchorCtr="0" compatLnSpc="1">
            <a:prstTxWarp prst="textNoShape">
              <a:avLst/>
            </a:prstTxWarp>
          </a:bodyPr>
          <a:lstStyle>
            <a:lvl1pPr algn="r">
              <a:defRPr sz="1200"/>
            </a:lvl1pPr>
          </a:lstStyle>
          <a:p>
            <a:pPr>
              <a:defRPr/>
            </a:pPr>
            <a:endParaRPr lang="en-US"/>
          </a:p>
        </p:txBody>
      </p:sp>
      <p:sp>
        <p:nvSpPr>
          <p:cNvPr id="95236" name="Rectangle 1028"/>
          <p:cNvSpPr>
            <a:spLocks noGrp="1" noChangeArrowheads="1"/>
          </p:cNvSpPr>
          <p:nvPr>
            <p:ph type="ftr" sz="quarter" idx="2"/>
          </p:nvPr>
        </p:nvSpPr>
        <p:spPr bwMode="auto">
          <a:xfrm>
            <a:off x="0" y="8844282"/>
            <a:ext cx="3043131" cy="464818"/>
          </a:xfrm>
          <a:prstGeom prst="rect">
            <a:avLst/>
          </a:prstGeom>
          <a:noFill/>
          <a:ln w="9525">
            <a:noFill/>
            <a:miter lim="800000"/>
            <a:headEnd/>
            <a:tailEnd/>
          </a:ln>
          <a:effectLst/>
        </p:spPr>
        <p:txBody>
          <a:bodyPr vert="horz" wrap="square" lIns="93308" tIns="46653" rIns="93308" bIns="46653" numCol="1" anchor="b" anchorCtr="0" compatLnSpc="1">
            <a:prstTxWarp prst="textNoShape">
              <a:avLst/>
            </a:prstTxWarp>
          </a:bodyPr>
          <a:lstStyle>
            <a:lvl1pPr>
              <a:defRPr sz="1200"/>
            </a:lvl1pPr>
          </a:lstStyle>
          <a:p>
            <a:pPr>
              <a:defRPr/>
            </a:pPr>
            <a:endParaRPr lang="en-US"/>
          </a:p>
        </p:txBody>
      </p:sp>
      <p:sp>
        <p:nvSpPr>
          <p:cNvPr id="95237" name="Rectangle 1029"/>
          <p:cNvSpPr>
            <a:spLocks noGrp="1" noChangeArrowheads="1"/>
          </p:cNvSpPr>
          <p:nvPr>
            <p:ph type="sldNum" sz="quarter" idx="3"/>
          </p:nvPr>
        </p:nvSpPr>
        <p:spPr bwMode="auto">
          <a:xfrm>
            <a:off x="3979971" y="8844282"/>
            <a:ext cx="3043131" cy="464818"/>
          </a:xfrm>
          <a:prstGeom prst="rect">
            <a:avLst/>
          </a:prstGeom>
          <a:noFill/>
          <a:ln w="9525">
            <a:noFill/>
            <a:miter lim="800000"/>
            <a:headEnd/>
            <a:tailEnd/>
          </a:ln>
          <a:effectLst/>
        </p:spPr>
        <p:txBody>
          <a:bodyPr vert="horz" wrap="square" lIns="93308" tIns="46653" rIns="93308" bIns="46653" numCol="1" anchor="b" anchorCtr="0" compatLnSpc="1">
            <a:prstTxWarp prst="textNoShape">
              <a:avLst/>
            </a:prstTxWarp>
          </a:bodyPr>
          <a:lstStyle>
            <a:lvl1pPr algn="r">
              <a:defRPr sz="1200"/>
            </a:lvl1pPr>
          </a:lstStyle>
          <a:p>
            <a:pPr>
              <a:defRPr/>
            </a:pPr>
            <a:fld id="{26695CF0-36B1-40BA-A602-FFB84D1BE97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131" cy="464818"/>
          </a:xfrm>
          <a:prstGeom prst="rect">
            <a:avLst/>
          </a:prstGeom>
          <a:noFill/>
          <a:ln w="9525">
            <a:noFill/>
            <a:miter lim="800000"/>
            <a:headEnd/>
            <a:tailEnd/>
          </a:ln>
          <a:effectLst/>
        </p:spPr>
        <p:txBody>
          <a:bodyPr vert="horz" wrap="square" lIns="93308" tIns="46653" rIns="93308" bIns="46653"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979971" y="0"/>
            <a:ext cx="3043131" cy="464818"/>
          </a:xfrm>
          <a:prstGeom prst="rect">
            <a:avLst/>
          </a:prstGeom>
          <a:noFill/>
          <a:ln w="9525">
            <a:noFill/>
            <a:miter lim="800000"/>
            <a:headEnd/>
            <a:tailEnd/>
          </a:ln>
          <a:effectLst/>
        </p:spPr>
        <p:txBody>
          <a:bodyPr vert="horz" wrap="square" lIns="93308" tIns="46653" rIns="93308" bIns="46653"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247" y="4422143"/>
            <a:ext cx="5152610" cy="4188140"/>
          </a:xfrm>
          <a:prstGeom prst="rect">
            <a:avLst/>
          </a:prstGeom>
          <a:noFill/>
          <a:ln w="9525">
            <a:noFill/>
            <a:miter lim="800000"/>
            <a:headEnd/>
            <a:tailEnd/>
          </a:ln>
          <a:effectLst/>
        </p:spPr>
        <p:txBody>
          <a:bodyPr vert="horz" wrap="square" lIns="93308" tIns="46653" rIns="93308" bIns="466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44282"/>
            <a:ext cx="3043131" cy="464818"/>
          </a:xfrm>
          <a:prstGeom prst="rect">
            <a:avLst/>
          </a:prstGeom>
          <a:noFill/>
          <a:ln w="9525">
            <a:noFill/>
            <a:miter lim="800000"/>
            <a:headEnd/>
            <a:tailEnd/>
          </a:ln>
          <a:effectLst/>
        </p:spPr>
        <p:txBody>
          <a:bodyPr vert="horz" wrap="square" lIns="93308" tIns="46653" rIns="93308" bIns="46653"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979971" y="8844282"/>
            <a:ext cx="3043131" cy="464818"/>
          </a:xfrm>
          <a:prstGeom prst="rect">
            <a:avLst/>
          </a:prstGeom>
          <a:noFill/>
          <a:ln w="9525">
            <a:noFill/>
            <a:miter lim="800000"/>
            <a:headEnd/>
            <a:tailEnd/>
          </a:ln>
          <a:effectLst/>
        </p:spPr>
        <p:txBody>
          <a:bodyPr vert="horz" wrap="square" lIns="93308" tIns="46653" rIns="93308" bIns="46653" numCol="1" anchor="b" anchorCtr="0" compatLnSpc="1">
            <a:prstTxWarp prst="textNoShape">
              <a:avLst/>
            </a:prstTxWarp>
          </a:bodyPr>
          <a:lstStyle>
            <a:lvl1pPr algn="r">
              <a:defRPr sz="1200"/>
            </a:lvl1pPr>
          </a:lstStyle>
          <a:p>
            <a:pPr>
              <a:defRPr/>
            </a:pPr>
            <a:fld id="{7A301FF6-93BB-4943-AEC0-1736B43AB0A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48373D0C-B759-4B59-BFE1-8C9581EAC9C2}" type="slidenum">
              <a:rPr lang="en-US" smtClean="0"/>
              <a:pPr/>
              <a:t>1</a:t>
            </a:fld>
            <a:endParaRPr 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33653" y="4422143"/>
            <a:ext cx="5155797" cy="418814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E8D5F06D-EDE6-45AC-917F-3887EA9F16D9}" type="slidenum">
              <a:rPr lang="en-US" smtClean="0"/>
              <a:pPr/>
              <a:t>11</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9EF8259-D1EA-4913-A931-2FD94A83D594}" type="slidenum">
              <a:rPr lang="en-US" smtClean="0"/>
              <a:pPr/>
              <a:t>12</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48556CD-F1A9-45F6-AE66-D3E8ED3EB66D}" type="slidenum">
              <a:rPr lang="en-US" smtClean="0"/>
              <a:pPr/>
              <a:t>13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A301FF6-93BB-4943-AEC0-1736B43AB0A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C8DF1AA-D3CF-418C-8ED1-0B585D5831B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52542F4-451D-4B56-9C78-1E0DFFBE7B6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20955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1341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D83EA9-F2DC-49A6-842A-3515CA0B1D4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2FABCC-839D-478B-A0A6-64D734B51EF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C305F31-C830-4664-94B5-72126DCAF6E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C6E0311-99BF-4596-A1FC-CCE66C14491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85D18E1-2911-4AF0-A962-938BCC478A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E86288D-8885-4036-97BE-4ED845AD29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AC4EC7-CC42-4CC7-8896-C1F544AC654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4DB05E-0DA7-41DA-925D-FC5DCDCF369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1FBFAA0-BE6B-451F-814E-4242D8E012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13" cstate="print"/>
          <a:srcRect/>
          <a:stretch>
            <a:fillRect/>
          </a:stretch>
        </p:blipFill>
        <p:spPr bwMode="auto">
          <a:xfrm>
            <a:off x="6477000" y="0"/>
            <a:ext cx="1050925" cy="949325"/>
          </a:xfrm>
          <a:prstGeom prst="rect">
            <a:avLst/>
          </a:prstGeom>
          <a:noFill/>
          <a:ln w="9525">
            <a:noFill/>
            <a:miter lim="800000"/>
            <a:headEnd/>
            <a:tailEnd/>
          </a:ln>
        </p:spPr>
      </p:pic>
      <p:pic>
        <p:nvPicPr>
          <p:cNvPr id="4099" name="Picture 9"/>
          <p:cNvPicPr>
            <a:picLocks noChangeAspect="1" noChangeArrowheads="1"/>
          </p:cNvPicPr>
          <p:nvPr/>
        </p:nvPicPr>
        <p:blipFill>
          <a:blip r:embed="rId14" cstate="print"/>
          <a:srcRect/>
          <a:stretch>
            <a:fillRect/>
          </a:stretch>
        </p:blipFill>
        <p:spPr bwMode="auto">
          <a:xfrm>
            <a:off x="7516813" y="0"/>
            <a:ext cx="1627187" cy="946150"/>
          </a:xfrm>
          <a:prstGeom prst="rect">
            <a:avLst/>
          </a:prstGeom>
          <a:noFill/>
          <a:ln w="9525">
            <a:noFill/>
            <a:miter lim="800000"/>
            <a:headEnd/>
            <a:tailEnd/>
          </a:ln>
        </p:spPr>
      </p:pic>
      <p:sp>
        <p:nvSpPr>
          <p:cNvPr id="1031" name="Rectangle 7"/>
          <p:cNvSpPr>
            <a:spLocks noChangeArrowheads="1"/>
          </p:cNvSpPr>
          <p:nvPr/>
        </p:nvSpPr>
        <p:spPr bwMode="auto">
          <a:xfrm>
            <a:off x="0" y="0"/>
            <a:ext cx="6477000" cy="950913"/>
          </a:xfrm>
          <a:prstGeom prst="rect">
            <a:avLst/>
          </a:prstGeom>
          <a:solidFill>
            <a:srgbClr val="40471C"/>
          </a:solidFill>
          <a:ln w="9525">
            <a:noFill/>
            <a:miter lim="800000"/>
            <a:headEnd/>
            <a:tailEnd/>
          </a:ln>
          <a:effectLst/>
        </p:spPr>
        <p:txBody>
          <a:bodyPr wrap="none" anchor="ctr"/>
          <a:lstStyle/>
          <a:p>
            <a:pPr algn="r" eaLnBrk="0" hangingPunct="0">
              <a:defRPr/>
            </a:pPr>
            <a:endParaRPr lang="en-US" dirty="0">
              <a:solidFill>
                <a:schemeClr val="hlink"/>
              </a:solidFill>
              <a:latin typeface="Times" pitchFamily="18" charset="0"/>
            </a:endParaRPr>
          </a:p>
        </p:txBody>
      </p:sp>
      <p:sp>
        <p:nvSpPr>
          <p:cNvPr id="4101" name="Rectangle 2"/>
          <p:cNvSpPr>
            <a:spLocks noGrp="1" noChangeArrowheads="1"/>
          </p:cNvSpPr>
          <p:nvPr>
            <p:ph type="title"/>
          </p:nvPr>
        </p:nvSpPr>
        <p:spPr bwMode="auto">
          <a:xfrm>
            <a:off x="0" y="0"/>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p:nvSpPr>
        <p:spPr bwMode="auto">
          <a:xfrm>
            <a:off x="0" y="914400"/>
            <a:ext cx="9144000" cy="5943600"/>
          </a:xfrm>
          <a:prstGeom prst="rect">
            <a:avLst/>
          </a:prstGeom>
          <a:solidFill>
            <a:srgbClr val="ACAB86"/>
          </a:solidFill>
          <a:ln w="9525">
            <a:noFill/>
            <a:miter lim="800000"/>
            <a:headEnd/>
            <a:tailEnd/>
          </a:ln>
          <a:effectLst/>
        </p:spPr>
        <p:txBody>
          <a:bodyPr/>
          <a:lstStyle/>
          <a:p>
            <a:pPr marL="342900" indent="-342900">
              <a:spcBef>
                <a:spcPct val="20000"/>
              </a:spcBef>
              <a:buFontTx/>
              <a:buChar char="•"/>
              <a:defRPr/>
            </a:pPr>
            <a:endParaRPr lang="en-US" sz="3200" dirty="0"/>
          </a:p>
        </p:txBody>
      </p:sp>
      <p:sp>
        <p:nvSpPr>
          <p:cNvPr id="4103" name="Rectangle 3"/>
          <p:cNvSpPr>
            <a:spLocks noGrp="1" noChangeArrowheads="1"/>
          </p:cNvSpPr>
          <p:nvPr>
            <p:ph type="body" idx="1"/>
          </p:nvPr>
        </p:nvSpPr>
        <p:spPr bwMode="auto">
          <a:xfrm>
            <a:off x="6096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20BB9B-EF96-4AF8-ADB0-04D644FD2D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8.xls"/><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xcel_97_-_2004_Worksheet9.xls"/><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97_-_2004_Worksheet10.xls"/><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xcel_97_-_2004_Worksheet11.xls"/><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xcel_97_-_2004_Worksheet12.xls"/><Relationship Id="rId5" Type="http://schemas.openxmlformats.org/officeDocument/2006/relationships/image" Target="../media/image8.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13.xls"/><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4.xls"/><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5.xls"/><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6.xls"/><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xcel_97_-_2004_Worksheet7.xls"/><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505200"/>
            <a:ext cx="7772400" cy="3048000"/>
          </a:xfrm>
        </p:spPr>
        <p:txBody>
          <a:bodyPr/>
          <a:lstStyle/>
          <a:p>
            <a:pPr algn="ctr" eaLnBrk="1" hangingPunct="1"/>
            <a:r>
              <a:rPr lang="en-US" sz="4000" dirty="0" smtClean="0"/>
              <a:t>Forest Management and Economics</a:t>
            </a:r>
          </a:p>
        </p:txBody>
      </p:sp>
      <p:sp>
        <p:nvSpPr>
          <p:cNvPr id="5123" name="Text Box 4"/>
          <p:cNvSpPr txBox="1">
            <a:spLocks noChangeArrowheads="1"/>
          </p:cNvSpPr>
          <p:nvPr/>
        </p:nvSpPr>
        <p:spPr bwMode="auto">
          <a:xfrm>
            <a:off x="1295400" y="2133600"/>
            <a:ext cx="1066800" cy="274638"/>
          </a:xfrm>
          <a:prstGeom prst="rect">
            <a:avLst/>
          </a:prstGeom>
          <a:noFill/>
          <a:ln w="9525">
            <a:noFill/>
            <a:miter lim="800000"/>
            <a:headEnd/>
            <a:tailEnd/>
          </a:ln>
        </p:spPr>
        <p:txBody>
          <a:bodyPr>
            <a:spAutoFit/>
          </a:bodyPr>
          <a:lstStyle/>
          <a:p>
            <a:pPr eaLnBrk="0" hangingPunct="0">
              <a:spcBef>
                <a:spcPct val="50000"/>
              </a:spcBef>
            </a:pPr>
            <a:endParaRPr lang="en-US" sz="1200" dirty="0">
              <a:latin typeface="Arial" charset="0"/>
            </a:endParaRPr>
          </a:p>
        </p:txBody>
      </p:sp>
      <p:pic>
        <p:nvPicPr>
          <p:cNvPr id="5124" name="Picture 5"/>
          <p:cNvPicPr>
            <a:picLocks noChangeAspect="1" noChangeArrowheads="1"/>
          </p:cNvPicPr>
          <p:nvPr/>
        </p:nvPicPr>
        <p:blipFill>
          <a:blip r:embed="rId3" cstate="print"/>
          <a:srcRect/>
          <a:stretch>
            <a:fillRect/>
          </a:stretch>
        </p:blipFill>
        <p:spPr bwMode="auto">
          <a:xfrm>
            <a:off x="4495800" y="1371600"/>
            <a:ext cx="4076700" cy="1922463"/>
          </a:xfrm>
          <a:prstGeom prst="rect">
            <a:avLst/>
          </a:prstGeom>
          <a:noFill/>
          <a:ln w="9525">
            <a:noFill/>
            <a:miter lim="800000"/>
            <a:headEnd/>
            <a:tailEnd/>
          </a:ln>
        </p:spPr>
      </p:pic>
      <p:pic>
        <p:nvPicPr>
          <p:cNvPr id="5125" name="Picture 6"/>
          <p:cNvPicPr>
            <a:picLocks noChangeAspect="1" noChangeArrowheads="1"/>
          </p:cNvPicPr>
          <p:nvPr/>
        </p:nvPicPr>
        <p:blipFill>
          <a:blip r:embed="rId4" cstate="print"/>
          <a:srcRect/>
          <a:stretch>
            <a:fillRect/>
          </a:stretch>
        </p:blipFill>
        <p:spPr bwMode="auto">
          <a:xfrm>
            <a:off x="457200" y="1371600"/>
            <a:ext cx="4076700" cy="1922463"/>
          </a:xfrm>
          <a:prstGeom prst="rect">
            <a:avLst/>
          </a:prstGeom>
          <a:noFill/>
          <a:ln w="9525">
            <a:noFill/>
            <a:miter lim="800000"/>
            <a:headEnd/>
            <a:tailEnd/>
          </a:ln>
        </p:spPr>
      </p:pic>
      <p:sp>
        <p:nvSpPr>
          <p:cNvPr id="8" name="Title 1"/>
          <p:cNvSpPr txBox="1">
            <a:spLocks/>
          </p:cNvSpPr>
          <p:nvPr/>
        </p:nvSpPr>
        <p:spPr bwMode="auto">
          <a:xfrm>
            <a:off x="0" y="0"/>
            <a:ext cx="6477000" cy="1143000"/>
          </a:xfrm>
          <a:prstGeom prst="rect">
            <a:avLst/>
          </a:prstGeom>
          <a:noFill/>
          <a:ln w="9525">
            <a:noFill/>
            <a:miter lim="800000"/>
            <a:headEnd/>
            <a:tailEnd/>
          </a:ln>
        </p:spPr>
        <p:txBody>
          <a:bodyPr anchor="ctr"/>
          <a:lstStyle/>
          <a:p>
            <a:pPr algn="ctr" eaLnBrk="0" hangingPunct="0">
              <a:defRPr/>
            </a:pPr>
            <a:r>
              <a:rPr lang="en-US" sz="2800" b="1" kern="0" dirty="0" smtClean="0">
                <a:solidFill>
                  <a:schemeClr val="bg1"/>
                </a:solidFill>
                <a:latin typeface="+mj-lt"/>
                <a:ea typeface="+mj-ea"/>
                <a:cs typeface="+mj-cs"/>
              </a:rPr>
              <a:t>MFL Legislative Council</a:t>
            </a:r>
            <a:endParaRPr lang="en-US" sz="2800" b="1"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40962" name="Worksheet" r:id="rId4" imgW="8303472" imgH="3883489" progId="Excel.Sheet.8">
              <p:embed/>
            </p:oleObj>
          </a:graphicData>
        </a:graphic>
      </p:graphicFrame>
      <p:sp>
        <p:nvSpPr>
          <p:cNvPr id="2056" name="TextBox 6"/>
          <p:cNvSpPr txBox="1">
            <a:spLocks noChangeArrowheads="1"/>
          </p:cNvSpPr>
          <p:nvPr/>
        </p:nvSpPr>
        <p:spPr bwMode="auto">
          <a:xfrm>
            <a:off x="228600" y="1828800"/>
            <a:ext cx="8534400" cy="6668492"/>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Plum Creek Thinning Research</a:t>
            </a:r>
          </a:p>
          <a:p>
            <a:pPr>
              <a:buFont typeface="Wingdings" pitchFamily="2" charset="2"/>
              <a:buChar char="Ø"/>
            </a:pPr>
            <a:endParaRPr lang="en-US" b="1" dirty="0" smtClean="0"/>
          </a:p>
          <a:p>
            <a:pPr marL="914400" lvl="3" indent="-457200" eaLnBrk="0" hangingPunct="0">
              <a:lnSpc>
                <a:spcPts val="2500"/>
              </a:lnSpc>
              <a:spcBef>
                <a:spcPts val="600"/>
              </a:spcBef>
              <a:spcAft>
                <a:spcPts val="600"/>
              </a:spcAft>
              <a:buFont typeface="Wingdings" pitchFamily="2" charset="2"/>
              <a:buChar char="Ø"/>
              <a:defRPr/>
            </a:pPr>
            <a:r>
              <a:rPr lang="en-US" sz="2000" b="1" dirty="0" smtClean="0"/>
              <a:t>Thinning methods and timing are critical</a:t>
            </a:r>
          </a:p>
          <a:p>
            <a:pPr marL="914400" lvl="3" indent="-457200" eaLnBrk="0" hangingPunct="0">
              <a:lnSpc>
                <a:spcPts val="2500"/>
              </a:lnSpc>
              <a:spcBef>
                <a:spcPts val="600"/>
              </a:spcBef>
              <a:spcAft>
                <a:spcPts val="600"/>
              </a:spcAft>
              <a:buFont typeface="Wingdings" pitchFamily="2" charset="2"/>
              <a:buChar char="Ø"/>
              <a:defRPr/>
            </a:pPr>
            <a:r>
              <a:rPr lang="en-US" sz="2000" b="1" dirty="0" smtClean="0"/>
              <a:t>Many Lake States plantations are overstocked, having followed early stocking guidelines tied to past product needs</a:t>
            </a:r>
          </a:p>
          <a:p>
            <a:pPr marL="914400" lvl="3" indent="-457200" eaLnBrk="0" hangingPunct="0">
              <a:lnSpc>
                <a:spcPts val="2500"/>
              </a:lnSpc>
              <a:spcBef>
                <a:spcPts val="600"/>
              </a:spcBef>
              <a:spcAft>
                <a:spcPts val="600"/>
              </a:spcAft>
              <a:buFont typeface="Wingdings" pitchFamily="2" charset="2"/>
              <a:buChar char="Ø"/>
              <a:defRPr/>
            </a:pPr>
            <a:r>
              <a:rPr lang="en-US" sz="2000" b="1" dirty="0" smtClean="0"/>
              <a:t>Focus on crown management instead of just thin from below</a:t>
            </a:r>
          </a:p>
          <a:p>
            <a:pPr lvl="1">
              <a:buFont typeface="Wingdings" pitchFamily="2" charset="2"/>
              <a:buChar char="Ø"/>
            </a:pPr>
            <a:endParaRPr lang="en-US" b="1" dirty="0" smtClean="0"/>
          </a:p>
          <a:p>
            <a:pPr lvl="1"/>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p>
            <a:fld id="{984B5DA1-44FC-43A7-AF9E-6E3CB5559267}" type="slidenum">
              <a:rPr lang="en-US" smtClean="0">
                <a:latin typeface="Arial" pitchFamily="34" charset="0"/>
              </a:rPr>
              <a:pPr/>
              <a:t>11</a:t>
            </a:fld>
            <a:endParaRPr lang="en-US" smtClean="0">
              <a:latin typeface="Arial" pitchFamily="34" charset="0"/>
            </a:endParaRPr>
          </a:p>
        </p:txBody>
      </p:sp>
      <p:pic>
        <p:nvPicPr>
          <p:cNvPr id="5124" name="Picture 3"/>
          <p:cNvPicPr>
            <a:picLocks noChangeAspect="1" noChangeArrowheads="1"/>
          </p:cNvPicPr>
          <p:nvPr/>
        </p:nvPicPr>
        <p:blipFill>
          <a:blip r:embed="rId3"/>
          <a:srcRect l="5972" t="22221" r="50679" b="51111"/>
          <a:stretch>
            <a:fillRect/>
          </a:stretch>
        </p:blipFill>
        <p:spPr bwMode="auto">
          <a:xfrm>
            <a:off x="0" y="0"/>
            <a:ext cx="1752600" cy="1349375"/>
          </a:xfrm>
          <a:prstGeom prst="rect">
            <a:avLst/>
          </a:prstGeom>
          <a:solidFill>
            <a:schemeClr val="accent2"/>
          </a:solidFill>
          <a:ln w="9525">
            <a:noFill/>
            <a:miter lim="800000"/>
            <a:headEnd/>
            <a:tailEnd/>
          </a:ln>
        </p:spPr>
      </p:pic>
      <p:sp>
        <p:nvSpPr>
          <p:cNvPr id="5125" name="Rectangle 4"/>
          <p:cNvSpPr>
            <a:spLocks noGrp="1" noChangeArrowheads="1"/>
          </p:cNvSpPr>
          <p:nvPr>
            <p:ph type="title" idx="4294967295"/>
          </p:nvPr>
        </p:nvSpPr>
        <p:spPr>
          <a:xfrm>
            <a:off x="1838325" y="0"/>
            <a:ext cx="7239000" cy="1135063"/>
          </a:xfrm>
        </p:spPr>
        <p:txBody>
          <a:bodyPr/>
          <a:lstStyle/>
          <a:p>
            <a:pPr eaLnBrk="1" hangingPunct="1"/>
            <a:r>
              <a:rPr lang="en-US" sz="2800" i="0" dirty="0" smtClean="0"/>
              <a:t>MFL Legislative Council</a:t>
            </a:r>
          </a:p>
        </p:txBody>
      </p:sp>
      <p:sp>
        <p:nvSpPr>
          <p:cNvPr id="5126" name="Rectangle 5"/>
          <p:cNvSpPr>
            <a:spLocks noChangeArrowheads="1"/>
          </p:cNvSpPr>
          <p:nvPr/>
        </p:nvSpPr>
        <p:spPr bwMode="auto">
          <a:xfrm>
            <a:off x="2278063" y="4368800"/>
            <a:ext cx="184150" cy="274638"/>
          </a:xfrm>
          <a:prstGeom prst="rect">
            <a:avLst/>
          </a:prstGeom>
          <a:noFill/>
          <a:ln w="12700">
            <a:noFill/>
            <a:miter lim="800000"/>
            <a:headEnd type="none" w="sm" len="sm"/>
            <a:tailEnd type="none" w="sm" len="sm"/>
          </a:ln>
        </p:spPr>
        <p:txBody>
          <a:bodyPr wrap="none">
            <a:spAutoFit/>
          </a:bodyPr>
          <a:lstStyle/>
          <a:p>
            <a:pPr eaLnBrk="0" hangingPunct="0">
              <a:spcBef>
                <a:spcPct val="50000"/>
              </a:spcBef>
            </a:pPr>
            <a:endParaRPr lang="en-US" sz="1200" b="1"/>
          </a:p>
        </p:txBody>
      </p:sp>
      <p:sp>
        <p:nvSpPr>
          <p:cNvPr id="74753" name="Rectangle 1"/>
          <p:cNvSpPr>
            <a:spLocks noChangeArrowheads="1"/>
          </p:cNvSpPr>
          <p:nvPr/>
        </p:nvSpPr>
        <p:spPr bwMode="auto">
          <a:xfrm>
            <a:off x="114300" y="1570038"/>
            <a:ext cx="8340725" cy="460375"/>
          </a:xfrm>
          <a:prstGeom prst="rect">
            <a:avLst/>
          </a:prstGeom>
          <a:noFill/>
          <a:ln w="12700" cap="flat" cmpd="sng" algn="ctr">
            <a:noFill/>
            <a:prstDash val="solid"/>
            <a:miter lim="800000"/>
            <a:headEnd type="none" w="sm" len="sm"/>
            <a:tailEnd type="none" w="sm" len="sm"/>
          </a:ln>
          <a:effectLst/>
        </p:spPr>
        <p:txBody>
          <a:bodyPr anchor="ctr">
            <a:spAutoFit/>
          </a:bodyPr>
          <a:lstStyle/>
          <a:p>
            <a:pPr eaLnBrk="0" hangingPunct="0">
              <a:defRPr/>
            </a:pPr>
            <a:r>
              <a:rPr lang="en-US" b="1" dirty="0">
                <a:latin typeface="+mn-lt"/>
              </a:rPr>
              <a:t>Thinning research results</a:t>
            </a:r>
            <a:endParaRPr lang="en-US" sz="1600" b="1" dirty="0">
              <a:latin typeface="+mn-lt"/>
            </a:endParaRPr>
          </a:p>
        </p:txBody>
      </p:sp>
      <p:graphicFrame>
        <p:nvGraphicFramePr>
          <p:cNvPr id="10" name="Chart 9"/>
          <p:cNvGraphicFramePr/>
          <p:nvPr/>
        </p:nvGraphicFramePr>
        <p:xfrm>
          <a:off x="1276350" y="2324100"/>
          <a:ext cx="6600825" cy="37052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p>
            <a:fld id="{4F17B51D-99E1-4657-B587-599A90D8C580}" type="slidenum">
              <a:rPr lang="en-US" smtClean="0">
                <a:latin typeface="Arial" pitchFamily="34" charset="0"/>
              </a:rPr>
              <a:pPr/>
              <a:t>12</a:t>
            </a:fld>
            <a:endParaRPr lang="en-US" smtClean="0">
              <a:latin typeface="Arial" pitchFamily="34" charset="0"/>
            </a:endParaRPr>
          </a:p>
        </p:txBody>
      </p:sp>
      <p:pic>
        <p:nvPicPr>
          <p:cNvPr id="6148" name="Picture 3"/>
          <p:cNvPicPr>
            <a:picLocks noChangeAspect="1" noChangeArrowheads="1"/>
          </p:cNvPicPr>
          <p:nvPr/>
        </p:nvPicPr>
        <p:blipFill>
          <a:blip r:embed="rId3"/>
          <a:srcRect l="5972" t="22221" r="50679" b="51111"/>
          <a:stretch>
            <a:fillRect/>
          </a:stretch>
        </p:blipFill>
        <p:spPr bwMode="auto">
          <a:xfrm>
            <a:off x="0" y="0"/>
            <a:ext cx="1752600" cy="1349375"/>
          </a:xfrm>
          <a:prstGeom prst="rect">
            <a:avLst/>
          </a:prstGeom>
          <a:solidFill>
            <a:schemeClr val="accent2"/>
          </a:solidFill>
          <a:ln w="9525">
            <a:noFill/>
            <a:miter lim="800000"/>
            <a:headEnd/>
            <a:tailEnd/>
          </a:ln>
        </p:spPr>
      </p:pic>
      <p:sp>
        <p:nvSpPr>
          <p:cNvPr id="6149" name="Rectangle 4"/>
          <p:cNvSpPr>
            <a:spLocks noGrp="1" noChangeArrowheads="1"/>
          </p:cNvSpPr>
          <p:nvPr>
            <p:ph type="title" idx="4294967295"/>
          </p:nvPr>
        </p:nvSpPr>
        <p:spPr>
          <a:xfrm>
            <a:off x="1838325" y="0"/>
            <a:ext cx="7239000" cy="1135063"/>
          </a:xfrm>
        </p:spPr>
        <p:txBody>
          <a:bodyPr/>
          <a:lstStyle/>
          <a:p>
            <a:pPr eaLnBrk="1" hangingPunct="1"/>
            <a:r>
              <a:rPr lang="en-US" sz="2800" i="0" dirty="0" smtClean="0"/>
              <a:t>MFL Legislative Council</a:t>
            </a:r>
          </a:p>
        </p:txBody>
      </p:sp>
      <p:sp>
        <p:nvSpPr>
          <p:cNvPr id="6150" name="Rectangle 5"/>
          <p:cNvSpPr>
            <a:spLocks noChangeArrowheads="1"/>
          </p:cNvSpPr>
          <p:nvPr/>
        </p:nvSpPr>
        <p:spPr bwMode="auto">
          <a:xfrm>
            <a:off x="2278063" y="4368800"/>
            <a:ext cx="184150" cy="274638"/>
          </a:xfrm>
          <a:prstGeom prst="rect">
            <a:avLst/>
          </a:prstGeom>
          <a:noFill/>
          <a:ln w="12700">
            <a:noFill/>
            <a:miter lim="800000"/>
            <a:headEnd type="none" w="sm" len="sm"/>
            <a:tailEnd type="none" w="sm" len="sm"/>
          </a:ln>
        </p:spPr>
        <p:txBody>
          <a:bodyPr wrap="none">
            <a:spAutoFit/>
          </a:bodyPr>
          <a:lstStyle/>
          <a:p>
            <a:pPr eaLnBrk="0" hangingPunct="0">
              <a:spcBef>
                <a:spcPct val="50000"/>
              </a:spcBef>
            </a:pPr>
            <a:endParaRPr lang="en-US" sz="1200" b="1"/>
          </a:p>
        </p:txBody>
      </p:sp>
      <p:sp>
        <p:nvSpPr>
          <p:cNvPr id="74753" name="Rectangle 1"/>
          <p:cNvSpPr>
            <a:spLocks noChangeArrowheads="1"/>
          </p:cNvSpPr>
          <p:nvPr/>
        </p:nvSpPr>
        <p:spPr bwMode="auto">
          <a:xfrm>
            <a:off x="200025" y="1579563"/>
            <a:ext cx="8340725" cy="460375"/>
          </a:xfrm>
          <a:prstGeom prst="rect">
            <a:avLst/>
          </a:prstGeom>
          <a:noFill/>
          <a:ln w="12700" cap="flat" cmpd="sng" algn="ctr">
            <a:noFill/>
            <a:prstDash val="solid"/>
            <a:miter lim="800000"/>
            <a:headEnd type="none" w="sm" len="sm"/>
            <a:tailEnd type="none" w="sm" len="sm"/>
          </a:ln>
          <a:effectLst/>
        </p:spPr>
        <p:txBody>
          <a:bodyPr anchor="ctr">
            <a:spAutoFit/>
          </a:bodyPr>
          <a:lstStyle/>
          <a:p>
            <a:pPr eaLnBrk="0" hangingPunct="0">
              <a:defRPr/>
            </a:pPr>
            <a:r>
              <a:rPr lang="en-US" b="1" dirty="0">
                <a:latin typeface="+mn-lt"/>
              </a:rPr>
              <a:t>Thinning research results</a:t>
            </a:r>
          </a:p>
        </p:txBody>
      </p:sp>
      <p:graphicFrame>
        <p:nvGraphicFramePr>
          <p:cNvPr id="11" name="Chart 10"/>
          <p:cNvGraphicFramePr/>
          <p:nvPr/>
        </p:nvGraphicFramePr>
        <p:xfrm>
          <a:off x="1162050" y="2419349"/>
          <a:ext cx="6762750" cy="3686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p>
            <a:fld id="{27D8E52D-4EF1-4A62-A064-9CFA648B02F8}" type="slidenum">
              <a:rPr lang="en-US" smtClean="0">
                <a:latin typeface="Arial" pitchFamily="34" charset="0"/>
              </a:rPr>
              <a:pPr/>
              <a:t>13</a:t>
            </a:fld>
            <a:endParaRPr lang="en-US" smtClean="0">
              <a:latin typeface="Arial" pitchFamily="34" charset="0"/>
            </a:endParaRPr>
          </a:p>
        </p:txBody>
      </p:sp>
      <p:pic>
        <p:nvPicPr>
          <p:cNvPr id="7172" name="Picture 3"/>
          <p:cNvPicPr>
            <a:picLocks noChangeAspect="1" noChangeArrowheads="1"/>
          </p:cNvPicPr>
          <p:nvPr/>
        </p:nvPicPr>
        <p:blipFill>
          <a:blip r:embed="rId3"/>
          <a:srcRect l="5972" t="22221" r="50679" b="51111"/>
          <a:stretch>
            <a:fillRect/>
          </a:stretch>
        </p:blipFill>
        <p:spPr bwMode="auto">
          <a:xfrm>
            <a:off x="0" y="0"/>
            <a:ext cx="1752600" cy="1349375"/>
          </a:xfrm>
          <a:prstGeom prst="rect">
            <a:avLst/>
          </a:prstGeom>
          <a:solidFill>
            <a:schemeClr val="accent2"/>
          </a:solidFill>
          <a:ln w="9525">
            <a:noFill/>
            <a:miter lim="800000"/>
            <a:headEnd/>
            <a:tailEnd/>
          </a:ln>
        </p:spPr>
      </p:pic>
      <p:sp>
        <p:nvSpPr>
          <p:cNvPr id="7173" name="Rectangle 4"/>
          <p:cNvSpPr>
            <a:spLocks noGrp="1" noChangeArrowheads="1"/>
          </p:cNvSpPr>
          <p:nvPr>
            <p:ph type="title" idx="4294967295"/>
          </p:nvPr>
        </p:nvSpPr>
        <p:spPr>
          <a:xfrm>
            <a:off x="1838325" y="0"/>
            <a:ext cx="7239000" cy="1135063"/>
          </a:xfrm>
        </p:spPr>
        <p:txBody>
          <a:bodyPr/>
          <a:lstStyle/>
          <a:p>
            <a:pPr eaLnBrk="1" hangingPunct="1"/>
            <a:r>
              <a:rPr lang="en-US" sz="2800" i="0" dirty="0" smtClean="0"/>
              <a:t>MFL Legislative Council</a:t>
            </a:r>
          </a:p>
        </p:txBody>
      </p:sp>
      <p:sp>
        <p:nvSpPr>
          <p:cNvPr id="7174" name="Rectangle 5"/>
          <p:cNvSpPr>
            <a:spLocks noChangeArrowheads="1"/>
          </p:cNvSpPr>
          <p:nvPr/>
        </p:nvSpPr>
        <p:spPr bwMode="auto">
          <a:xfrm>
            <a:off x="2278063" y="4368800"/>
            <a:ext cx="184150" cy="274638"/>
          </a:xfrm>
          <a:prstGeom prst="rect">
            <a:avLst/>
          </a:prstGeom>
          <a:noFill/>
          <a:ln w="12700">
            <a:noFill/>
            <a:miter lim="800000"/>
            <a:headEnd type="none" w="sm" len="sm"/>
            <a:tailEnd type="none" w="sm" len="sm"/>
          </a:ln>
        </p:spPr>
        <p:txBody>
          <a:bodyPr wrap="none">
            <a:spAutoFit/>
          </a:bodyPr>
          <a:lstStyle/>
          <a:p>
            <a:pPr eaLnBrk="0" hangingPunct="0">
              <a:spcBef>
                <a:spcPct val="50000"/>
              </a:spcBef>
            </a:pPr>
            <a:endParaRPr lang="en-US" sz="1200" b="1"/>
          </a:p>
        </p:txBody>
      </p:sp>
      <p:sp>
        <p:nvSpPr>
          <p:cNvPr id="74753" name="Rectangle 1"/>
          <p:cNvSpPr>
            <a:spLocks noChangeArrowheads="1"/>
          </p:cNvSpPr>
          <p:nvPr/>
        </p:nvSpPr>
        <p:spPr bwMode="auto">
          <a:xfrm>
            <a:off x="114300" y="1570038"/>
            <a:ext cx="8340725" cy="460375"/>
          </a:xfrm>
          <a:prstGeom prst="rect">
            <a:avLst/>
          </a:prstGeom>
          <a:noFill/>
          <a:ln w="12700" cap="flat" cmpd="sng" algn="ctr">
            <a:noFill/>
            <a:prstDash val="solid"/>
            <a:miter lim="800000"/>
            <a:headEnd type="none" w="sm" len="sm"/>
            <a:tailEnd type="none" w="sm" len="sm"/>
          </a:ln>
          <a:effectLst/>
        </p:spPr>
        <p:txBody>
          <a:bodyPr anchor="ctr">
            <a:spAutoFit/>
          </a:bodyPr>
          <a:lstStyle/>
          <a:p>
            <a:pPr eaLnBrk="0" hangingPunct="0">
              <a:defRPr/>
            </a:pPr>
            <a:r>
              <a:rPr lang="en-US" b="1" dirty="0">
                <a:latin typeface="+mn-lt"/>
              </a:rPr>
              <a:t>Thinning research results</a:t>
            </a:r>
            <a:endParaRPr lang="en-US" sz="1600" b="1" dirty="0">
              <a:latin typeface="+mn-lt"/>
            </a:endParaRPr>
          </a:p>
        </p:txBody>
      </p:sp>
      <p:graphicFrame>
        <p:nvGraphicFramePr>
          <p:cNvPr id="9" name="Chart 8"/>
          <p:cNvGraphicFramePr/>
          <p:nvPr/>
        </p:nvGraphicFramePr>
        <p:xfrm>
          <a:off x="1000124" y="2266950"/>
          <a:ext cx="6962775" cy="350043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1"/>
          <p:cNvSpPr>
            <a:spLocks noChangeArrowheads="1"/>
          </p:cNvSpPr>
          <p:nvPr/>
        </p:nvSpPr>
        <p:spPr bwMode="auto">
          <a:xfrm>
            <a:off x="142875" y="5815013"/>
            <a:ext cx="8340725" cy="523875"/>
          </a:xfrm>
          <a:prstGeom prst="rect">
            <a:avLst/>
          </a:prstGeom>
          <a:noFill/>
          <a:ln w="12700" cap="flat" cmpd="sng" algn="ctr">
            <a:noFill/>
            <a:prstDash val="solid"/>
            <a:miter lim="800000"/>
            <a:headEnd type="none" w="sm" len="sm"/>
            <a:tailEnd type="none" w="sm" len="sm"/>
          </a:ln>
          <a:effectLst/>
        </p:spPr>
        <p:txBody>
          <a:bodyPr anchor="ctr">
            <a:spAutoFit/>
          </a:bodyPr>
          <a:lstStyle/>
          <a:p>
            <a:pPr eaLnBrk="0" hangingPunct="0">
              <a:defRPr/>
            </a:pPr>
            <a:r>
              <a:rPr lang="en-US" sz="1400" b="1" dirty="0">
                <a:latin typeface="+mn-lt"/>
              </a:rPr>
              <a:t>Crown release provided a greater percentage of stems meeting the criterion for high value chip and saw bolts, and fewer lower value pulpwood sticks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41986" name="Worksheet" r:id="rId4" imgW="8303472" imgH="3883489" progId="Excel.Sheet.8">
              <p:embed/>
            </p:oleObj>
          </a:graphicData>
        </a:graphic>
      </p:graphicFrame>
      <p:sp>
        <p:nvSpPr>
          <p:cNvPr id="2056" name="TextBox 6"/>
          <p:cNvSpPr txBox="1">
            <a:spLocks noChangeArrowheads="1"/>
          </p:cNvSpPr>
          <p:nvPr/>
        </p:nvSpPr>
        <p:spPr bwMode="auto">
          <a:xfrm>
            <a:off x="228600" y="1828800"/>
            <a:ext cx="8534400" cy="8997335"/>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TIME:  Stand Establishment</a:t>
            </a:r>
          </a:p>
          <a:p>
            <a:pPr lvl="1">
              <a:buFont typeface="Wingdings" pitchFamily="2" charset="2"/>
              <a:buChar char="Ø"/>
            </a:pPr>
            <a:endParaRPr lang="en-US" b="1" dirty="0" smtClean="0"/>
          </a:p>
          <a:p>
            <a:pPr lvl="1">
              <a:buFont typeface="Wingdings" pitchFamily="2" charset="2"/>
              <a:buChar char="Ø"/>
            </a:pPr>
            <a:r>
              <a:rPr lang="en-US" b="1" dirty="0" smtClean="0"/>
              <a:t>Regeneration to Merchantability as quick as possible</a:t>
            </a:r>
          </a:p>
          <a:p>
            <a:pPr marL="1371600" lvl="4" indent="-457200" eaLnBrk="0" hangingPunct="0">
              <a:lnSpc>
                <a:spcPts val="2500"/>
              </a:lnSpc>
              <a:spcBef>
                <a:spcPts val="600"/>
              </a:spcBef>
              <a:spcAft>
                <a:spcPts val="600"/>
              </a:spcAft>
              <a:buFont typeface="Wingdings" pitchFamily="2" charset="2"/>
              <a:buChar char="w"/>
              <a:defRPr/>
            </a:pPr>
            <a:r>
              <a:rPr lang="en-US" sz="2000" b="1" dirty="0" smtClean="0"/>
              <a:t>Match species to site</a:t>
            </a:r>
          </a:p>
          <a:p>
            <a:pPr marL="1371600" lvl="4" indent="-457200" eaLnBrk="0" hangingPunct="0">
              <a:lnSpc>
                <a:spcPts val="2500"/>
              </a:lnSpc>
              <a:spcBef>
                <a:spcPts val="600"/>
              </a:spcBef>
              <a:spcAft>
                <a:spcPts val="600"/>
              </a:spcAft>
              <a:buFont typeface="Wingdings" pitchFamily="2" charset="2"/>
              <a:buChar char="w"/>
              <a:defRPr/>
            </a:pPr>
            <a:r>
              <a:rPr lang="en-US" sz="2000" b="1" dirty="0" smtClean="0"/>
              <a:t>Obtain high quality seedlings</a:t>
            </a:r>
          </a:p>
          <a:p>
            <a:pPr marL="1371600" lvl="4" indent="-457200" eaLnBrk="0" hangingPunct="0">
              <a:lnSpc>
                <a:spcPts val="2500"/>
              </a:lnSpc>
              <a:spcBef>
                <a:spcPts val="600"/>
              </a:spcBef>
              <a:spcAft>
                <a:spcPts val="600"/>
              </a:spcAft>
              <a:buFont typeface="Wingdings" pitchFamily="2" charset="2"/>
              <a:buChar char="w"/>
              <a:defRPr/>
            </a:pPr>
            <a:r>
              <a:rPr lang="en-US" sz="2000" b="1" dirty="0" smtClean="0"/>
              <a:t>Plant into well-prepared sites to minimize early competition effects on growth and survival</a:t>
            </a:r>
          </a:p>
          <a:p>
            <a:pPr marL="1371600" lvl="4" indent="-457200" eaLnBrk="0" hangingPunct="0">
              <a:lnSpc>
                <a:spcPts val="2500"/>
              </a:lnSpc>
              <a:spcBef>
                <a:spcPts val="600"/>
              </a:spcBef>
              <a:spcAft>
                <a:spcPts val="600"/>
              </a:spcAft>
              <a:buFont typeface="Wingdings" pitchFamily="2" charset="2"/>
              <a:buChar char="w"/>
              <a:defRPr/>
            </a:pPr>
            <a:r>
              <a:rPr lang="en-US" sz="2000" b="1" dirty="0" smtClean="0"/>
              <a:t>Plant at a density that takes full advantage of site resources (fertility, moisture and light) without compromising individual stem growth</a:t>
            </a:r>
          </a:p>
          <a:p>
            <a:pPr marL="1371600" lvl="4" indent="-457200" eaLnBrk="0" hangingPunct="0">
              <a:lnSpc>
                <a:spcPts val="2500"/>
              </a:lnSpc>
              <a:spcBef>
                <a:spcPts val="600"/>
              </a:spcBef>
              <a:spcAft>
                <a:spcPts val="600"/>
              </a:spcAft>
              <a:buFont typeface="Wingdings" pitchFamily="2" charset="2"/>
              <a:buChar char="w"/>
              <a:defRPr/>
            </a:pPr>
            <a:r>
              <a:rPr lang="en-US" sz="2000" b="1" dirty="0" smtClean="0"/>
              <a:t>WDNR has been receptive to this</a:t>
            </a:r>
          </a:p>
          <a:p>
            <a:pPr lvl="1">
              <a:buFont typeface="Wingdings" pitchFamily="2" charset="2"/>
              <a:buChar char="Ø"/>
            </a:pPr>
            <a:endParaRPr lang="en-US" b="1" dirty="0" smtClean="0"/>
          </a:p>
          <a:p>
            <a:pPr lvl="1">
              <a:buFont typeface="Wingdings" pitchFamily="2" charset="2"/>
              <a:buChar char="Ø"/>
            </a:pPr>
            <a:endParaRPr lang="en-US" b="1" dirty="0" smtClean="0"/>
          </a:p>
          <a:p>
            <a:pPr lvl="1"/>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45058" name="Worksheet" r:id="rId4" imgW="8303472" imgH="3883489" progId="Excel.Sheet.8">
              <p:embed/>
            </p:oleObj>
          </a:graphicData>
        </a:graphic>
      </p:graphicFrame>
      <p:sp>
        <p:nvSpPr>
          <p:cNvPr id="2056" name="TextBox 6"/>
          <p:cNvSpPr txBox="1">
            <a:spLocks noChangeArrowheads="1"/>
          </p:cNvSpPr>
          <p:nvPr/>
        </p:nvSpPr>
        <p:spPr bwMode="auto">
          <a:xfrm>
            <a:off x="228600" y="1828800"/>
            <a:ext cx="8534400" cy="9725739"/>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TIME:  Rotation Ages</a:t>
            </a:r>
          </a:p>
          <a:p>
            <a:pPr>
              <a:buFont typeface="Wingdings" pitchFamily="2" charset="2"/>
              <a:buChar char="Ø"/>
            </a:pPr>
            <a:endParaRPr lang="en-US" b="1" dirty="0" smtClean="0"/>
          </a:p>
          <a:p>
            <a:pPr lvl="1">
              <a:buFont typeface="Wingdings" pitchFamily="2" charset="2"/>
              <a:buChar char="Ø"/>
            </a:pPr>
            <a:r>
              <a:rPr lang="en-US" b="1" dirty="0" smtClean="0"/>
              <a:t>One of the greatest impacts to timber returns</a:t>
            </a:r>
          </a:p>
          <a:p>
            <a:pPr lvl="1">
              <a:buFont typeface="Wingdings" pitchFamily="2" charset="2"/>
              <a:buChar char="Ø"/>
            </a:pPr>
            <a:endParaRPr lang="en-US" b="1" dirty="0" smtClean="0"/>
          </a:p>
          <a:p>
            <a:pPr lvl="1">
              <a:buFont typeface="Wingdings" pitchFamily="2" charset="2"/>
              <a:buChar char="Ø"/>
            </a:pPr>
            <a:r>
              <a:rPr lang="en-US" b="1" dirty="0" smtClean="0"/>
              <a:t>Landowner objectives and site sustainability should drive this decision</a:t>
            </a:r>
          </a:p>
          <a:p>
            <a:pPr lvl="1">
              <a:buFont typeface="Wingdings" pitchFamily="2" charset="2"/>
              <a:buChar char="Ø"/>
            </a:pPr>
            <a:endParaRPr lang="en-US" b="1" dirty="0" smtClean="0"/>
          </a:p>
          <a:p>
            <a:pPr lvl="1">
              <a:buFont typeface="Wingdings" pitchFamily="2" charset="2"/>
              <a:buChar char="Ø"/>
            </a:pPr>
            <a:r>
              <a:rPr lang="en-US" b="1" dirty="0" smtClean="0"/>
              <a:t> WI is the only state out of the 18 in which we operate that regulates to specific rotation ages through MFL</a:t>
            </a:r>
          </a:p>
          <a:p>
            <a:pPr lvl="1">
              <a:buFont typeface="Wingdings" pitchFamily="2" charset="2"/>
              <a:buChar char="Ø"/>
            </a:pPr>
            <a:endParaRPr lang="en-US" b="1" dirty="0" smtClean="0"/>
          </a:p>
          <a:p>
            <a:pPr lvl="1">
              <a:buFont typeface="Wingdings" pitchFamily="2" charset="2"/>
              <a:buChar char="Ø"/>
            </a:pPr>
            <a:endParaRPr lang="en-US" b="1" dirty="0" smtClean="0"/>
          </a:p>
          <a:p>
            <a:pPr lvl="1">
              <a:buFont typeface="Wingdings" pitchFamily="2" charset="2"/>
              <a:buChar char="Ø"/>
            </a:pPr>
            <a:endParaRPr lang="en-US" b="1" dirty="0" smtClean="0"/>
          </a:p>
          <a:p>
            <a:pPr lvl="1">
              <a:buFont typeface="Wingdings" pitchFamily="2" charset="2"/>
              <a:buChar char="Ø"/>
            </a:pPr>
            <a:endParaRPr lang="en-US" b="1" dirty="0" smtClean="0"/>
          </a:p>
          <a:p>
            <a:pPr lvl="1">
              <a:buFont typeface="Wingdings" pitchFamily="2" charset="2"/>
              <a:buChar char="Ø"/>
            </a:pPr>
            <a:endParaRPr lang="en-US" b="1" dirty="0" smtClean="0"/>
          </a:p>
          <a:p>
            <a:pPr lvl="1">
              <a:buFont typeface="Wingdings" pitchFamily="2" charset="2"/>
              <a:buChar char="Ø"/>
            </a:pPr>
            <a:endParaRPr lang="en-US" b="1" dirty="0" smtClean="0"/>
          </a:p>
          <a:p>
            <a:pPr lvl="1">
              <a:buFont typeface="Wingdings" pitchFamily="2" charset="2"/>
              <a:buChar char="Ø"/>
            </a:pPr>
            <a:endParaRPr lang="en-US" b="1" dirty="0" smtClean="0"/>
          </a:p>
          <a:p>
            <a:pPr lvl="1"/>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44034" name="Worksheet" r:id="rId4" imgW="8303472" imgH="3883489" progId="Excel.Sheet.8">
              <p:embed/>
            </p:oleObj>
          </a:graphicData>
        </a:graphic>
      </p:graphicFrame>
      <p:sp>
        <p:nvSpPr>
          <p:cNvPr id="2056" name="TextBox 6"/>
          <p:cNvSpPr txBox="1">
            <a:spLocks noChangeArrowheads="1"/>
          </p:cNvSpPr>
          <p:nvPr/>
        </p:nvSpPr>
        <p:spPr bwMode="auto">
          <a:xfrm>
            <a:off x="228600" y="1219200"/>
            <a:ext cx="8534400" cy="9448740"/>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Younger Rotations = Bad Stewardship?                                     </a:t>
            </a:r>
          </a:p>
          <a:p>
            <a:pPr>
              <a:buFont typeface="Wingdings" pitchFamily="2" charset="2"/>
              <a:buChar char="Ø"/>
            </a:pPr>
            <a:endParaRPr lang="en-US" b="1" dirty="0" smtClean="0"/>
          </a:p>
          <a:p>
            <a:pPr lvl="1">
              <a:buFont typeface="Wingdings" pitchFamily="2" charset="2"/>
              <a:buChar char="Ø"/>
            </a:pPr>
            <a:r>
              <a:rPr lang="en-US" sz="2000" b="1" dirty="0" err="1" smtClean="0"/>
              <a:t>Karner</a:t>
            </a:r>
            <a:r>
              <a:rPr lang="en-US" sz="2000" b="1" dirty="0" smtClean="0"/>
              <a:t> Blue Butterflies</a:t>
            </a:r>
          </a:p>
          <a:p>
            <a:pPr lvl="1">
              <a:buFont typeface="Wingdings" pitchFamily="2" charset="2"/>
              <a:buChar char="Ø"/>
            </a:pPr>
            <a:endParaRPr lang="en-US" sz="2000" b="1" dirty="0" smtClean="0"/>
          </a:p>
          <a:p>
            <a:pPr lvl="1">
              <a:buFont typeface="Wingdings" pitchFamily="2" charset="2"/>
              <a:buChar char="Ø"/>
            </a:pPr>
            <a:r>
              <a:rPr lang="en-US" sz="2000" b="1" dirty="0" smtClean="0"/>
              <a:t>Kirtland’s Warblers</a:t>
            </a:r>
          </a:p>
          <a:p>
            <a:pPr lvl="1">
              <a:buFont typeface="Wingdings" pitchFamily="2" charset="2"/>
              <a:buChar char="Ø"/>
            </a:pPr>
            <a:endParaRPr lang="en-US" b="1" dirty="0" smtClean="0"/>
          </a:p>
          <a:p>
            <a:pPr lvl="1">
              <a:buFont typeface="Wingdings" pitchFamily="2" charset="2"/>
              <a:buChar char="Ø"/>
            </a:pPr>
            <a:r>
              <a:rPr lang="en-US" sz="2000" b="1" dirty="0" smtClean="0"/>
              <a:t>Young Aspen cover-type decreasing</a:t>
            </a:r>
          </a:p>
          <a:p>
            <a:pPr lvl="2">
              <a:buFont typeface="Wingdings" pitchFamily="2" charset="2"/>
              <a:buChar char="Ø"/>
            </a:pPr>
            <a:r>
              <a:rPr lang="en-US" sz="1800" b="1" dirty="0" smtClean="0"/>
              <a:t>Ruffed Grouse and Woodcock </a:t>
            </a:r>
          </a:p>
          <a:p>
            <a:pPr lvl="2">
              <a:buFont typeface="Wingdings" pitchFamily="2" charset="2"/>
              <a:buChar char="Ø"/>
            </a:pPr>
            <a:r>
              <a:rPr lang="en-US" sz="1800" b="1" dirty="0" err="1" smtClean="0"/>
              <a:t>Neotropical</a:t>
            </a:r>
            <a:r>
              <a:rPr lang="en-US" sz="1800" b="1" dirty="0" smtClean="0"/>
              <a:t> Songbirds </a:t>
            </a:r>
          </a:p>
          <a:p>
            <a:pPr lvl="3">
              <a:buFont typeface="Wingdings" pitchFamily="2" charset="2"/>
              <a:buChar char="Ø"/>
            </a:pPr>
            <a:r>
              <a:rPr lang="en-US" sz="1800" b="1" dirty="0" smtClean="0"/>
              <a:t>95 of 187 species in the Midwest use young forest habitats</a:t>
            </a:r>
          </a:p>
          <a:p>
            <a:pPr lvl="2">
              <a:buFont typeface="Wingdings" pitchFamily="2" charset="2"/>
              <a:buChar char="Ø"/>
            </a:pPr>
            <a:r>
              <a:rPr lang="en-US" sz="1800" b="1" dirty="0" smtClean="0"/>
              <a:t>Future Aspen Timber Availability – Huge economic impact in WI</a:t>
            </a:r>
          </a:p>
          <a:p>
            <a:pPr lvl="2">
              <a:buFont typeface="Wingdings" pitchFamily="2" charset="2"/>
              <a:buChar char="Ø"/>
            </a:pPr>
            <a:endParaRPr lang="en-US" sz="1800" b="1" dirty="0" smtClean="0"/>
          </a:p>
          <a:p>
            <a:pPr lvl="1">
              <a:buFont typeface="Wingdings" pitchFamily="2" charset="2"/>
              <a:buChar char="Ø"/>
            </a:pPr>
            <a:r>
              <a:rPr lang="en-US" sz="2000" b="1" dirty="0" smtClean="0"/>
              <a:t>Biomass – Energy Independence</a:t>
            </a:r>
          </a:p>
          <a:p>
            <a:pPr lvl="1">
              <a:buFont typeface="Wingdings" pitchFamily="2" charset="2"/>
              <a:buChar char="Ø"/>
            </a:pPr>
            <a:endParaRPr lang="en-US" sz="2000" b="1" dirty="0" smtClean="0"/>
          </a:p>
          <a:p>
            <a:pPr lvl="1">
              <a:buFont typeface="Wingdings" pitchFamily="2" charset="2"/>
              <a:buChar char="Ø"/>
            </a:pPr>
            <a:r>
              <a:rPr lang="en-US" sz="2000" b="1" dirty="0" smtClean="0"/>
              <a:t>Red Pine mortality in central sands sites beyond 50 years old </a:t>
            </a:r>
          </a:p>
          <a:p>
            <a:pPr lvl="2">
              <a:buFont typeface="Wingdings" pitchFamily="2" charset="2"/>
              <a:buChar char="Ø"/>
            </a:pPr>
            <a:endParaRPr lang="en-US" sz="2000" b="1" dirty="0" smtClean="0"/>
          </a:p>
          <a:p>
            <a:pPr lvl="2">
              <a:buFont typeface="Wingdings" pitchFamily="2" charset="2"/>
              <a:buChar char="Ø"/>
            </a:pPr>
            <a:endParaRPr lang="en-US" sz="2000" b="1" dirty="0" smtClean="0"/>
          </a:p>
          <a:p>
            <a:pPr lvl="1">
              <a:buFont typeface="Wingdings" pitchFamily="2" charset="2"/>
              <a:buChar char="Ø"/>
            </a:pPr>
            <a:endParaRPr lang="en-US" b="1" dirty="0" smtClean="0"/>
          </a:p>
          <a:p>
            <a:pPr lvl="1"/>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0" y="1447800"/>
          <a:ext cx="8305800" cy="3886200"/>
        </p:xfrm>
        <a:graphic>
          <a:graphicData uri="http://schemas.openxmlformats.org/presentationml/2006/ole">
            <p:oleObj spid="_x0000_s58370" name="Worksheet" r:id="rId4" imgW="8303472" imgH="3883489" progId="Excel.Sheet.8">
              <p:embed/>
            </p:oleObj>
          </a:graphicData>
        </a:graphic>
      </p:graphicFrame>
      <p:sp>
        <p:nvSpPr>
          <p:cNvPr id="2056" name="TextBox 6"/>
          <p:cNvSpPr txBox="1">
            <a:spLocks noChangeArrowheads="1"/>
          </p:cNvSpPr>
          <p:nvPr/>
        </p:nvSpPr>
        <p:spPr bwMode="auto">
          <a:xfrm>
            <a:off x="228600" y="1828800"/>
            <a:ext cx="8534400" cy="4555093"/>
          </a:xfrm>
          <a:prstGeom prst="rect">
            <a:avLst/>
          </a:prstGeom>
          <a:noFill/>
          <a:ln w="9525">
            <a:noFill/>
            <a:miter lim="800000"/>
            <a:headEnd/>
            <a:tailEnd/>
          </a:ln>
        </p:spPr>
        <p:txBody>
          <a:bodyPr wrap="square">
            <a:spAutoFit/>
          </a:bodyPr>
          <a:lstStyle/>
          <a:p>
            <a:endParaRPr lang="en-US" b="1" dirty="0" smtClean="0"/>
          </a:p>
          <a:p>
            <a:pPr lvl="1">
              <a:buFont typeface="Wingdings" pitchFamily="2" charset="2"/>
              <a:buChar char="Ø"/>
            </a:pPr>
            <a:endParaRPr lang="en-US" b="1" dirty="0" smtClean="0"/>
          </a:p>
          <a:p>
            <a:pPr lvl="1"/>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pic>
        <p:nvPicPr>
          <p:cNvPr id="58371" name="Picture 3"/>
          <p:cNvPicPr>
            <a:picLocks noChangeAspect="1" noChangeArrowheads="1"/>
          </p:cNvPicPr>
          <p:nvPr/>
        </p:nvPicPr>
        <p:blipFill>
          <a:blip r:embed="rId5" cstate="print"/>
          <a:srcRect/>
          <a:stretch>
            <a:fillRect/>
          </a:stretch>
        </p:blipFill>
        <p:spPr bwMode="auto">
          <a:xfrm>
            <a:off x="1219200" y="990600"/>
            <a:ext cx="6473816"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46082" name="Worksheet" r:id="rId4" imgW="8303472" imgH="3883489" progId="Excel.Sheet.8">
              <p:embed/>
            </p:oleObj>
          </a:graphicData>
        </a:graphic>
      </p:graphicFrame>
      <p:sp>
        <p:nvSpPr>
          <p:cNvPr id="2056" name="TextBox 6"/>
          <p:cNvSpPr txBox="1">
            <a:spLocks noChangeArrowheads="1"/>
          </p:cNvSpPr>
          <p:nvPr/>
        </p:nvSpPr>
        <p:spPr bwMode="auto">
          <a:xfrm>
            <a:off x="228600" y="1219200"/>
            <a:ext cx="8534400" cy="8617744"/>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MFL is important legislation for the industry in WI</a:t>
            </a:r>
          </a:p>
          <a:p>
            <a:pPr>
              <a:buFont typeface="Wingdings" pitchFamily="2" charset="2"/>
              <a:buChar char="Ø"/>
            </a:pPr>
            <a:endParaRPr lang="en-US" b="1" dirty="0" smtClean="0"/>
          </a:p>
          <a:p>
            <a:pPr>
              <a:buFont typeface="Wingdings" pitchFamily="2" charset="2"/>
              <a:buChar char="Ø"/>
            </a:pPr>
            <a:r>
              <a:rPr lang="en-US" b="1" dirty="0" smtClean="0"/>
              <a:t>Economics needs to have a high consideration in forest management and in any potential MFL changes</a:t>
            </a:r>
          </a:p>
          <a:p>
            <a:pPr>
              <a:buFont typeface="Wingdings" pitchFamily="2" charset="2"/>
              <a:buChar char="Ø"/>
            </a:pPr>
            <a:endParaRPr lang="en-US" b="1" dirty="0" smtClean="0"/>
          </a:p>
          <a:p>
            <a:pPr>
              <a:buFont typeface="Wingdings" pitchFamily="2" charset="2"/>
              <a:buChar char="Ø"/>
            </a:pPr>
            <a:r>
              <a:rPr lang="en-US" b="1" dirty="0" smtClean="0"/>
              <a:t>Just relying on published research will not maximize the potential of our forests in WI</a:t>
            </a:r>
          </a:p>
          <a:p>
            <a:pPr>
              <a:buFont typeface="Wingdings" pitchFamily="2" charset="2"/>
              <a:buChar char="Ø"/>
            </a:pPr>
            <a:endParaRPr lang="en-US" b="1" dirty="0" smtClean="0"/>
          </a:p>
          <a:p>
            <a:pPr>
              <a:buFont typeface="Wingdings" pitchFamily="2" charset="2"/>
              <a:buChar char="Ø"/>
            </a:pPr>
            <a:r>
              <a:rPr lang="en-US" b="1" dirty="0" smtClean="0"/>
              <a:t>DNR partnership with industry, academia, and conservation groups holds the key </a:t>
            </a:r>
          </a:p>
          <a:p>
            <a:pPr>
              <a:buFont typeface="Wingdings" pitchFamily="2" charset="2"/>
              <a:buChar char="Ø"/>
            </a:pPr>
            <a:endParaRPr lang="en-US" b="1" dirty="0" smtClean="0"/>
          </a:p>
          <a:p>
            <a:pPr>
              <a:buFont typeface="Wingdings" pitchFamily="2" charset="2"/>
              <a:buChar char="Ø"/>
            </a:pPr>
            <a:r>
              <a:rPr lang="en-US" b="1" dirty="0" smtClean="0"/>
              <a:t>Questions                                    </a:t>
            </a:r>
          </a:p>
          <a:p>
            <a:pPr>
              <a:buFont typeface="Wingdings" pitchFamily="2" charset="2"/>
              <a:buChar char="Ø"/>
            </a:pPr>
            <a:endParaRPr lang="en-US" b="1" dirty="0" smtClean="0"/>
          </a:p>
          <a:p>
            <a:pPr lvl="1"/>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19458" r:id="rId4" imgW="8303472" imgH="3883489" progId="Excel.Sheet.8">
              <p:embed/>
            </p:oleObj>
          </a:graphicData>
        </a:graphic>
      </p:graphicFrame>
      <p:sp>
        <p:nvSpPr>
          <p:cNvPr id="2056" name="TextBox 6"/>
          <p:cNvSpPr txBox="1">
            <a:spLocks noChangeArrowheads="1"/>
          </p:cNvSpPr>
          <p:nvPr/>
        </p:nvSpPr>
        <p:spPr bwMode="auto">
          <a:xfrm>
            <a:off x="228600" y="1371600"/>
            <a:ext cx="8534400" cy="6863417"/>
          </a:xfrm>
          <a:prstGeom prst="rect">
            <a:avLst/>
          </a:prstGeom>
          <a:noFill/>
          <a:ln w="9525">
            <a:noFill/>
            <a:miter lim="800000"/>
            <a:headEnd/>
            <a:tailEnd/>
          </a:ln>
        </p:spPr>
        <p:txBody>
          <a:bodyPr wrap="square">
            <a:spAutoFit/>
          </a:bodyPr>
          <a:lstStyle/>
          <a:p>
            <a:r>
              <a:rPr lang="en-US" sz="2200" b="1" dirty="0" smtClean="0"/>
              <a:t>WHO IS PLUM CREEK</a:t>
            </a:r>
          </a:p>
          <a:p>
            <a:endParaRPr lang="en-US" sz="2200" b="1" dirty="0" smtClean="0"/>
          </a:p>
          <a:p>
            <a:pPr lvl="1">
              <a:buFont typeface="Wingdings" pitchFamily="2" charset="2"/>
              <a:buChar char="Ø"/>
            </a:pPr>
            <a:r>
              <a:rPr lang="en-US" sz="2200" b="1" dirty="0" smtClean="0"/>
              <a:t>Largest private landowner in WI with about 210,000 acres</a:t>
            </a:r>
          </a:p>
          <a:p>
            <a:pPr lvl="1">
              <a:buFont typeface="Wingdings" pitchFamily="2" charset="2"/>
              <a:buChar char="Ø"/>
            </a:pPr>
            <a:endParaRPr lang="en-US" sz="2200" b="1" dirty="0" smtClean="0"/>
          </a:p>
          <a:p>
            <a:pPr lvl="1">
              <a:buFont typeface="Wingdings" pitchFamily="2" charset="2"/>
              <a:buChar char="Ø"/>
            </a:pPr>
            <a:r>
              <a:rPr lang="en-US" sz="2200" b="1" dirty="0" smtClean="0"/>
              <a:t>Largest landowner in US with 7 million acres in 18 states</a:t>
            </a:r>
          </a:p>
          <a:p>
            <a:pPr lvl="1">
              <a:buFont typeface="Wingdings" pitchFamily="2" charset="2"/>
              <a:buChar char="Ø"/>
            </a:pPr>
            <a:endParaRPr lang="en-US" sz="2200" b="1" dirty="0" smtClean="0"/>
          </a:p>
          <a:p>
            <a:pPr lvl="1">
              <a:buFont typeface="Wingdings" pitchFamily="2" charset="2"/>
              <a:buChar char="Ø"/>
            </a:pPr>
            <a:r>
              <a:rPr lang="en-US" sz="2200" b="1" dirty="0" smtClean="0"/>
              <a:t>Virtually all of our land is enrolled within MFL </a:t>
            </a:r>
          </a:p>
          <a:p>
            <a:pPr lvl="1">
              <a:buFont typeface="Wingdings" pitchFamily="2" charset="2"/>
              <a:buChar char="Ø"/>
            </a:pPr>
            <a:endParaRPr lang="en-US" sz="2200" b="1" dirty="0" smtClean="0"/>
          </a:p>
          <a:p>
            <a:pPr lvl="1">
              <a:buFont typeface="Wingdings" pitchFamily="2" charset="2"/>
              <a:buChar char="Ø"/>
            </a:pPr>
            <a:r>
              <a:rPr lang="en-US" sz="2200" b="1" dirty="0" smtClean="0"/>
              <a:t>Our land is designated open to the public</a:t>
            </a:r>
          </a:p>
          <a:p>
            <a:pPr lvl="1"/>
            <a:endParaRPr lang="en-US" sz="2200" b="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p>
            <a:fld id="{7AAB8D5C-4D88-4283-B362-A798DFBCA2DD}" type="slidenum">
              <a:rPr lang="en-US" smtClean="0"/>
              <a:pPr/>
              <a:t>3</a:t>
            </a:fld>
            <a:endParaRPr lang="en-US" dirty="0" smtClean="0"/>
          </a:p>
        </p:txBody>
      </p:sp>
      <p:sp>
        <p:nvSpPr>
          <p:cNvPr id="3075" name="Rectangle 5"/>
          <p:cNvSpPr>
            <a:spLocks noGrp="1" noChangeArrowheads="1"/>
          </p:cNvSpPr>
          <p:nvPr>
            <p:ph type="title"/>
          </p:nvPr>
        </p:nvSpPr>
        <p:spPr>
          <a:xfrm>
            <a:off x="76200" y="0"/>
            <a:ext cx="6477000" cy="1143000"/>
          </a:xfrm>
        </p:spPr>
        <p:txBody>
          <a:bodyPr/>
          <a:lstStyle/>
          <a:p>
            <a:pPr algn="ctr" eaLnBrk="1" hangingPunct="1"/>
            <a:r>
              <a:rPr lang="en-US" sz="2800" dirty="0" smtClean="0"/>
              <a:t>Lake States</a:t>
            </a:r>
          </a:p>
        </p:txBody>
      </p:sp>
      <p:sp>
        <p:nvSpPr>
          <p:cNvPr id="3076" name="Rectangle 4"/>
          <p:cNvSpPr>
            <a:spLocks noChangeArrowheads="1"/>
          </p:cNvSpPr>
          <p:nvPr/>
        </p:nvSpPr>
        <p:spPr bwMode="auto">
          <a:xfrm>
            <a:off x="76200" y="1066800"/>
            <a:ext cx="8763000" cy="461963"/>
          </a:xfrm>
          <a:prstGeom prst="rect">
            <a:avLst/>
          </a:prstGeom>
          <a:noFill/>
          <a:ln w="9525">
            <a:noFill/>
            <a:miter lim="800000"/>
            <a:headEnd/>
            <a:tailEnd/>
          </a:ln>
        </p:spPr>
        <p:txBody>
          <a:bodyPr>
            <a:spAutoFit/>
          </a:bodyPr>
          <a:lstStyle/>
          <a:p>
            <a:pPr algn="ctr"/>
            <a:endParaRPr lang="en-US" b="1" u="sng" dirty="0">
              <a:latin typeface="Arial" charset="0"/>
            </a:endParaRPr>
          </a:p>
        </p:txBody>
      </p:sp>
      <p:sp>
        <p:nvSpPr>
          <p:cNvPr id="10" name="Rectangle 6"/>
          <p:cNvSpPr txBox="1">
            <a:spLocks noChangeArrowheads="1"/>
          </p:cNvSpPr>
          <p:nvPr/>
        </p:nvSpPr>
        <p:spPr bwMode="auto">
          <a:xfrm>
            <a:off x="762000" y="1371600"/>
            <a:ext cx="7772400" cy="2209800"/>
          </a:xfrm>
          <a:prstGeom prst="rect">
            <a:avLst/>
          </a:prstGeom>
          <a:noFill/>
          <a:ln w="9525">
            <a:noFill/>
            <a:miter lim="800000"/>
            <a:headEnd/>
            <a:tailEnd/>
          </a:ln>
        </p:spPr>
        <p:txBody>
          <a:bodyPr/>
          <a:lstStyle/>
          <a:p>
            <a:pPr marL="342900" indent="-342900">
              <a:spcBef>
                <a:spcPct val="20000"/>
              </a:spcBef>
              <a:buFontTx/>
              <a:buChar char="•"/>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18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r>
              <a:rPr lang="en-US" sz="2200" b="1" kern="0" dirty="0">
                <a:latin typeface="Arial" charset="0"/>
              </a:rPr>
              <a:t>	</a:t>
            </a:r>
          </a:p>
          <a:p>
            <a:pPr marL="342900" indent="-342900">
              <a:spcBef>
                <a:spcPct val="20000"/>
              </a:spcBef>
              <a:defRPr/>
            </a:pPr>
            <a:endParaRPr lang="en-US" sz="2200" b="1" kern="0" dirty="0">
              <a:latin typeface="Arial" charset="0"/>
            </a:endParaRPr>
          </a:p>
          <a:p>
            <a:pPr marL="342900" indent="-342900">
              <a:spcBef>
                <a:spcPct val="20000"/>
              </a:spcBef>
              <a:defRPr/>
            </a:pPr>
            <a:endParaRPr lang="en-US" b="1" kern="0" dirty="0">
              <a:latin typeface="Arial" charset="0"/>
            </a:endParaRPr>
          </a:p>
        </p:txBody>
      </p:sp>
      <p:sp>
        <p:nvSpPr>
          <p:cNvPr id="11" name="Rectangle 6"/>
          <p:cNvSpPr txBox="1">
            <a:spLocks noChangeArrowheads="1"/>
          </p:cNvSpPr>
          <p:nvPr/>
        </p:nvSpPr>
        <p:spPr bwMode="auto">
          <a:xfrm>
            <a:off x="914400" y="1524000"/>
            <a:ext cx="7772400" cy="2209800"/>
          </a:xfrm>
          <a:prstGeom prst="rect">
            <a:avLst/>
          </a:prstGeom>
          <a:noFill/>
          <a:ln w="9525">
            <a:noFill/>
            <a:miter lim="800000"/>
            <a:headEnd/>
            <a:tailEnd/>
          </a:ln>
        </p:spPr>
        <p:txBody>
          <a:bodyPr/>
          <a:lstStyle/>
          <a:p>
            <a:pPr marL="342900" indent="-342900">
              <a:spcBef>
                <a:spcPct val="20000"/>
              </a:spcBef>
              <a:buFontTx/>
              <a:buChar char="•"/>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18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r>
              <a:rPr lang="en-US" sz="2200" b="1" kern="0" dirty="0">
                <a:latin typeface="Arial" charset="0"/>
              </a:rPr>
              <a:t>	</a:t>
            </a:r>
          </a:p>
          <a:p>
            <a:pPr marL="342900" indent="-342900">
              <a:spcBef>
                <a:spcPct val="20000"/>
              </a:spcBef>
              <a:defRPr/>
            </a:pPr>
            <a:endParaRPr lang="en-US" sz="2200" b="1" kern="0" dirty="0">
              <a:latin typeface="Arial" charset="0"/>
            </a:endParaRPr>
          </a:p>
          <a:p>
            <a:pPr marL="342900" indent="-342900">
              <a:spcBef>
                <a:spcPct val="20000"/>
              </a:spcBef>
              <a:defRPr/>
            </a:pPr>
            <a:endParaRPr lang="en-US" b="1" kern="0" dirty="0">
              <a:latin typeface="Arial" charset="0"/>
            </a:endParaRPr>
          </a:p>
        </p:txBody>
      </p:sp>
      <p:sp>
        <p:nvSpPr>
          <p:cNvPr id="12" name="Rectangle 6"/>
          <p:cNvSpPr txBox="1">
            <a:spLocks noChangeArrowheads="1"/>
          </p:cNvSpPr>
          <p:nvPr/>
        </p:nvSpPr>
        <p:spPr bwMode="auto">
          <a:xfrm>
            <a:off x="1066800" y="1676400"/>
            <a:ext cx="7772400" cy="2209800"/>
          </a:xfrm>
          <a:prstGeom prst="rect">
            <a:avLst/>
          </a:prstGeom>
          <a:noFill/>
          <a:ln w="9525">
            <a:noFill/>
            <a:miter lim="800000"/>
            <a:headEnd/>
            <a:tailEnd/>
          </a:ln>
        </p:spPr>
        <p:txBody>
          <a:bodyPr/>
          <a:lstStyle/>
          <a:p>
            <a:pPr marL="342900" indent="-342900">
              <a:spcBef>
                <a:spcPct val="20000"/>
              </a:spcBef>
              <a:buFontTx/>
              <a:buChar char="•"/>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18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endParaRPr lang="en-US" sz="2200" b="1" kern="0" dirty="0">
              <a:latin typeface="Arial" charset="0"/>
            </a:endParaRPr>
          </a:p>
          <a:p>
            <a:pPr marL="342900" indent="-342900">
              <a:spcBef>
                <a:spcPct val="20000"/>
              </a:spcBef>
              <a:defRPr/>
            </a:pPr>
            <a:r>
              <a:rPr lang="en-US" sz="2200" b="1" kern="0" dirty="0">
                <a:latin typeface="Arial" charset="0"/>
              </a:rPr>
              <a:t>	</a:t>
            </a:r>
          </a:p>
          <a:p>
            <a:pPr marL="342900" indent="-342900">
              <a:spcBef>
                <a:spcPct val="20000"/>
              </a:spcBef>
              <a:defRPr/>
            </a:pPr>
            <a:endParaRPr lang="en-US" sz="2200" b="1" kern="0" dirty="0">
              <a:latin typeface="Arial" charset="0"/>
            </a:endParaRPr>
          </a:p>
          <a:p>
            <a:pPr marL="342900" indent="-342900">
              <a:spcBef>
                <a:spcPct val="20000"/>
              </a:spcBef>
              <a:defRPr/>
            </a:pPr>
            <a:endParaRPr lang="en-US" b="1" kern="0" dirty="0">
              <a:latin typeface="Arial" charset="0"/>
            </a:endParaRPr>
          </a:p>
        </p:txBody>
      </p:sp>
      <p:pic>
        <p:nvPicPr>
          <p:cNvPr id="3080" name="Content Placeholder 17" descr="WI.jpg"/>
          <p:cNvPicPr>
            <a:picLocks noGrp="1" noChangeAspect="1"/>
          </p:cNvPicPr>
          <p:nvPr>
            <p:ph idx="1"/>
          </p:nvPr>
        </p:nvPicPr>
        <p:blipFill>
          <a:blip r:embed="rId3" cstate="print"/>
          <a:srcRect/>
          <a:stretch>
            <a:fillRect/>
          </a:stretch>
        </p:blipFill>
        <p:spPr>
          <a:xfrm>
            <a:off x="838200" y="952500"/>
            <a:ext cx="7543800" cy="58293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18434" r:id="rId4" imgW="8303472" imgH="3883489" progId="Excel.Sheet.8">
              <p:embed/>
            </p:oleObj>
          </a:graphicData>
        </a:graphic>
      </p:graphicFrame>
      <p:sp>
        <p:nvSpPr>
          <p:cNvPr id="2056" name="TextBox 6"/>
          <p:cNvSpPr txBox="1">
            <a:spLocks noChangeArrowheads="1"/>
          </p:cNvSpPr>
          <p:nvPr/>
        </p:nvSpPr>
        <p:spPr bwMode="auto">
          <a:xfrm>
            <a:off x="228600" y="990600"/>
            <a:ext cx="8534400" cy="9217908"/>
          </a:xfrm>
          <a:prstGeom prst="rect">
            <a:avLst/>
          </a:prstGeom>
          <a:noFill/>
          <a:ln w="9525">
            <a:noFill/>
            <a:miter lim="800000"/>
            <a:headEnd/>
            <a:tailEnd/>
          </a:ln>
        </p:spPr>
        <p:txBody>
          <a:bodyPr wrap="square">
            <a:spAutoFit/>
          </a:bodyPr>
          <a:lstStyle/>
          <a:p>
            <a:r>
              <a:rPr lang="en-US" sz="2200" b="1" dirty="0" smtClean="0"/>
              <a:t>WHY ECONOMICS ARE SO IMPORTANT</a:t>
            </a:r>
          </a:p>
          <a:p>
            <a:endParaRPr lang="en-US" sz="2200" b="1" dirty="0" smtClean="0"/>
          </a:p>
          <a:p>
            <a:pPr lvl="1">
              <a:buFont typeface="Wingdings" pitchFamily="2" charset="2"/>
              <a:buChar char="Ø"/>
            </a:pPr>
            <a:r>
              <a:rPr lang="en-US" sz="2200" b="1" dirty="0" smtClean="0"/>
              <a:t>WI is No.1 papermaking state</a:t>
            </a:r>
          </a:p>
          <a:p>
            <a:pPr>
              <a:buFont typeface="Wingdings" pitchFamily="2" charset="2"/>
              <a:buChar char="Ø"/>
            </a:pPr>
            <a:endParaRPr lang="en-US" sz="2200" b="1" dirty="0" smtClean="0"/>
          </a:p>
          <a:p>
            <a:pPr lvl="1">
              <a:buFont typeface="Wingdings" pitchFamily="2" charset="2"/>
              <a:buChar char="Ø"/>
            </a:pPr>
            <a:r>
              <a:rPr lang="en-US" sz="2200" b="1" dirty="0" smtClean="0"/>
              <a:t>Forest products industry employs 66,000 +</a:t>
            </a:r>
          </a:p>
          <a:p>
            <a:pPr>
              <a:buFont typeface="Wingdings" pitchFamily="2" charset="2"/>
              <a:buChar char="Ø"/>
            </a:pPr>
            <a:endParaRPr lang="en-US" sz="2200" b="1" dirty="0" smtClean="0"/>
          </a:p>
          <a:p>
            <a:pPr lvl="1">
              <a:buFont typeface="Wingdings" pitchFamily="2" charset="2"/>
              <a:buChar char="Ø"/>
            </a:pPr>
            <a:r>
              <a:rPr lang="en-US" sz="2200" b="1" dirty="0" smtClean="0"/>
              <a:t>Is the 2</a:t>
            </a:r>
            <a:r>
              <a:rPr lang="en-US" sz="2200" b="1" baseline="30000" dirty="0" smtClean="0"/>
              <a:t>nd</a:t>
            </a:r>
            <a:r>
              <a:rPr lang="en-US" sz="2200" b="1" dirty="0" smtClean="0"/>
              <a:t> largest industry with $20 Billion of products annually</a:t>
            </a:r>
          </a:p>
          <a:p>
            <a:pPr lvl="1">
              <a:buFont typeface="Wingdings" pitchFamily="2" charset="2"/>
              <a:buChar char="Ø"/>
            </a:pPr>
            <a:endParaRPr lang="en-US" sz="2200" b="1" dirty="0" smtClean="0"/>
          </a:p>
          <a:p>
            <a:pPr lvl="1">
              <a:buFont typeface="Wingdings" pitchFamily="2" charset="2"/>
              <a:buChar char="Ø"/>
            </a:pPr>
            <a:r>
              <a:rPr lang="en-US" sz="2200" b="1" dirty="0" smtClean="0"/>
              <a:t>MFL important contributor to that success</a:t>
            </a:r>
          </a:p>
          <a:p>
            <a:pPr lvl="1">
              <a:buFont typeface="Wingdings" pitchFamily="2" charset="2"/>
              <a:buChar char="Ø"/>
            </a:pPr>
            <a:endParaRPr lang="en-US" sz="2200" b="1" dirty="0" smtClean="0"/>
          </a:p>
          <a:p>
            <a:pPr lvl="2">
              <a:spcAft>
                <a:spcPts val="1800"/>
              </a:spcAft>
              <a:buFont typeface="Arial" pitchFamily="34" charset="0"/>
              <a:buChar char="•"/>
            </a:pPr>
            <a:r>
              <a:rPr lang="en-US" sz="1400" b="1" i="1" dirty="0" smtClean="0"/>
              <a:t>Section 77.80, Stats.:  The purpose of this subchapter is to </a:t>
            </a:r>
            <a:r>
              <a:rPr lang="en-US" sz="1400" b="1" i="1" dirty="0" smtClean="0">
                <a:solidFill>
                  <a:schemeClr val="bg1"/>
                </a:solidFill>
              </a:rPr>
              <a:t>encourage the management of private forest lands for the production of future forest crops for commercial use </a:t>
            </a:r>
            <a:r>
              <a:rPr lang="en-US" sz="1400" b="1" i="1" dirty="0" smtClean="0"/>
              <a:t>through sound forestry practices, recognizing the objectives of individual property owners, compatible recreational uses, watershed protection, development of wildlife habitat and accessibility of private property to the public for recreational purposes. </a:t>
            </a:r>
          </a:p>
          <a:p>
            <a:pPr lvl="1">
              <a:spcAft>
                <a:spcPts val="1800"/>
              </a:spcAft>
              <a:buFont typeface="Wingdings" pitchFamily="2" charset="2"/>
              <a:buChar char="Ø"/>
            </a:pPr>
            <a:r>
              <a:rPr lang="en-US" sz="2200" b="1" dirty="0" smtClean="0"/>
              <a:t>MFL important to Plum Creek</a:t>
            </a:r>
          </a:p>
          <a:p>
            <a:pPr lvl="1">
              <a:spcAft>
                <a:spcPts val="1800"/>
              </a:spcAft>
              <a:buFont typeface="Wingdings" pitchFamily="2" charset="2"/>
              <a:buChar char="Ø"/>
            </a:pPr>
            <a:r>
              <a:rPr lang="en-US" sz="1600" b="1" dirty="0" smtClean="0"/>
              <a:t>Is a reasonable, predictable, consistent tax that is important to running our business</a:t>
            </a:r>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1026" name="Worksheet" r:id="rId4" imgW="8303472" imgH="3883489" progId="Excel.Sheet.8">
              <p:embed/>
            </p:oleObj>
          </a:graphicData>
        </a:graphic>
      </p:graphicFrame>
      <p:sp>
        <p:nvSpPr>
          <p:cNvPr id="2056" name="TextBox 6"/>
          <p:cNvSpPr txBox="1">
            <a:spLocks noChangeArrowheads="1"/>
          </p:cNvSpPr>
          <p:nvPr/>
        </p:nvSpPr>
        <p:spPr bwMode="auto">
          <a:xfrm>
            <a:off x="228600" y="1828800"/>
            <a:ext cx="8534400" cy="6329938"/>
          </a:xfrm>
          <a:prstGeom prst="rect">
            <a:avLst/>
          </a:prstGeom>
          <a:noFill/>
          <a:ln w="9525">
            <a:noFill/>
            <a:miter lim="800000"/>
            <a:headEnd/>
            <a:tailEnd/>
          </a:ln>
        </p:spPr>
        <p:txBody>
          <a:bodyPr wrap="square">
            <a:spAutoFit/>
          </a:bodyPr>
          <a:lstStyle/>
          <a:p>
            <a:pPr>
              <a:buFont typeface="Wingdings" pitchFamily="2" charset="2"/>
              <a:buChar char="Ø"/>
            </a:pPr>
            <a:r>
              <a:rPr lang="en-US" sz="2200" b="1" dirty="0" smtClean="0"/>
              <a:t>   </a:t>
            </a:r>
            <a:r>
              <a:rPr lang="en-US" b="1" dirty="0" smtClean="0"/>
              <a:t>Many reasons to own timber land, but economics significant</a:t>
            </a:r>
          </a:p>
          <a:p>
            <a:pPr>
              <a:buFont typeface="Wingdings" pitchFamily="2" charset="2"/>
              <a:buChar char="Ø"/>
            </a:pPr>
            <a:endParaRPr lang="en-US" b="1" dirty="0" smtClean="0"/>
          </a:p>
          <a:p>
            <a:pPr>
              <a:buFont typeface="Wingdings" pitchFamily="2" charset="2"/>
              <a:buChar char="Ø"/>
            </a:pPr>
            <a:r>
              <a:rPr lang="en-US" b="1" dirty="0" smtClean="0"/>
              <a:t>   Large industrial owners have economic focus</a:t>
            </a:r>
          </a:p>
          <a:p>
            <a:pPr marL="914400" lvl="3" indent="-457200" eaLnBrk="0" hangingPunct="0">
              <a:lnSpc>
                <a:spcPts val="2500"/>
              </a:lnSpc>
              <a:spcBef>
                <a:spcPts val="600"/>
              </a:spcBef>
              <a:spcAft>
                <a:spcPts val="600"/>
              </a:spcAft>
              <a:buFont typeface="Wingdings" pitchFamily="2" charset="2"/>
              <a:buChar char="Ø"/>
              <a:defRPr/>
            </a:pPr>
            <a:r>
              <a:rPr lang="en-US" sz="1800" b="1" dirty="0" smtClean="0"/>
              <a:t>Timber ownership and management is capital intensive</a:t>
            </a:r>
          </a:p>
          <a:p>
            <a:pPr marL="914400" lvl="3" indent="-457200" eaLnBrk="0" hangingPunct="0">
              <a:lnSpc>
                <a:spcPts val="2500"/>
              </a:lnSpc>
              <a:spcBef>
                <a:spcPts val="600"/>
              </a:spcBef>
              <a:spcAft>
                <a:spcPts val="600"/>
              </a:spcAft>
              <a:buFont typeface="Wingdings" pitchFamily="2" charset="2"/>
              <a:buChar char="Ø"/>
              <a:defRPr/>
            </a:pPr>
            <a:r>
              <a:rPr lang="en-US" sz="1800" b="1" dirty="0" smtClean="0"/>
              <a:t>Forest investments are expected to provide a return</a:t>
            </a:r>
          </a:p>
          <a:p>
            <a:pPr marL="914400" lvl="3" indent="-457200" eaLnBrk="0" hangingPunct="0">
              <a:lnSpc>
                <a:spcPts val="2500"/>
              </a:lnSpc>
              <a:spcBef>
                <a:spcPts val="600"/>
              </a:spcBef>
              <a:spcAft>
                <a:spcPts val="600"/>
              </a:spcAft>
              <a:buFont typeface="Wingdings" pitchFamily="2" charset="2"/>
              <a:buChar char="Ø"/>
              <a:defRPr/>
            </a:pPr>
            <a:r>
              <a:rPr lang="en-US" sz="1800" b="1" dirty="0" smtClean="0"/>
              <a:t>Management activity is directed at tree growth and increasing product value</a:t>
            </a:r>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36866" name="Worksheet" r:id="rId4" imgW="8303472" imgH="3883489" progId="Excel.Sheet.8">
              <p:embed/>
            </p:oleObj>
          </a:graphicData>
        </a:graphic>
      </p:graphicFrame>
      <p:sp>
        <p:nvSpPr>
          <p:cNvPr id="2056" name="TextBox 6"/>
          <p:cNvSpPr txBox="1">
            <a:spLocks noChangeArrowheads="1"/>
          </p:cNvSpPr>
          <p:nvPr/>
        </p:nvSpPr>
        <p:spPr bwMode="auto">
          <a:xfrm>
            <a:off x="228600" y="2057400"/>
            <a:ext cx="8534400" cy="7060907"/>
          </a:xfrm>
          <a:prstGeom prst="rect">
            <a:avLst/>
          </a:prstGeom>
          <a:noFill/>
          <a:ln w="9525">
            <a:noFill/>
            <a:miter lim="800000"/>
            <a:headEnd/>
            <a:tailEnd/>
          </a:ln>
        </p:spPr>
        <p:txBody>
          <a:bodyPr wrap="square">
            <a:spAutoFit/>
          </a:bodyPr>
          <a:lstStyle/>
          <a:p>
            <a:pPr marL="457200" lvl="2" indent="-457200" eaLnBrk="0" hangingPunct="0">
              <a:lnSpc>
                <a:spcPts val="2500"/>
              </a:lnSpc>
              <a:spcBef>
                <a:spcPts val="600"/>
              </a:spcBef>
              <a:spcAft>
                <a:spcPts val="600"/>
              </a:spcAft>
              <a:buFont typeface="Wingdings" pitchFamily="2" charset="2"/>
              <a:buChar char="Ø"/>
              <a:defRPr/>
            </a:pPr>
            <a:r>
              <a:rPr lang="en-US" b="1" dirty="0" smtClean="0"/>
              <a:t>Economic focus but with an environmental commitment</a:t>
            </a:r>
          </a:p>
          <a:p>
            <a:pPr marL="1371600" lvl="4" indent="-457200" eaLnBrk="0" hangingPunct="0">
              <a:lnSpc>
                <a:spcPts val="2500"/>
              </a:lnSpc>
              <a:spcBef>
                <a:spcPts val="600"/>
              </a:spcBef>
              <a:spcAft>
                <a:spcPts val="600"/>
              </a:spcAft>
              <a:buFont typeface="Wingdings" pitchFamily="2" charset="2"/>
              <a:buChar char="Ø"/>
              <a:defRPr/>
            </a:pPr>
            <a:r>
              <a:rPr lang="en-US" sz="1800" b="1" dirty="0" smtClean="0"/>
              <a:t>SFI certification</a:t>
            </a:r>
          </a:p>
          <a:p>
            <a:pPr marL="1371600" lvl="4" indent="-457200" eaLnBrk="0" hangingPunct="0">
              <a:lnSpc>
                <a:spcPts val="2500"/>
              </a:lnSpc>
              <a:spcBef>
                <a:spcPts val="600"/>
              </a:spcBef>
              <a:spcAft>
                <a:spcPts val="600"/>
              </a:spcAft>
              <a:buFont typeface="Wingdings" pitchFamily="2" charset="2"/>
              <a:buChar char="Ø"/>
              <a:defRPr/>
            </a:pPr>
            <a:r>
              <a:rPr lang="en-US" sz="1800" b="1" dirty="0" smtClean="0"/>
              <a:t>Environmental Leadership Program</a:t>
            </a:r>
          </a:p>
          <a:p>
            <a:pPr marL="1371600" lvl="4" indent="-457200" eaLnBrk="0" hangingPunct="0">
              <a:lnSpc>
                <a:spcPts val="2500"/>
              </a:lnSpc>
              <a:spcBef>
                <a:spcPts val="600"/>
              </a:spcBef>
              <a:spcAft>
                <a:spcPts val="600"/>
              </a:spcAft>
              <a:buFont typeface="Wingdings" pitchFamily="2" charset="2"/>
              <a:buChar char="Ø"/>
              <a:defRPr/>
            </a:pPr>
            <a:r>
              <a:rPr lang="en-US" sz="1800" b="1" dirty="0" err="1" smtClean="0"/>
              <a:t>Karner</a:t>
            </a:r>
            <a:r>
              <a:rPr lang="en-US" sz="1800" b="1" dirty="0" smtClean="0"/>
              <a:t> Blue Butterfly, Kirtland’s Warbler</a:t>
            </a:r>
          </a:p>
          <a:p>
            <a:pPr marL="1371600" lvl="4" indent="-457200" eaLnBrk="0" hangingPunct="0">
              <a:lnSpc>
                <a:spcPts val="2500"/>
              </a:lnSpc>
              <a:spcBef>
                <a:spcPts val="600"/>
              </a:spcBef>
              <a:spcAft>
                <a:spcPts val="600"/>
              </a:spcAft>
              <a:buFont typeface="Wingdings" pitchFamily="2" charset="2"/>
              <a:buChar char="Ø"/>
              <a:defRPr/>
            </a:pPr>
            <a:r>
              <a:rPr lang="en-US" sz="1800" b="1" dirty="0" smtClean="0"/>
              <a:t>Numerous Awards</a:t>
            </a:r>
          </a:p>
          <a:p>
            <a:pPr marL="1371600" lvl="4" indent="-457200" eaLnBrk="0" hangingPunct="0">
              <a:lnSpc>
                <a:spcPts val="2500"/>
              </a:lnSpc>
              <a:spcBef>
                <a:spcPts val="600"/>
              </a:spcBef>
              <a:spcAft>
                <a:spcPts val="600"/>
              </a:spcAft>
              <a:defRPr/>
            </a:pPr>
            <a:endParaRPr lang="en-US" sz="1800" b="1" dirty="0" smtClean="0"/>
          </a:p>
          <a:p>
            <a:pPr marL="457200" lvl="2" indent="-457200" eaLnBrk="0" hangingPunct="0">
              <a:lnSpc>
                <a:spcPts val="2500"/>
              </a:lnSpc>
              <a:spcBef>
                <a:spcPts val="600"/>
              </a:spcBef>
              <a:spcAft>
                <a:spcPts val="600"/>
              </a:spcAft>
              <a:buFont typeface="Wingdings" pitchFamily="2" charset="2"/>
              <a:buChar char="Ø"/>
              <a:defRPr/>
            </a:pPr>
            <a:r>
              <a:rPr lang="en-US" b="1" dirty="0" smtClean="0"/>
              <a:t>Not mutually exclusive</a:t>
            </a:r>
          </a:p>
          <a:p>
            <a:pPr lvl="1">
              <a:buFont typeface="Wingdings" pitchFamily="2" charset="2"/>
              <a:buChar char="Ø"/>
            </a:pPr>
            <a:endParaRPr lang="en-US" sz="2200" b="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37890" name="Worksheet" r:id="rId4" imgW="8303472" imgH="3883489" progId="Excel.Sheet.8">
              <p:embed/>
            </p:oleObj>
          </a:graphicData>
        </a:graphic>
      </p:graphicFrame>
      <p:sp>
        <p:nvSpPr>
          <p:cNvPr id="2056" name="TextBox 6"/>
          <p:cNvSpPr txBox="1">
            <a:spLocks noChangeArrowheads="1"/>
          </p:cNvSpPr>
          <p:nvPr/>
        </p:nvSpPr>
        <p:spPr bwMode="auto">
          <a:xfrm>
            <a:off x="228600" y="1828800"/>
            <a:ext cx="8534400" cy="7879080"/>
          </a:xfrm>
          <a:prstGeom prst="rect">
            <a:avLst/>
          </a:prstGeom>
          <a:noFill/>
          <a:ln w="9525">
            <a:noFill/>
            <a:miter lim="800000"/>
            <a:headEnd/>
            <a:tailEnd/>
          </a:ln>
        </p:spPr>
        <p:txBody>
          <a:bodyPr wrap="square">
            <a:spAutoFit/>
          </a:bodyPr>
          <a:lstStyle/>
          <a:p>
            <a:pPr>
              <a:buFont typeface="Wingdings" pitchFamily="2" charset="2"/>
              <a:buChar char="Ø"/>
            </a:pPr>
            <a:r>
              <a:rPr lang="en-US" sz="2200" b="1" dirty="0" smtClean="0"/>
              <a:t>   </a:t>
            </a:r>
            <a:r>
              <a:rPr lang="en-US" b="1" dirty="0" smtClean="0"/>
              <a:t>Net Present Value (NPV) drives decisions</a:t>
            </a:r>
            <a:endParaRPr lang="en-US" sz="1800" b="1" dirty="0" smtClean="0"/>
          </a:p>
          <a:p>
            <a:pPr lvl="1">
              <a:buFont typeface="Wingdings" pitchFamily="2" charset="2"/>
              <a:buChar char="Ø"/>
            </a:pPr>
            <a:r>
              <a:rPr lang="en-US" sz="1800" b="1" dirty="0" smtClean="0"/>
              <a:t>Need an adequate return to recoup the investment</a:t>
            </a:r>
          </a:p>
          <a:p>
            <a:pPr lvl="1">
              <a:buFont typeface="Wingdings" pitchFamily="2" charset="2"/>
              <a:buChar char="Ø"/>
            </a:pPr>
            <a:r>
              <a:rPr lang="en-US" sz="1800" b="1" dirty="0" smtClean="0"/>
              <a:t>Time value of money</a:t>
            </a:r>
          </a:p>
          <a:p>
            <a:endParaRPr lang="en-US" b="1" dirty="0" smtClean="0"/>
          </a:p>
          <a:p>
            <a:pPr lvl="1">
              <a:buFont typeface="Wingdings" pitchFamily="2" charset="2"/>
              <a:buChar char="Ø"/>
            </a:pPr>
            <a:r>
              <a:rPr lang="en-US" b="1" dirty="0" smtClean="0"/>
              <a:t>Price:  </a:t>
            </a:r>
            <a:r>
              <a:rPr lang="en-US" sz="1800" b="1" dirty="0" smtClean="0"/>
              <a:t>Marketing, Merchandizing, Cost Management</a:t>
            </a:r>
          </a:p>
          <a:p>
            <a:pPr lvl="1">
              <a:buFont typeface="Wingdings" pitchFamily="2" charset="2"/>
              <a:buChar char="Ø"/>
            </a:pPr>
            <a:endParaRPr lang="en-US" sz="1800" b="1" dirty="0" smtClean="0"/>
          </a:p>
          <a:p>
            <a:pPr lvl="1">
              <a:buFont typeface="Wingdings" pitchFamily="2" charset="2"/>
              <a:buChar char="Ø"/>
            </a:pPr>
            <a:r>
              <a:rPr lang="en-US" b="1" dirty="0" smtClean="0"/>
              <a:t>Quantity:  </a:t>
            </a:r>
            <a:r>
              <a:rPr lang="en-US" sz="1800" b="1" dirty="0" err="1" smtClean="0"/>
              <a:t>Silviculture</a:t>
            </a:r>
            <a:r>
              <a:rPr lang="en-US" sz="1800" b="1" dirty="0" smtClean="0"/>
              <a:t> Investments to Increase Growth, Thinning</a:t>
            </a:r>
            <a:endParaRPr lang="en-US" b="1" dirty="0" smtClean="0"/>
          </a:p>
          <a:p>
            <a:pPr lvl="1">
              <a:buFont typeface="Wingdings" pitchFamily="2" charset="2"/>
              <a:buChar char="Ø"/>
            </a:pPr>
            <a:endParaRPr lang="en-US" b="1" dirty="0" smtClean="0"/>
          </a:p>
          <a:p>
            <a:pPr lvl="1">
              <a:buFont typeface="Wingdings" pitchFamily="2" charset="2"/>
              <a:buChar char="Ø"/>
            </a:pPr>
            <a:r>
              <a:rPr lang="en-US" b="1" dirty="0" smtClean="0"/>
              <a:t>Time:  </a:t>
            </a:r>
            <a:r>
              <a:rPr lang="en-US" sz="1800" b="1" dirty="0" smtClean="0"/>
              <a:t>Stand Establishment, Rotation Ages</a:t>
            </a:r>
            <a:endParaRPr lang="en-US" b="1" dirty="0" smtClean="0"/>
          </a:p>
          <a:p>
            <a:pPr lvl="1">
              <a:buFont typeface="Wingdings" pitchFamily="2" charset="2"/>
              <a:buChar char="Ø"/>
            </a:pPr>
            <a:endParaRPr lang="en-US" b="1" dirty="0" smtClean="0"/>
          </a:p>
          <a:p>
            <a:pPr lvl="1">
              <a:buFont typeface="Wingdings" pitchFamily="2" charset="2"/>
              <a:buChar char="Ø"/>
            </a:pPr>
            <a:r>
              <a:rPr lang="en-US" b="1" dirty="0" smtClean="0"/>
              <a:t>Discount Rate:  </a:t>
            </a:r>
            <a:r>
              <a:rPr lang="en-US" sz="1800" b="1" dirty="0" smtClean="0"/>
              <a:t>Cost of Capital, Risk, Other Investment Options</a:t>
            </a:r>
            <a:endParaRPr lang="en-US" b="1" dirty="0" smtClean="0"/>
          </a:p>
          <a:p>
            <a:pPr lvl="1">
              <a:buFont typeface="Wingdings" pitchFamily="2" charset="2"/>
              <a:buChar char="Ø"/>
            </a:pPr>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152400" y="1447800"/>
          <a:ext cx="8305800" cy="3886200"/>
        </p:xfrm>
        <a:graphic>
          <a:graphicData uri="http://schemas.openxmlformats.org/presentationml/2006/ole">
            <p:oleObj spid="_x0000_s38914" name="Worksheet" r:id="rId4" imgW="8303472" imgH="3883489" progId="Excel.Sheet.8">
              <p:embed/>
            </p:oleObj>
          </a:graphicData>
        </a:graphic>
      </p:graphicFrame>
      <p:sp>
        <p:nvSpPr>
          <p:cNvPr id="2056" name="TextBox 6"/>
          <p:cNvSpPr txBox="1">
            <a:spLocks noChangeArrowheads="1"/>
          </p:cNvSpPr>
          <p:nvPr/>
        </p:nvSpPr>
        <p:spPr bwMode="auto">
          <a:xfrm>
            <a:off x="228600" y="1371600"/>
            <a:ext cx="8534400" cy="8956298"/>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PRICE:  Marketing, Merchandizing, Cost Management</a:t>
            </a:r>
          </a:p>
          <a:p>
            <a:pPr>
              <a:buFont typeface="Wingdings" pitchFamily="2" charset="2"/>
              <a:buChar char="Ø"/>
            </a:pPr>
            <a:endParaRPr lang="en-US" sz="1800" b="1" dirty="0" smtClean="0"/>
          </a:p>
          <a:p>
            <a:pPr lvl="1">
              <a:buFont typeface="Wingdings" pitchFamily="2" charset="2"/>
              <a:buChar char="Ø"/>
            </a:pPr>
            <a:r>
              <a:rPr lang="en-US" sz="1800" b="1" dirty="0" smtClean="0"/>
              <a:t>Sort and sell to the highest value product</a:t>
            </a:r>
          </a:p>
          <a:p>
            <a:pPr lvl="1">
              <a:buFont typeface="Wingdings" pitchFamily="2" charset="2"/>
              <a:buChar char="Ø"/>
            </a:pPr>
            <a:endParaRPr lang="en-US" sz="1800" b="1" dirty="0" smtClean="0"/>
          </a:p>
          <a:p>
            <a:pPr lvl="1">
              <a:buFont typeface="Wingdings" pitchFamily="2" charset="2"/>
              <a:buChar char="Ø"/>
            </a:pPr>
            <a:r>
              <a:rPr lang="en-US" sz="1800" b="1" dirty="0" smtClean="0"/>
              <a:t>Sell when the market is high</a:t>
            </a:r>
          </a:p>
          <a:p>
            <a:pPr lvl="1">
              <a:buFont typeface="Wingdings" pitchFamily="2" charset="2"/>
              <a:buChar char="Ø"/>
            </a:pPr>
            <a:endParaRPr lang="en-US" sz="1800" b="1" dirty="0" smtClean="0"/>
          </a:p>
          <a:p>
            <a:pPr lvl="1">
              <a:buFont typeface="Wingdings" pitchFamily="2" charset="2"/>
              <a:buChar char="Ø"/>
            </a:pPr>
            <a:r>
              <a:rPr lang="en-US" sz="1800" b="1" dirty="0" smtClean="0"/>
              <a:t>Logistics</a:t>
            </a:r>
            <a:endParaRPr lang="en-US" sz="1600" b="1" dirty="0" smtClean="0"/>
          </a:p>
          <a:p>
            <a:pPr lvl="2">
              <a:buFont typeface="Arial" pitchFamily="34" charset="0"/>
              <a:buChar char="•"/>
            </a:pPr>
            <a:endParaRPr lang="en-US" sz="1600" b="1" dirty="0" smtClean="0"/>
          </a:p>
          <a:p>
            <a:pPr lvl="1">
              <a:buFont typeface="Wingdings" pitchFamily="2" charset="2"/>
              <a:buChar char="Ø"/>
            </a:pPr>
            <a:r>
              <a:rPr lang="en-US" sz="1800" b="1" dirty="0" smtClean="0"/>
              <a:t>New MFL requirements may come with a cost</a:t>
            </a:r>
          </a:p>
          <a:p>
            <a:pPr lvl="1"/>
            <a:endParaRPr lang="en-US" sz="1800" b="1" dirty="0" smtClean="0"/>
          </a:p>
          <a:p>
            <a:pPr lvl="2">
              <a:buFont typeface="Arial" pitchFamily="34" charset="0"/>
              <a:buChar char="•"/>
            </a:pPr>
            <a:r>
              <a:rPr lang="en-US" sz="1600" b="1" dirty="0" smtClean="0"/>
              <a:t>Tree Retention guidelines</a:t>
            </a:r>
            <a:endParaRPr lang="en-US" sz="1800" b="1" dirty="0" smtClean="0"/>
          </a:p>
          <a:p>
            <a:pPr lvl="2">
              <a:buFont typeface="Arial" pitchFamily="34" charset="0"/>
              <a:buChar char="•"/>
            </a:pPr>
            <a:r>
              <a:rPr lang="en-US" sz="1600" b="1" dirty="0" err="1" smtClean="0"/>
              <a:t>Invasives</a:t>
            </a:r>
            <a:r>
              <a:rPr lang="en-US" sz="1600" b="1" dirty="0" smtClean="0"/>
              <a:t> BMPs</a:t>
            </a:r>
          </a:p>
          <a:p>
            <a:pPr lvl="2">
              <a:buFont typeface="Arial" pitchFamily="34" charset="0"/>
              <a:buChar char="•"/>
            </a:pPr>
            <a:r>
              <a:rPr lang="en-US" sz="1600" b="1" dirty="0" smtClean="0"/>
              <a:t>SMZ width increases</a:t>
            </a:r>
          </a:p>
          <a:p>
            <a:pPr lvl="1">
              <a:buFont typeface="Wingdings" pitchFamily="2" charset="2"/>
              <a:buChar char="Ø"/>
            </a:pPr>
            <a:endParaRPr lang="en-US" sz="1800" b="1" dirty="0" smtClean="0"/>
          </a:p>
          <a:p>
            <a:pPr lvl="1">
              <a:buFont typeface="Wingdings" pitchFamily="2" charset="2"/>
              <a:buChar char="Ø"/>
            </a:pPr>
            <a:endParaRPr lang="en-US" sz="1800" b="1" dirty="0" smtClean="0"/>
          </a:p>
          <a:p>
            <a:pPr lvl="1">
              <a:buFont typeface="Wingdings" pitchFamily="2" charset="2"/>
              <a:buChar char="Ø"/>
            </a:pPr>
            <a:endParaRPr lang="en-US" sz="1800" b="1" dirty="0" smtClean="0"/>
          </a:p>
          <a:p>
            <a:pPr lvl="1">
              <a:buFont typeface="Wingdings" pitchFamily="2" charset="2"/>
              <a:buChar char="Ø"/>
            </a:pPr>
            <a:endParaRPr lang="en-US" sz="1800" b="1" dirty="0" smtClean="0"/>
          </a:p>
          <a:p>
            <a:pPr lvl="1">
              <a:buFont typeface="Wingdings" pitchFamily="2" charset="2"/>
              <a:buChar char="Ø"/>
            </a:pPr>
            <a:endParaRPr lang="en-US" sz="1800" b="1" dirty="0" smtClean="0"/>
          </a:p>
          <a:p>
            <a:pPr lvl="1">
              <a:buFont typeface="Wingdings" pitchFamily="2" charset="2"/>
              <a:buChar char="Ø"/>
            </a:pPr>
            <a:endParaRPr lang="en-US" sz="1800" b="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5"/>
          <p:cNvSpPr>
            <a:spLocks noGrp="1" noChangeArrowheads="1"/>
          </p:cNvSpPr>
          <p:nvPr>
            <p:ph type="title"/>
          </p:nvPr>
        </p:nvSpPr>
        <p:spPr/>
        <p:txBody>
          <a:bodyPr/>
          <a:lstStyle/>
          <a:p>
            <a:pPr algn="ctr"/>
            <a:r>
              <a:rPr lang="en-US" dirty="0" smtClean="0"/>
              <a:t>MFL Legislative Council</a:t>
            </a:r>
          </a:p>
        </p:txBody>
      </p:sp>
      <p:sp>
        <p:nvSpPr>
          <p:cNvPr id="2055" name="Rectangle 6"/>
          <p:cNvSpPr>
            <a:spLocks noGrp="1" noChangeArrowheads="1"/>
          </p:cNvSpPr>
          <p:nvPr>
            <p:ph type="body" idx="1"/>
          </p:nvPr>
        </p:nvSpPr>
        <p:spPr/>
        <p:txBody>
          <a:bodyPr/>
          <a:lstStyle/>
          <a:p>
            <a:pPr lvl="1"/>
            <a:endParaRPr lang="en-US" dirty="0" smtClean="0"/>
          </a:p>
          <a:p>
            <a:pPr lvl="1"/>
            <a:endParaRPr lang="en-US" dirty="0" smtClean="0"/>
          </a:p>
          <a:p>
            <a:pPr lvl="1">
              <a:buNone/>
            </a:pPr>
            <a:endParaRPr lang="en-US" dirty="0" smtClean="0"/>
          </a:p>
        </p:txBody>
      </p:sp>
      <p:graphicFrame>
        <p:nvGraphicFramePr>
          <p:cNvPr id="2050" name="Content Placeholder 4"/>
          <p:cNvGraphicFramePr>
            <a:graphicFrameLocks/>
          </p:cNvGraphicFramePr>
          <p:nvPr/>
        </p:nvGraphicFramePr>
        <p:xfrm>
          <a:off x="0" y="1066800"/>
          <a:ext cx="8305800" cy="3886200"/>
        </p:xfrm>
        <a:graphic>
          <a:graphicData uri="http://schemas.openxmlformats.org/presentationml/2006/ole">
            <p:oleObj spid="_x0000_s39938" name="Worksheet" r:id="rId4" imgW="8303472" imgH="3883489" progId="Excel.Sheet.8">
              <p:embed/>
            </p:oleObj>
          </a:graphicData>
        </a:graphic>
      </p:graphicFrame>
      <p:sp>
        <p:nvSpPr>
          <p:cNvPr id="2056" name="TextBox 6"/>
          <p:cNvSpPr txBox="1">
            <a:spLocks noChangeArrowheads="1"/>
          </p:cNvSpPr>
          <p:nvPr/>
        </p:nvSpPr>
        <p:spPr bwMode="auto">
          <a:xfrm>
            <a:off x="152400" y="1828800"/>
            <a:ext cx="8839200" cy="8199681"/>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t>QUANTITY:  </a:t>
            </a:r>
            <a:r>
              <a:rPr lang="en-US" sz="2200" b="1" dirty="0" err="1" smtClean="0"/>
              <a:t>Silviculture</a:t>
            </a:r>
            <a:r>
              <a:rPr lang="en-US" sz="2200" b="1" dirty="0" smtClean="0"/>
              <a:t> Investments to Increase Growth</a:t>
            </a:r>
          </a:p>
          <a:p>
            <a:pPr>
              <a:buFont typeface="Wingdings" pitchFamily="2" charset="2"/>
              <a:buChar char="Ø"/>
            </a:pPr>
            <a:endParaRPr lang="en-US" sz="2200" b="1" dirty="0" smtClean="0"/>
          </a:p>
          <a:p>
            <a:pPr lvl="1">
              <a:buFont typeface="Wingdings" pitchFamily="2" charset="2"/>
              <a:buChar char="Ø"/>
            </a:pPr>
            <a:r>
              <a:rPr lang="en-US" sz="1800" b="1" dirty="0" smtClean="0"/>
              <a:t>Matching the right species to the site</a:t>
            </a:r>
          </a:p>
          <a:p>
            <a:pPr lvl="1">
              <a:buFont typeface="Wingdings" pitchFamily="2" charset="2"/>
              <a:buChar char="Ø"/>
            </a:pPr>
            <a:endParaRPr lang="en-US" sz="1800" b="1" dirty="0" smtClean="0"/>
          </a:p>
          <a:p>
            <a:pPr lvl="1">
              <a:buFont typeface="Wingdings" pitchFamily="2" charset="2"/>
              <a:buChar char="Ø"/>
            </a:pPr>
            <a:r>
              <a:rPr lang="en-US" sz="1800" b="1" dirty="0" smtClean="0"/>
              <a:t>Establishing fast growing plantations</a:t>
            </a:r>
          </a:p>
          <a:p>
            <a:pPr lvl="1">
              <a:buFont typeface="Wingdings" pitchFamily="2" charset="2"/>
              <a:buChar char="Ø"/>
            </a:pPr>
            <a:endParaRPr lang="en-US" sz="1800" b="1" dirty="0" smtClean="0"/>
          </a:p>
          <a:p>
            <a:pPr lvl="1">
              <a:buFont typeface="Wingdings" pitchFamily="2" charset="2"/>
              <a:buChar char="Ø"/>
            </a:pPr>
            <a:r>
              <a:rPr lang="en-US" sz="1800" b="1" dirty="0" smtClean="0"/>
              <a:t>Biomass utilization</a:t>
            </a:r>
          </a:p>
          <a:p>
            <a:pPr lvl="1">
              <a:buFont typeface="Wingdings" pitchFamily="2" charset="2"/>
              <a:buChar char="Ø"/>
            </a:pPr>
            <a:endParaRPr lang="en-US" sz="1800" b="1" dirty="0" smtClean="0"/>
          </a:p>
          <a:p>
            <a:pPr lvl="1">
              <a:buFont typeface="Wingdings" pitchFamily="2" charset="2"/>
              <a:buChar char="Ø"/>
            </a:pPr>
            <a:r>
              <a:rPr lang="en-US" sz="1800" b="1" dirty="0" smtClean="0"/>
              <a:t> Thinning</a:t>
            </a:r>
          </a:p>
          <a:p>
            <a:pPr marL="1371600" lvl="4" indent="-457200" eaLnBrk="0" hangingPunct="0">
              <a:lnSpc>
                <a:spcPts val="2500"/>
              </a:lnSpc>
              <a:spcBef>
                <a:spcPts val="600"/>
              </a:spcBef>
              <a:spcAft>
                <a:spcPts val="600"/>
              </a:spcAft>
              <a:buFont typeface="Arial" pitchFamily="34" charset="0"/>
              <a:buChar char="•"/>
              <a:defRPr/>
            </a:pPr>
            <a:r>
              <a:rPr lang="en-US" sz="1800" b="1" dirty="0" smtClean="0"/>
              <a:t>Not just volume increase but value improvement too</a:t>
            </a:r>
          </a:p>
          <a:p>
            <a:pPr lvl="2">
              <a:buFont typeface="Wingdings" pitchFamily="2" charset="2"/>
              <a:buChar char="Ø"/>
            </a:pPr>
            <a:endParaRPr lang="en-US" sz="1800" b="1" dirty="0" smtClean="0"/>
          </a:p>
          <a:p>
            <a:pPr>
              <a:buFont typeface="Wingdings" pitchFamily="2" charset="2"/>
              <a:buChar char="Ø"/>
            </a:pPr>
            <a:endParaRPr lang="en-US" sz="2200" b="1" dirty="0" smtClean="0"/>
          </a:p>
          <a:p>
            <a:pPr lvl="1">
              <a:buFont typeface="Wingdings" pitchFamily="2" charset="2"/>
              <a:buChar char="Ø"/>
            </a:pPr>
            <a:endParaRPr lang="en-US" sz="1800" b="1" dirty="0" smtClean="0"/>
          </a:p>
          <a:p>
            <a:pPr lvl="1">
              <a:buFont typeface="Wingdings" pitchFamily="2" charset="2"/>
              <a:buChar char="Ø"/>
            </a:pPr>
            <a:endParaRPr lang="en-US" b="1" dirty="0" smtClean="0"/>
          </a:p>
          <a:p>
            <a:pPr lvl="1">
              <a:buFont typeface="Wingdings" pitchFamily="2" charset="2"/>
              <a:buChar char="Ø"/>
            </a:pPr>
            <a:endParaRPr lang="en-US" sz="2200" b="1" i="1" dirty="0" smtClean="0"/>
          </a:p>
          <a:p>
            <a:pPr lvl="1"/>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smtClean="0"/>
          </a:p>
          <a:p>
            <a:endParaRPr lang="en-US" sz="22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lumCreek 2">
    <a:dk1>
      <a:srgbClr val="000000"/>
    </a:dk1>
    <a:lt1>
      <a:srgbClr val="ACB83C"/>
    </a:lt1>
    <a:dk2>
      <a:srgbClr val="FFFFFF"/>
    </a:dk2>
    <a:lt2>
      <a:srgbClr val="808080"/>
    </a:lt2>
    <a:accent1>
      <a:srgbClr val="666633"/>
    </a:accent1>
    <a:accent2>
      <a:srgbClr val="9EA838"/>
    </a:accent2>
    <a:accent3>
      <a:srgbClr val="D2D8AF"/>
    </a:accent3>
    <a:accent4>
      <a:srgbClr val="000000"/>
    </a:accent4>
    <a:accent5>
      <a:srgbClr val="B8B8AD"/>
    </a:accent5>
    <a:accent6>
      <a:srgbClr val="8F9832"/>
    </a:accent6>
    <a:hlink>
      <a:srgbClr val="40471C"/>
    </a:hlink>
    <a:folHlink>
      <a:srgbClr val="7DB57D"/>
    </a:folHlink>
  </a:clrScheme>
  <a:fontScheme name="PlumCreek">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umCreek 2">
    <a:dk1>
      <a:srgbClr val="000000"/>
    </a:dk1>
    <a:lt1>
      <a:srgbClr val="ACB83C"/>
    </a:lt1>
    <a:dk2>
      <a:srgbClr val="FFFFFF"/>
    </a:dk2>
    <a:lt2>
      <a:srgbClr val="808080"/>
    </a:lt2>
    <a:accent1>
      <a:srgbClr val="666633"/>
    </a:accent1>
    <a:accent2>
      <a:srgbClr val="9EA838"/>
    </a:accent2>
    <a:accent3>
      <a:srgbClr val="D2D8AF"/>
    </a:accent3>
    <a:accent4>
      <a:srgbClr val="000000"/>
    </a:accent4>
    <a:accent5>
      <a:srgbClr val="B8B8AD"/>
    </a:accent5>
    <a:accent6>
      <a:srgbClr val="8F9832"/>
    </a:accent6>
    <a:hlink>
      <a:srgbClr val="40471C"/>
    </a:hlink>
    <a:folHlink>
      <a:srgbClr val="7DB57D"/>
    </a:folHlink>
  </a:clrScheme>
  <a:fontScheme name="PlumCreek">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umCreek 2">
    <a:dk1>
      <a:srgbClr val="000000"/>
    </a:dk1>
    <a:lt1>
      <a:srgbClr val="ACB83C"/>
    </a:lt1>
    <a:dk2>
      <a:srgbClr val="FFFFFF"/>
    </a:dk2>
    <a:lt2>
      <a:srgbClr val="808080"/>
    </a:lt2>
    <a:accent1>
      <a:srgbClr val="666633"/>
    </a:accent1>
    <a:accent2>
      <a:srgbClr val="9EA838"/>
    </a:accent2>
    <a:accent3>
      <a:srgbClr val="D2D8AF"/>
    </a:accent3>
    <a:accent4>
      <a:srgbClr val="000000"/>
    </a:accent4>
    <a:accent5>
      <a:srgbClr val="B8B8AD"/>
    </a:accent5>
    <a:accent6>
      <a:srgbClr val="8F9832"/>
    </a:accent6>
    <a:hlink>
      <a:srgbClr val="40471C"/>
    </a:hlink>
    <a:folHlink>
      <a:srgbClr val="7DB57D"/>
    </a:folHlink>
  </a:clrScheme>
  <a:fontScheme name="PlumCreek">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4874</TotalTime>
  <Words>786</Words>
  <Application>Microsoft Macintosh PowerPoint</Application>
  <PresentationFormat>On-screen Show (4:3)</PresentationFormat>
  <Paragraphs>358</Paragraphs>
  <Slides>18</Slides>
  <Notes>18</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Default Design</vt:lpstr>
      <vt:lpstr>Excel.Sheet.8</vt:lpstr>
      <vt:lpstr>Worksheet</vt:lpstr>
      <vt:lpstr>Forest Management and Economics</vt:lpstr>
      <vt:lpstr>MFL Legislative Council</vt:lpstr>
      <vt:lpstr>Lake States</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lpstr>MFL Legislative Council</vt:lpstr>
    </vt:vector>
  </TitlesOfParts>
  <Company>Plum Creek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cmccaugh</dc:creator>
  <cp:lastModifiedBy>Anthony Langenohl</cp:lastModifiedBy>
  <cp:revision>366</cp:revision>
  <dcterms:created xsi:type="dcterms:W3CDTF">2010-10-05T20:34:33Z</dcterms:created>
  <dcterms:modified xsi:type="dcterms:W3CDTF">2010-10-05T20:42:14Z</dcterms:modified>
</cp:coreProperties>
</file>