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7" r:id="rId2"/>
    <p:sldId id="259" r:id="rId3"/>
    <p:sldId id="260" r:id="rId4"/>
    <p:sldId id="265" r:id="rId5"/>
    <p:sldId id="261" r:id="rId6"/>
    <p:sldId id="263" r:id="rId7"/>
    <p:sldId id="266" r:id="rId8"/>
    <p:sldId id="264" r:id="rId9"/>
    <p:sldId id="262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35" y="-41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228D16B1-3268-495A-A244-3B77A389B2C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6CE431-3123-439C-B95B-5E2173930766}" type="slidenum">
              <a:rPr lang="en-US"/>
              <a:pPr/>
              <a:t>1</a:t>
            </a:fld>
            <a:endParaRPr lang="en-US"/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E84204-1D81-4BC8-BBF7-08F3AC7A8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2183FC-808D-4084-AA8A-617991F533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80C45D-B843-4418-B7F5-3F881AD620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22010-A5D2-490D-8B21-3639C02DF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56D0E-F344-43A7-8687-102A0337A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2CEDB2-5140-45FB-A33F-EDBECF0BB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076E6-DF06-4FC5-9262-474ECEF54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69A5D-7256-4C98-9001-146394007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8E909-CF8D-4544-A7CC-98CD8D3CA1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737F8-3E8B-430A-A7E6-6346EE29C6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DB870-30BC-4027-9030-0D46F941EE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64E94D98-EC03-4CE9-999E-F78BC5790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05000"/>
            <a:ext cx="9144000" cy="495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i="1" dirty="0" smtClean="0">
                <a:latin typeface="Cambria" pitchFamily="18" charset="0"/>
              </a:rPr>
              <a:t>Agricultural Plastics </a:t>
            </a:r>
            <a:br>
              <a:rPr lang="en-US" b="1" i="1" dirty="0" smtClean="0">
                <a:latin typeface="Cambria" pitchFamily="18" charset="0"/>
              </a:rPr>
            </a:br>
            <a:r>
              <a:rPr lang="en-US" b="1" i="1" dirty="0" smtClean="0">
                <a:latin typeface="Cambria" pitchFamily="18" charset="0"/>
              </a:rPr>
              <a:t>Collection and Recycling</a:t>
            </a:r>
            <a:r>
              <a:rPr lang="en-US" dirty="0" smtClean="0">
                <a:latin typeface="Cambria" pitchFamily="18" charset="0"/>
              </a:rPr>
              <a:t/>
            </a:r>
            <a:br>
              <a:rPr lang="en-US" dirty="0" smtClean="0">
                <a:latin typeface="Cambria" pitchFamily="18" charset="0"/>
              </a:rPr>
            </a:br>
            <a:r>
              <a:rPr lang="en-US" sz="2400" dirty="0" smtClean="0">
                <a:latin typeface="Cambria" pitchFamily="18" charset="0"/>
              </a:rPr>
              <a:t>presented by</a:t>
            </a:r>
            <a:r>
              <a:rPr lang="en-US" sz="2800" dirty="0" smtClean="0">
                <a:latin typeface="Cambria" pitchFamily="18" charset="0"/>
              </a:rPr>
              <a:t/>
            </a:r>
            <a:br>
              <a:rPr lang="en-US" sz="28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>Jennifer Harrison </a:t>
            </a:r>
            <a:br>
              <a:rPr lang="en-US" sz="32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>Sustainability Department</a:t>
            </a:r>
            <a:br>
              <a:rPr lang="en-US" sz="3200" dirty="0" smtClean="0">
                <a:latin typeface="Cambria" pitchFamily="18" charset="0"/>
              </a:rPr>
            </a:br>
            <a:r>
              <a:rPr lang="en-US" sz="3200" dirty="0" smtClean="0">
                <a:latin typeface="Cambria" pitchFamily="18" charset="0"/>
              </a:rPr>
              <a:t>Organic Valley</a:t>
            </a:r>
            <a:r>
              <a:rPr lang="en-US" sz="2800" dirty="0" smtClean="0">
                <a:latin typeface="Cambria" pitchFamily="18" charset="0"/>
              </a:rPr>
              <a:t> </a:t>
            </a:r>
            <a:r>
              <a:rPr lang="en-US" sz="1600" dirty="0">
                <a:latin typeface="Cambria" pitchFamily="18" charset="0"/>
              </a:rPr>
              <a:t/>
            </a:r>
            <a:br>
              <a:rPr lang="en-US" sz="1600" dirty="0">
                <a:latin typeface="Cambria" pitchFamily="18" charset="0"/>
              </a:rPr>
            </a:br>
            <a:r>
              <a:rPr lang="en-US" sz="1600" dirty="0" smtClean="0">
                <a:latin typeface="Cambria" pitchFamily="18" charset="0"/>
              </a:rPr>
              <a:t/>
            </a:r>
            <a:br>
              <a:rPr lang="en-US" sz="1600" dirty="0" smtClean="0">
                <a:latin typeface="Cambria" pitchFamily="18" charset="0"/>
              </a:rPr>
            </a:br>
            <a:r>
              <a:rPr lang="en-US" sz="3600" b="1" i="1" dirty="0" smtClean="0">
                <a:latin typeface="Cambria" pitchFamily="18" charset="0"/>
              </a:rPr>
              <a:t>Joint Legislative Council’s </a:t>
            </a:r>
            <a:br>
              <a:rPr lang="en-US" sz="3600" b="1" i="1" dirty="0" smtClean="0">
                <a:latin typeface="Cambria" pitchFamily="18" charset="0"/>
              </a:rPr>
            </a:br>
            <a:r>
              <a:rPr lang="en-US" sz="3600" b="1" i="1" dirty="0" smtClean="0">
                <a:latin typeface="Cambria" pitchFamily="18" charset="0"/>
              </a:rPr>
              <a:t>Special Committee on Single-Use Plastics</a:t>
            </a:r>
            <a:r>
              <a:rPr lang="en-US" sz="1600" i="1" dirty="0" smtClean="0">
                <a:latin typeface="Cambria" pitchFamily="18" charset="0"/>
              </a:rPr>
              <a:t/>
            </a:r>
            <a:br>
              <a:rPr lang="en-US" sz="1600" i="1" dirty="0" smtClean="0">
                <a:latin typeface="Cambria" pitchFamily="18" charset="0"/>
              </a:rPr>
            </a:br>
            <a:r>
              <a:rPr lang="en-US" sz="1600" i="1" dirty="0" smtClean="0">
                <a:latin typeface="Cambria" pitchFamily="18" charset="0"/>
              </a:rPr>
              <a:t/>
            </a:r>
            <a:br>
              <a:rPr lang="en-US" sz="1600" i="1" dirty="0" smtClean="0">
                <a:latin typeface="Cambria" pitchFamily="18" charset="0"/>
              </a:rPr>
            </a:br>
            <a:r>
              <a:rPr lang="en-US" sz="2800" i="1" dirty="0" smtClean="0">
                <a:latin typeface="Cambria" pitchFamily="18" charset="0"/>
              </a:rPr>
              <a:t>Tuesday, October 19, 2010</a:t>
            </a:r>
            <a:br>
              <a:rPr lang="en-US" sz="2800" i="1" dirty="0" smtClean="0">
                <a:latin typeface="Cambria" pitchFamily="18" charset="0"/>
              </a:rPr>
            </a:br>
            <a:endParaRPr lang="en-US" sz="2800" dirty="0" smtClean="0">
              <a:latin typeface="Cambria" pitchFamily="18" charset="0"/>
            </a:endParaRPr>
          </a:p>
        </p:txBody>
      </p:sp>
      <p:pic>
        <p:nvPicPr>
          <p:cNvPr id="14338" name="Picture 12" descr="Wolfisberg_36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1676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62075" cy="681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ext Box 2"/>
          <p:cNvSpPr>
            <a:spLocks noGrp="1" noChangeArrowheads="1"/>
          </p:cNvSpPr>
          <p:nvPr>
            <p:ph idx="1"/>
          </p:nvPr>
        </p:nvSpPr>
        <p:spPr>
          <a:xfrm>
            <a:off x="1676400" y="1219200"/>
            <a:ext cx="7086600" cy="5399088"/>
          </a:xfrm>
        </p:spPr>
        <p:txBody>
          <a:bodyPr>
            <a:spAutoFit/>
          </a:bodyPr>
          <a:lstStyle/>
          <a:p>
            <a:pPr marL="457200" indent="-457200" algn="ctr" eaLnBrk="1" hangingPunct="1">
              <a:buFontTx/>
              <a:buNone/>
            </a:pPr>
            <a:r>
              <a:rPr lang="en-US" sz="2800" b="1" i="1" smtClean="0">
                <a:latin typeface="Cambria" pitchFamily="18" charset="0"/>
              </a:rPr>
              <a:t>The purpose of the Cooperative Regions of Organic Producer Pools (CROPP) is to: </a:t>
            </a:r>
          </a:p>
          <a:p>
            <a:pPr marL="457200" indent="-457200" eaLnBrk="1" hangingPunct="1">
              <a:buFontTx/>
              <a:buNone/>
            </a:pPr>
            <a:endParaRPr lang="en-US" sz="1400" smtClean="0">
              <a:latin typeface="Cambria" pitchFamily="18" charset="0"/>
            </a:endParaRPr>
          </a:p>
          <a:p>
            <a:pPr marL="457200" indent="-457200" eaLnBrk="1" hangingPunct="1"/>
            <a:r>
              <a:rPr lang="en-US" sz="2800" smtClean="0">
                <a:latin typeface="Cambria" pitchFamily="18" charset="0"/>
              </a:rPr>
              <a:t>Create and operate a marketing cooperative </a:t>
            </a:r>
          </a:p>
          <a:p>
            <a:pPr marL="457200" indent="-457200" eaLnBrk="1" hangingPunct="1">
              <a:buFontTx/>
              <a:buNone/>
            </a:pPr>
            <a:endParaRPr lang="en-US" sz="1000" smtClean="0">
              <a:latin typeface="Cambria" pitchFamily="18" charset="0"/>
            </a:endParaRPr>
          </a:p>
          <a:p>
            <a:pPr marL="457200" indent="-457200" eaLnBrk="1" hangingPunct="1"/>
            <a:r>
              <a:rPr lang="en-US" sz="2800" smtClean="0">
                <a:latin typeface="Cambria" pitchFamily="18" charset="0"/>
              </a:rPr>
              <a:t>Promote regional farm diversity</a:t>
            </a:r>
          </a:p>
          <a:p>
            <a:pPr marL="457200" indent="-457200" eaLnBrk="1" hangingPunct="1">
              <a:buFontTx/>
              <a:buNone/>
            </a:pPr>
            <a:endParaRPr lang="en-US" sz="1000" smtClean="0">
              <a:latin typeface="Cambria" pitchFamily="18" charset="0"/>
            </a:endParaRPr>
          </a:p>
          <a:p>
            <a:pPr marL="457200" indent="-457200" eaLnBrk="1" hangingPunct="1"/>
            <a:r>
              <a:rPr lang="en-US" sz="2800" smtClean="0">
                <a:latin typeface="Cambria" pitchFamily="18" charset="0"/>
              </a:rPr>
              <a:t>Promote Economic stability </a:t>
            </a:r>
          </a:p>
          <a:p>
            <a:pPr marL="457200" indent="-457200" eaLnBrk="1" hangingPunct="1">
              <a:buFontTx/>
              <a:buNone/>
            </a:pPr>
            <a:endParaRPr lang="en-US" sz="1000" smtClean="0">
              <a:latin typeface="Cambria" pitchFamily="18" charset="0"/>
            </a:endParaRPr>
          </a:p>
          <a:p>
            <a:pPr marL="457200" indent="-457200" eaLnBrk="1" hangingPunct="1"/>
            <a:r>
              <a:rPr lang="en-US" sz="2800" smtClean="0">
                <a:latin typeface="Cambria" pitchFamily="18" charset="0"/>
              </a:rPr>
              <a:t>By the means of organic agricultural methods</a:t>
            </a:r>
          </a:p>
          <a:p>
            <a:pPr marL="457200" indent="-457200" eaLnBrk="1" hangingPunct="1">
              <a:buFontTx/>
              <a:buNone/>
            </a:pPr>
            <a:endParaRPr lang="en-US" sz="1000" smtClean="0">
              <a:latin typeface="Cambria" pitchFamily="18" charset="0"/>
            </a:endParaRPr>
          </a:p>
          <a:p>
            <a:pPr marL="457200" indent="-457200" eaLnBrk="1" hangingPunct="1"/>
            <a:r>
              <a:rPr lang="en-US" sz="2800" smtClean="0">
                <a:latin typeface="Cambria" pitchFamily="18" charset="0"/>
              </a:rPr>
              <a:t>The sale of certified organic products</a:t>
            </a:r>
            <a:endParaRPr lang="en-US" sz="1400" smtClean="0">
              <a:latin typeface="Cambria" pitchFamily="18" charset="0"/>
            </a:endParaRPr>
          </a:p>
        </p:txBody>
      </p:sp>
      <p:sp>
        <p:nvSpPr>
          <p:cNvPr id="16387" name="Rectangle 10"/>
          <p:cNvSpPr>
            <a:spLocks noChangeArrowheads="1"/>
          </p:cNvSpPr>
          <p:nvPr/>
        </p:nvSpPr>
        <p:spPr bwMode="auto">
          <a:xfrm>
            <a:off x="1981200" y="152400"/>
            <a:ext cx="6553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3600" b="1">
                <a:latin typeface="Cambria" pitchFamily="18" charset="0"/>
              </a:rPr>
              <a:t>Organic Valley’s Mission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990600"/>
            <a:ext cx="6477000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62075" cy="681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28600"/>
            <a:ext cx="8077200" cy="9906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Cambria" pitchFamily="18" charset="0"/>
              </a:rPr>
              <a:t>Organic Valley’s Background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52600" y="1676400"/>
            <a:ext cx="7086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Began 22 years ago with 7 produce farmers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600" kern="0" dirty="0">
              <a:latin typeface="Cambria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Grown to over 1600 family farmers nationwide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600" kern="0" dirty="0">
              <a:latin typeface="Cambria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Headquartered in La Farge, WI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600" kern="0" dirty="0">
              <a:latin typeface="Cambria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Have over 400 farms in WI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solidFill>
                <a:schemeClr val="bg1"/>
              </a:solidFill>
              <a:latin typeface="Baskerville Old Face" pitchFamily="18" charset="0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057400" y="1219200"/>
            <a:ext cx="6477000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0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62075" cy="681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76200"/>
            <a:ext cx="8077200" cy="9906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Cambria" pitchFamily="18" charset="0"/>
              </a:rPr>
              <a:t>Project Partners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52600" y="1219200"/>
            <a:ext cx="70866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Organic Valley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000" kern="0" dirty="0">
              <a:latin typeface="Cambria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Extension Service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Richland County – Steve </a:t>
            </a:r>
            <a:r>
              <a:rPr lang="en-US" sz="3200" kern="0" dirty="0" err="1">
                <a:latin typeface="Cambria" pitchFamily="18" charset="0"/>
                <a:cs typeface="+mn-cs"/>
              </a:rPr>
              <a:t>Kohlstedt</a:t>
            </a:r>
            <a:endParaRPr lang="en-US" sz="3200" kern="0" dirty="0">
              <a:latin typeface="Cambria" pitchFamily="18" charset="0"/>
              <a:cs typeface="+mn-cs"/>
            </a:endParaRP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Crawford County – Vance Haugen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Vernon County – Tim </a:t>
            </a:r>
            <a:r>
              <a:rPr lang="en-US" sz="3200" kern="0" dirty="0" err="1">
                <a:latin typeface="Cambria" pitchFamily="18" charset="0"/>
                <a:cs typeface="+mn-cs"/>
              </a:rPr>
              <a:t>Rehbein</a:t>
            </a:r>
            <a:endParaRPr lang="en-US" sz="3200" kern="0" dirty="0">
              <a:latin typeface="Cambria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1000" kern="0" dirty="0">
              <a:latin typeface="Cambria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Genesis Poly Recycling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000" kern="0" dirty="0">
              <a:latin typeface="Cambria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Southwest Sanitation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000" kern="0" dirty="0">
              <a:latin typeface="Cambria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Vernon County Landfill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solidFill>
                <a:schemeClr val="bg1"/>
              </a:solidFill>
              <a:latin typeface="Baskerville Old Face" pitchFamily="18" charset="0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057400" y="914400"/>
            <a:ext cx="6477000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62075" cy="681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76200"/>
            <a:ext cx="8077200" cy="9906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Cambria" pitchFamily="18" charset="0"/>
              </a:rPr>
              <a:t>Assessing the Need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52600" y="1295400"/>
            <a:ext cx="70866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Surveying farms in the 3 counties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How much are they generating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Current disposal methods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Preferable disposal method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Interest in recycled products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000" kern="0" dirty="0">
              <a:latin typeface="Cambria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Looking to design a comprehensive program to benefit all agriculture not just dairy and not just Organic Valley</a:t>
            </a:r>
            <a:endParaRPr lang="en-US" sz="3200" kern="0" dirty="0">
              <a:solidFill>
                <a:schemeClr val="bg1"/>
              </a:solidFill>
              <a:latin typeface="Baskerville Old Face" pitchFamily="18" charset="0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057400" y="1066800"/>
            <a:ext cx="6477000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62075" cy="681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0"/>
            <a:ext cx="8077200" cy="9906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Cambria" pitchFamily="18" charset="0"/>
              </a:rPr>
              <a:t>Moving Plastic Off the Farm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52600" y="1143000"/>
            <a:ext cx="7086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Drop-off sites at centralized locations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Utilize on-farm bailing equipment with collection route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Cambria" pitchFamily="18" charset="0"/>
                <a:cs typeface="+mn-cs"/>
              </a:rPr>
              <a:t>Farmer-made equipment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>
                <a:latin typeface="Cambria" pitchFamily="18" charset="0"/>
                <a:cs typeface="+mn-cs"/>
              </a:rPr>
              <a:t>Big Foot Bailer that travels from farm to farm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Designated on-farm </a:t>
            </a:r>
            <a:r>
              <a:rPr lang="en-US" sz="3200" kern="0" dirty="0" err="1">
                <a:latin typeface="Cambria" pitchFamily="18" charset="0"/>
                <a:cs typeface="+mn-cs"/>
              </a:rPr>
              <a:t>ag</a:t>
            </a:r>
            <a:r>
              <a:rPr lang="en-US" sz="3200" kern="0" dirty="0">
                <a:latin typeface="Cambria" pitchFamily="18" charset="0"/>
                <a:cs typeface="+mn-cs"/>
              </a:rPr>
              <a:t> plastic dumpster with collection route pick-up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Haul directly to the landfill/recycling center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solidFill>
                <a:schemeClr val="bg1"/>
              </a:solidFill>
              <a:latin typeface="Baskerville Old Face" pitchFamily="18" charset="0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057400" y="990600"/>
            <a:ext cx="6477000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62075" cy="681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76200"/>
            <a:ext cx="8077200" cy="9906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Cambria" pitchFamily="18" charset="0"/>
              </a:rPr>
              <a:t>Progress thus Far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52600" y="1066800"/>
            <a:ext cx="7086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Research viable products that can be made from recycled </a:t>
            </a:r>
            <a:r>
              <a:rPr lang="en-US" sz="3200" kern="0" dirty="0" err="1">
                <a:latin typeface="Cambria" pitchFamily="18" charset="0"/>
                <a:cs typeface="+mn-cs"/>
              </a:rPr>
              <a:t>ag</a:t>
            </a:r>
            <a:r>
              <a:rPr lang="en-US" sz="3200" kern="0" dirty="0">
                <a:latin typeface="Cambria" pitchFamily="18" charset="0"/>
                <a:cs typeface="+mn-cs"/>
              </a:rPr>
              <a:t> plastic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Fence Posts and boards</a:t>
            </a:r>
          </a:p>
          <a:p>
            <a:pPr marL="800100" lvl="1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Bunker Barriers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800" kern="0" dirty="0">
              <a:latin typeface="Cambria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Research on washing and pelletizing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800" kern="0" dirty="0">
              <a:latin typeface="Cambria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Lois </a:t>
            </a:r>
            <a:r>
              <a:rPr lang="en-US" sz="3200" kern="0" dirty="0" err="1">
                <a:latin typeface="Cambria" pitchFamily="18" charset="0"/>
                <a:cs typeface="+mn-cs"/>
              </a:rPr>
              <a:t>Levitan</a:t>
            </a:r>
            <a:r>
              <a:rPr lang="en-US" sz="3200" kern="0" dirty="0">
                <a:latin typeface="Cambria" pitchFamily="18" charset="0"/>
                <a:cs typeface="+mn-cs"/>
              </a:rPr>
              <a:t> of Ithaca, NY has purchased 6 Big Foot Bailers for on farm bailing 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800" kern="0" dirty="0">
              <a:latin typeface="Cambria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Identified regional hauling services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solidFill>
                <a:schemeClr val="bg1"/>
              </a:solidFill>
              <a:latin typeface="Baskerville Old Face" pitchFamily="18" charset="0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057400" y="914400"/>
            <a:ext cx="6477000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62075" cy="681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-76200"/>
            <a:ext cx="8077200" cy="9906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Cambria" pitchFamily="18" charset="0"/>
              </a:rPr>
              <a:t>Policy Options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752600" y="1066800"/>
            <a:ext cx="7086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Require manufacturers to provide recycling options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800" kern="0" dirty="0">
              <a:latin typeface="Cambria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Require manufacturers to integrate a given % of recycled material in their products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800" kern="0" dirty="0">
              <a:latin typeface="Cambria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Assist landfills with building capacity for collection and storage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800" kern="0" dirty="0">
              <a:latin typeface="Cambria" pitchFamily="18" charset="0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Provide communities with materials (grants or equipment) to create programs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solidFill>
                <a:schemeClr val="bg1"/>
              </a:solidFill>
              <a:latin typeface="Baskerville Old Face" pitchFamily="18" charset="0"/>
              <a:cs typeface="+mn-cs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057400" y="914400"/>
            <a:ext cx="6477000" cy="1588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362075" cy="681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150813"/>
            <a:ext cx="8077200" cy="990600"/>
          </a:xfrm>
        </p:spPr>
        <p:txBody>
          <a:bodyPr/>
          <a:lstStyle/>
          <a:p>
            <a:pPr eaLnBrk="1" hangingPunct="1"/>
            <a:r>
              <a:rPr lang="en-US" sz="3600" b="1" smtClean="0">
                <a:latin typeface="Cambria" pitchFamily="18" charset="0"/>
              </a:rPr>
              <a:t>Questions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752600" y="1676400"/>
            <a:ext cx="7086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Jennifer Harrison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Sustainability Program Manager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Organic Valley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200" kern="0" dirty="0">
              <a:latin typeface="Cambria" pitchFamily="18" charset="0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608-325-3342</a:t>
            </a:r>
          </a:p>
          <a:p>
            <a:pPr marL="342900" indent="-342900" algn="ctr">
              <a:spcBef>
                <a:spcPct val="20000"/>
              </a:spcBef>
              <a:defRPr/>
            </a:pPr>
            <a:endParaRPr lang="en-US" sz="3200" kern="0" dirty="0">
              <a:latin typeface="Cambria" pitchFamily="18" charset="0"/>
              <a:cs typeface="+mn-cs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kern="0" dirty="0">
                <a:latin typeface="Cambria" pitchFamily="18" charset="0"/>
                <a:cs typeface="+mn-cs"/>
              </a:rPr>
              <a:t>j</a:t>
            </a:r>
            <a:r>
              <a:rPr lang="en-US" sz="3200" kern="0" dirty="0">
                <a:latin typeface="Cambria" pitchFamily="18" charset="0"/>
                <a:cs typeface="+mn-cs"/>
              </a:rPr>
              <a:t>ennifer.harrison@organicvalley.coop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sz="3200" kern="0" dirty="0">
              <a:solidFill>
                <a:schemeClr val="bg1"/>
              </a:solidFill>
              <a:latin typeface="Baskerville Old Face" pitchFamily="18" charset="0"/>
              <a:cs typeface="+mn-cs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057400" y="1141413"/>
            <a:ext cx="6477000" cy="158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301</Words>
  <Application>Microsoft Office PowerPoint</Application>
  <PresentationFormat>On-screen Show (4:3)</PresentationFormat>
  <Paragraphs>76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Cambria</vt:lpstr>
      <vt:lpstr>Baskerville Old Face</vt:lpstr>
      <vt:lpstr>Default Design</vt:lpstr>
      <vt:lpstr>Agricultural Plastics  Collection and Recycling presented by Jennifer Harrison  Sustainability Department Organic Valley   Joint Legislative Council’s  Special Committee on Single-Use Plastics  Tuesday, October 19, 2010 </vt:lpstr>
      <vt:lpstr>Slide 2</vt:lpstr>
      <vt:lpstr>Organic Valley’s Background</vt:lpstr>
      <vt:lpstr>Project Partners</vt:lpstr>
      <vt:lpstr>Assessing the Need</vt:lpstr>
      <vt:lpstr>Moving Plastic Off the Farm</vt:lpstr>
      <vt:lpstr>Progress thus Far</vt:lpstr>
      <vt:lpstr>Policy Options</vt:lpstr>
      <vt:lpstr>Questions</vt:lpstr>
    </vt:vector>
  </TitlesOfParts>
  <Company>Organic Valley / CROPP Cooperative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beth.petrillo</dc:creator>
  <cp:lastModifiedBy>LTSB</cp:lastModifiedBy>
  <cp:revision>19</cp:revision>
  <dcterms:created xsi:type="dcterms:W3CDTF">2005-12-02T13:09:51Z</dcterms:created>
  <dcterms:modified xsi:type="dcterms:W3CDTF">2010-10-18T18:48:27Z</dcterms:modified>
</cp:coreProperties>
</file>