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343" r:id="rId2"/>
    <p:sldId id="287" r:id="rId3"/>
    <p:sldId id="271" r:id="rId4"/>
    <p:sldId id="291" r:id="rId5"/>
    <p:sldId id="298" r:id="rId6"/>
    <p:sldId id="329" r:id="rId7"/>
    <p:sldId id="331" r:id="rId8"/>
    <p:sldId id="332" r:id="rId9"/>
    <p:sldId id="328" r:id="rId10"/>
    <p:sldId id="330" r:id="rId11"/>
    <p:sldId id="349" r:id="rId12"/>
    <p:sldId id="344" r:id="rId13"/>
    <p:sldId id="341" r:id="rId14"/>
    <p:sldId id="339" r:id="rId15"/>
    <p:sldId id="340" r:id="rId16"/>
    <p:sldId id="346" r:id="rId17"/>
    <p:sldId id="347" r:id="rId18"/>
    <p:sldId id="345" r:id="rId19"/>
    <p:sldId id="338" r:id="rId20"/>
    <p:sldId id="335" r:id="rId21"/>
    <p:sldId id="336" r:id="rId22"/>
    <p:sldId id="342" r:id="rId23"/>
    <p:sldId id="33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C4A2756-6934-417B-8C71-C4F9C42CF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E2196-04BB-488B-AC8C-B962C83170E3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 eaLnBrk="0" hangingPunct="0"/>
            <a:fld id="{9749425A-E19E-440F-A71C-104CF3170036}" type="slidenum">
              <a:rPr lang="en-US" sz="1200">
                <a:latin typeface="Lucida Grande"/>
                <a:ea typeface="ヒラギノ角ゴ Pro W3"/>
                <a:cs typeface="ヒラギノ角ゴ Pro W3"/>
              </a:rPr>
              <a:pPr algn="r" eaLnBrk="0" hangingPunct="0"/>
              <a:t>3</a:t>
            </a:fld>
            <a:endParaRPr lang="en-US" sz="1200" dirty="0"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2" tIns="45715" rIns="91432" bIns="45715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CD547A-1FC5-4BDD-B571-B3667EF4E266}" type="slidenum">
              <a:rPr lang="en-US" sz="1200">
                <a:latin typeface="Arial" charset="0"/>
              </a:rPr>
              <a:pPr algn="r"/>
              <a:t>19</a:t>
            </a:fld>
            <a:endParaRPr lang="en-US" sz="1200" dirty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AAE4A6-920F-4873-AF41-6AF622F4A264}" type="slidenum">
              <a:rPr lang="en-US" sz="1200">
                <a:latin typeface="Arial" charset="0"/>
              </a:rPr>
              <a:pPr algn="r"/>
              <a:t>20</a:t>
            </a:fld>
            <a:endParaRPr lang="en-US" sz="1200" dirty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B58D3E-D903-49DF-84BB-4AE55BE462B2}" type="slidenum">
              <a:rPr lang="en-US" sz="1200">
                <a:latin typeface="Arial" charset="0"/>
              </a:rPr>
              <a:pPr algn="r"/>
              <a:t>21</a:t>
            </a:fld>
            <a:endParaRPr lang="en-US" sz="1200" dirty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9D1BBA-1D63-4E75-A0E9-A882F00619FB}" type="slidenum">
              <a:rPr lang="en-US" sz="1200">
                <a:latin typeface="Arial" charset="0"/>
              </a:rPr>
              <a:pPr algn="r"/>
              <a:t>22</a:t>
            </a:fld>
            <a:endParaRPr lang="en-US" sz="1200" dirty="0"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A8F87A-0154-4E1D-AFF7-B6AA539028AE}" type="slidenum">
              <a:rPr lang="en-US" sz="1200">
                <a:latin typeface="Arial" charset="0"/>
              </a:rPr>
              <a:pPr algn="r"/>
              <a:t>23</a:t>
            </a:fld>
            <a:endParaRPr lang="en-US" sz="1200" dirty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45B32-2ABE-4761-9E93-2409E223BC2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Here’s a real world example of the formula for torque.</a:t>
            </a:r>
          </a:p>
          <a:p>
            <a:pPr eaLnBrk="1" hangingPunct="1"/>
            <a:r>
              <a:rPr lang="en-US" dirty="0" smtClean="0"/>
              <a:t>Length times force equals torque.</a:t>
            </a:r>
          </a:p>
          <a:p>
            <a:pPr eaLnBrk="1" hangingPunct="1"/>
            <a:r>
              <a:rPr lang="en-US" dirty="0" smtClean="0"/>
              <a:t>Notice that the user’s hand is in the middle of the torque wrench handle.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8FF08E-F662-4CC1-BD6B-8E0E22030265}" type="slidenum">
              <a:rPr lang="en-US" sz="1200">
                <a:latin typeface="Arial" charset="0"/>
              </a:rPr>
              <a:pPr algn="r"/>
              <a:t>13</a:t>
            </a:fld>
            <a:endParaRPr lang="en-US" sz="1200" dirty="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019CCA-7849-4D19-BEC4-E6C5CC6E046F}" type="slidenum">
              <a:rPr lang="en-US" sz="1200">
                <a:latin typeface="Arial" charset="0"/>
              </a:rPr>
              <a:pPr algn="r"/>
              <a:t>14</a:t>
            </a:fld>
            <a:endParaRPr lang="en-US" sz="1200" dirty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98EAE5-ABA6-49D9-994E-EEBB0922188F}" type="slidenum">
              <a:rPr lang="en-US" sz="1200">
                <a:latin typeface="Arial" charset="0"/>
              </a:rPr>
              <a:pPr algn="r"/>
              <a:t>15</a:t>
            </a:fld>
            <a:endParaRPr lang="en-US" sz="1200" dirty="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7CC9A6-0959-4549-B4D7-7F38235596ED}" type="slidenum">
              <a:rPr lang="en-US" sz="1200">
                <a:latin typeface="Arial" charset="0"/>
              </a:rPr>
              <a:pPr algn="r"/>
              <a:t>16</a:t>
            </a:fld>
            <a:endParaRPr lang="en-US" sz="1200" dirty="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736803-1042-438A-81AF-330DAA81509B}" type="slidenum">
              <a:rPr lang="en-US" sz="1200">
                <a:latin typeface="Arial" charset="0"/>
              </a:rPr>
              <a:pPr algn="r"/>
              <a:t>17</a:t>
            </a:fld>
            <a:endParaRPr lang="en-US" sz="1200" dirty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29C0-47B1-4D13-8B0E-C6D7B4E4C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1E6E-86FE-4A31-8829-FFED189CD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EE8B-1D3F-4351-AA3C-7ED2B8286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A4FC-15B3-41C6-9329-BF7A712CA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92BA-A720-42B9-AEB8-A4EA65534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77A5-8D0C-4AD6-A851-CF212AEB1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C353-4DA9-4B13-80CA-B376FE81C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4FA58-D2B9-49A9-8C10-424FB9A0F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0118B-5F61-47F1-A830-C51647456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A045-E15F-4FEE-8B35-1B712DD60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334C-9B88-4355-B608-3DB3EF040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B46AC-9EB2-4055-8A40-BA24CA4E0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BDE123-70C2-47A7-8956-489ED2528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re.energy.gov/afdc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effectLst/>
              </a:rPr>
              <a:t>Certifications at Gateway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z="4000" dirty="0" smtClean="0">
                <a:solidFill>
                  <a:srgbClr val="00B050"/>
                </a:solidFill>
                <a:effectLst/>
              </a:rPr>
              <a:t>Torque</a:t>
            </a:r>
          </a:p>
          <a:p>
            <a:r>
              <a:rPr lang="en-US" sz="4000" dirty="0" smtClean="0">
                <a:solidFill>
                  <a:srgbClr val="00B050"/>
                </a:solidFill>
                <a:effectLst/>
              </a:rPr>
              <a:t>Meter</a:t>
            </a:r>
          </a:p>
          <a:p>
            <a:r>
              <a:rPr lang="en-US" sz="4000" dirty="0" smtClean="0">
                <a:solidFill>
                  <a:srgbClr val="00B050"/>
                </a:solidFill>
                <a:effectLst/>
              </a:rPr>
              <a:t>Diagnostic</a:t>
            </a:r>
          </a:p>
          <a:p>
            <a:endParaRPr lang="en-US" sz="4000" dirty="0" smtClean="0">
              <a:solidFill>
                <a:srgbClr val="00B050"/>
              </a:solidFill>
              <a:effectLst/>
            </a:endParaRPr>
          </a:p>
          <a:p>
            <a:pPr>
              <a:buNone/>
            </a:pPr>
            <a:r>
              <a:rPr lang="en-US" sz="4000" u="sng" dirty="0" smtClean="0">
                <a:solidFill>
                  <a:srgbClr val="00B050"/>
                </a:solidFill>
                <a:effectLst/>
              </a:rPr>
              <a:t>Leading to green jobs</a:t>
            </a:r>
          </a:p>
        </p:txBody>
      </p:sp>
      <p:pic>
        <p:nvPicPr>
          <p:cNvPr id="4" name="Picture 3" descr="IMG_3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714500"/>
            <a:ext cx="3429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IMG_074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clean technology Catalyst devices to current fleet</a:t>
            </a:r>
          </a:p>
          <a:p>
            <a:r>
              <a:rPr lang="en-US" dirty="0" smtClean="0"/>
              <a:t>Updating APU units</a:t>
            </a:r>
          </a:p>
          <a:p>
            <a:r>
              <a:rPr lang="en-US" dirty="0" smtClean="0"/>
              <a:t>Train students to install clean Diesel components and test proper operation</a:t>
            </a:r>
          </a:p>
          <a:p>
            <a:r>
              <a:rPr lang="en-US" dirty="0" smtClean="0"/>
              <a:t>Up-date Diesel Hybrid applications skills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Types of Alternative Fuels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The U.S Department of Energy </a:t>
            </a:r>
            <a:r>
              <a:rPr lang="en-US" sz="2400" dirty="0" smtClean="0">
                <a:effectLst/>
                <a:hlinkClick r:id="rId3"/>
              </a:rPr>
              <a:t>http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smtClean="0">
                <a:effectLst/>
                <a:hlinkClick r:id="rId3"/>
              </a:rPr>
              <a:t>://www.eere.energy.gov/afdc/</a:t>
            </a:r>
            <a:r>
              <a:rPr lang="en-US" sz="2400" dirty="0" smtClean="0">
                <a:effectLst/>
              </a:rPr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Recognizes seven types of alternative fuels: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Ethanol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Natural gas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Propane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Hydrogen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Biodiesel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Electricity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effectLst/>
              </a:rPr>
              <a:t>Methanol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sz="4000" dirty="0" smtClean="0"/>
              <a:t>Tri-Fuel Vehicle</a:t>
            </a:r>
            <a:br>
              <a:rPr lang="en-US" sz="4000" dirty="0" smtClean="0"/>
            </a:br>
            <a:r>
              <a:rPr lang="en-US" sz="2800" dirty="0" smtClean="0"/>
              <a:t>(Plug-in hybrid; gas; </a:t>
            </a:r>
            <a:br>
              <a:rPr lang="en-US" sz="2800" dirty="0" smtClean="0"/>
            </a:br>
            <a:r>
              <a:rPr lang="en-US" sz="2800" dirty="0" smtClean="0"/>
              <a:t>ethanol or CNG) </a:t>
            </a:r>
          </a:p>
        </p:txBody>
      </p:sp>
      <p:pic>
        <p:nvPicPr>
          <p:cNvPr id="108547" name="Picture 3" descr="Plug-in Hybrid +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981200"/>
            <a:ext cx="6172200" cy="420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sz="4000" dirty="0" smtClean="0"/>
              <a:t>Electric Vehicles</a:t>
            </a:r>
            <a:br>
              <a:rPr lang="en-US" sz="4000" dirty="0" smtClean="0"/>
            </a:br>
            <a:endParaRPr lang="en-US" sz="3200" dirty="0" smtClean="0"/>
          </a:p>
        </p:txBody>
      </p:sp>
      <p:pic>
        <p:nvPicPr>
          <p:cNvPr id="104451" name="Picture 4" descr="Figure 15-2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981200"/>
            <a:ext cx="60356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dirty="0" smtClean="0"/>
              <a:t>Two Types of Chargers</a:t>
            </a:r>
          </a:p>
        </p:txBody>
      </p:sp>
      <p:pic>
        <p:nvPicPr>
          <p:cNvPr id="106499" name="Picture 6" descr="Figure 15-2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660650"/>
            <a:ext cx="4038600" cy="2754313"/>
          </a:xfrm>
        </p:spPr>
      </p:pic>
      <p:pic>
        <p:nvPicPr>
          <p:cNvPr id="106500" name="Picture 7" descr="Figure 15-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660650"/>
            <a:ext cx="4038600" cy="275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dirty="0" smtClean="0">
                <a:solidFill>
                  <a:srgbClr val="FFFF66"/>
                </a:solidFill>
              </a:rPr>
              <a:t>Biodiesel</a:t>
            </a:r>
          </a:p>
        </p:txBody>
      </p:sp>
      <p:pic>
        <p:nvPicPr>
          <p:cNvPr id="117763" name="Picture 4" descr="IMG_64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981200"/>
            <a:ext cx="60340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dirty="0" smtClean="0"/>
              <a:t>E85 Octane Rating</a:t>
            </a:r>
          </a:p>
        </p:txBody>
      </p:sp>
      <p:pic>
        <p:nvPicPr>
          <p:cNvPr id="119811" name="Picture 4" descr="IMG_639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981200"/>
            <a:ext cx="60340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Using the tools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Record the AC frequency as shown on the meter and subtract 50 from the reading. (60.50-50.00 = 10.5). This number (10.5) is the percentage of alcohol in the gasoline sample.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effectLst/>
            </a:endParaRPr>
          </a:p>
        </p:txBody>
      </p:sp>
      <p:pic>
        <p:nvPicPr>
          <p:cNvPr id="115716" name="Picture 4" descr="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1563"/>
            <a:ext cx="4038600" cy="3392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dirty="0" smtClean="0"/>
              <a:t>Fill up at Home</a:t>
            </a:r>
          </a:p>
        </p:txBody>
      </p:sp>
      <p:pic>
        <p:nvPicPr>
          <p:cNvPr id="102403" name="Picture 4" descr="06CivicGX13[1]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0788" y="1981200"/>
            <a:ext cx="2511425" cy="4114800"/>
          </a:xfrm>
        </p:spPr>
      </p:pic>
      <p:pic>
        <p:nvPicPr>
          <p:cNvPr id="102404" name="Picture 6" descr="06CivicGX07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814638"/>
            <a:ext cx="4038600" cy="2446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 txBox="1">
            <a:spLocks noGrp="1"/>
          </p:cNvSpPr>
          <p:nvPr/>
        </p:nvSpPr>
        <p:spPr bwMode="auto">
          <a:xfrm>
            <a:off x="4419600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4CF7E3-91ED-4A4E-954B-B94787F02043}" type="slidenum">
              <a:rPr lang="en-US" sz="1400" b="1">
                <a:solidFill>
                  <a:schemeClr val="bg1"/>
                </a:solidFill>
                <a:latin typeface="Lucida Grande"/>
                <a:ea typeface="ヒラギノ角ゴ Pro W3"/>
                <a:cs typeface="ヒラギノ角ゴ Pro W3"/>
              </a:rPr>
              <a:pPr eaLnBrk="0" hangingPunct="0"/>
              <a:t>2</a:t>
            </a:fld>
            <a:endParaRPr lang="en-US" sz="1400" b="1" dirty="0">
              <a:solidFill>
                <a:schemeClr val="bg1"/>
              </a:solidFill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Torque Certification Work Stations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5029200" cy="3429000"/>
          </a:xfrm>
        </p:spPr>
        <p:txBody>
          <a:bodyPr/>
          <a:lstStyle/>
          <a:p>
            <a:pPr marL="292100" indent="-228600" eaLnBrk="1" hangingPunct="1">
              <a:lnSpc>
                <a:spcPct val="120000"/>
              </a:lnSpc>
              <a:defRPr/>
            </a:pPr>
            <a:r>
              <a:rPr lang="en-US" sz="2200" dirty="0"/>
              <a:t>Torque Certification Centers</a:t>
            </a:r>
          </a:p>
          <a:p>
            <a:pPr marL="573088" lvl="1" indent="-166688" eaLnBrk="1" hangingPunct="1">
              <a:lnSpc>
                <a:spcPct val="120000"/>
              </a:lnSpc>
              <a:defRPr/>
            </a:pPr>
            <a:r>
              <a:rPr lang="en-US" sz="2200" dirty="0"/>
              <a:t> Snap-on student stations                 </a:t>
            </a:r>
          </a:p>
          <a:p>
            <a:pPr marL="573088" lvl="1" indent="-166688" eaLnBrk="1" hangingPunct="1">
              <a:lnSpc>
                <a:spcPct val="120000"/>
              </a:lnSpc>
              <a:defRPr/>
            </a:pPr>
            <a:r>
              <a:rPr lang="en-US" sz="2200" dirty="0"/>
              <a:t> Torque tester station </a:t>
            </a:r>
          </a:p>
          <a:p>
            <a:pPr marL="573088" lvl="1" indent="-166688" eaLnBrk="1" hangingPunct="1">
              <a:lnSpc>
                <a:spcPct val="120000"/>
              </a:lnSpc>
              <a:defRPr/>
            </a:pPr>
            <a:r>
              <a:rPr lang="en-US" sz="2200" dirty="0"/>
              <a:t> Hytorc station </a:t>
            </a:r>
          </a:p>
          <a:p>
            <a:pPr marL="292100" indent="-228600" eaLnBrk="1" hangingPunct="1">
              <a:lnSpc>
                <a:spcPct val="120000"/>
              </a:lnSpc>
              <a:defRPr/>
            </a:pPr>
            <a:r>
              <a:rPr lang="en-US" sz="2200" dirty="0"/>
              <a:t>Developed for lab exercises</a:t>
            </a:r>
          </a:p>
          <a:p>
            <a:pPr marL="573088" lvl="1" indent="-166688" eaLnBrk="1" hangingPunct="1">
              <a:lnSpc>
                <a:spcPct val="120000"/>
              </a:lnSpc>
              <a:defRPr/>
            </a:pPr>
            <a:r>
              <a:rPr lang="en-US" sz="2200" dirty="0"/>
              <a:t>Hands on</a:t>
            </a:r>
          </a:p>
          <a:p>
            <a:pPr marL="573088" lvl="1" indent="-166688" eaLnBrk="1" hangingPunct="1">
              <a:lnSpc>
                <a:spcPct val="120000"/>
              </a:lnSpc>
              <a:defRPr/>
            </a:pPr>
            <a:r>
              <a:rPr lang="en-US" sz="2200" dirty="0"/>
              <a:t> Instruct, observe, test and certify</a:t>
            </a:r>
          </a:p>
          <a:p>
            <a:pPr marL="292100" indent="-22860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marL="292100" indent="-228600" eaLnBrk="1" hangingPunct="1">
              <a:lnSpc>
                <a:spcPct val="120000"/>
              </a:lnSpc>
              <a:defRPr/>
            </a:pPr>
            <a:endParaRPr lang="en-US" sz="2200" dirty="0"/>
          </a:p>
        </p:txBody>
      </p:sp>
      <p:pic>
        <p:nvPicPr>
          <p:cNvPr id="35844" name="Picture 4" descr="Snap-on TTC2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2819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D:\KRA2407 workstaion #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2714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dirty="0" smtClean="0"/>
              <a:t>Honda CNG storage tank</a:t>
            </a:r>
          </a:p>
        </p:txBody>
      </p:sp>
      <p:pic>
        <p:nvPicPr>
          <p:cNvPr id="96259" name="Picture 4" descr="IMG_329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981200"/>
            <a:ext cx="60340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dirty="0" smtClean="0"/>
              <a:t>Honda CNG injectors</a:t>
            </a:r>
          </a:p>
        </p:txBody>
      </p:sp>
      <p:pic>
        <p:nvPicPr>
          <p:cNvPr id="98307" name="Picture 4" descr="IMG_321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981200"/>
            <a:ext cx="60340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sz="4000" dirty="0" smtClean="0"/>
              <a:t>Hydrogen the Answer?</a:t>
            </a:r>
            <a:br>
              <a:rPr lang="en-US" sz="4000" dirty="0" smtClean="0"/>
            </a:br>
            <a:r>
              <a:rPr lang="en-US" sz="2800" dirty="0" smtClean="0"/>
              <a:t>(BMW dual-fuel 7-Series)</a:t>
            </a:r>
          </a:p>
        </p:txBody>
      </p:sp>
      <p:pic>
        <p:nvPicPr>
          <p:cNvPr id="110595" name="Picture 3" descr="IMG_734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524000"/>
            <a:ext cx="6370638" cy="477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dirty="0" smtClean="0"/>
              <a:t>Propane</a:t>
            </a:r>
          </a:p>
        </p:txBody>
      </p:sp>
      <p:pic>
        <p:nvPicPr>
          <p:cNvPr id="94211" name="Picture 4" descr="IMG_357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981200"/>
            <a:ext cx="60340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 txBox="1">
            <a:spLocks noGrp="1"/>
          </p:cNvSpPr>
          <p:nvPr/>
        </p:nvSpPr>
        <p:spPr bwMode="auto">
          <a:xfrm>
            <a:off x="4419600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DE5828F-D23C-4281-89ED-17F058C92139}" type="slidenum">
              <a:rPr lang="en-US" sz="1400" b="1">
                <a:solidFill>
                  <a:schemeClr val="bg1"/>
                </a:solidFill>
                <a:latin typeface="Lucida Grande"/>
                <a:ea typeface="ヒラギノ角ゴ Pro W3"/>
                <a:cs typeface="ヒラギノ角ゴ Pro W3"/>
              </a:rPr>
              <a:pPr eaLnBrk="0" hangingPunct="0"/>
              <a:t>3</a:t>
            </a:fld>
            <a:endParaRPr lang="en-US" sz="1400" b="1" dirty="0">
              <a:solidFill>
                <a:schemeClr val="bg1"/>
              </a:solidFill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943600" y="6324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ヒラギノ角ゴ Pro W3"/>
                <a:cs typeface="ヒラギノ角ゴ Pro W3"/>
              </a:rPr>
              <a:t>March 11, 2008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-1616075" y="3849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57200" y="6400800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ヒラギノ角ゴ Pro W3"/>
                <a:cs typeface="ヒラギノ角ゴ Pro W3"/>
              </a:rPr>
              <a:t>CONFIDENTIAL – DO NOT DUPLICATE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3657600" y="5791200"/>
            <a:ext cx="1600200" cy="106680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ヒラギノ角ゴ Pro W3" pitchFamily="-86" charset="-128"/>
                <a:cs typeface="+mn-cs"/>
              </a:rPr>
              <a:t>WETC</a:t>
            </a: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7239000" y="632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ヒラギノ角ゴ Pro W3"/>
                <a:cs typeface="ヒラギノ角ゴ Pro W3"/>
              </a:rPr>
              <a:t> Nov 20 09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3333CC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+mn-cs"/>
              </a:rPr>
              <a:t>Observed, supervised environment</a:t>
            </a:r>
          </a:p>
          <a:p>
            <a:pPr marL="2921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3333CC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+mn-cs"/>
              </a:rPr>
              <a:t>Opportunity for </a:t>
            </a:r>
            <a:r>
              <a:rPr lang="en-US" sz="2400" kern="0" dirty="0" smtClean="0">
                <a:latin typeface="+mn-lt"/>
                <a:cs typeface="+mn-cs"/>
              </a:rPr>
              <a:t>students </a:t>
            </a:r>
            <a:r>
              <a:rPr lang="en-US" sz="2400" kern="0" dirty="0">
                <a:latin typeface="+mn-lt"/>
                <a:cs typeface="+mn-cs"/>
              </a:rPr>
              <a:t>to practice with direct feedback</a:t>
            </a:r>
          </a:p>
          <a:p>
            <a:pPr marL="2921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3333CC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+mn-cs"/>
              </a:rPr>
              <a:t>Lab exercises developed for student success</a:t>
            </a:r>
          </a:p>
          <a:p>
            <a:pPr marL="2921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3333CC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+mn-cs"/>
              </a:rPr>
              <a:t>Certification done by schools</a:t>
            </a:r>
          </a:p>
          <a:p>
            <a:pPr marL="2921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3333CC"/>
              </a:buClr>
              <a:buSzPct val="125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2921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3333CC"/>
              </a:buClr>
              <a:buSzPct val="125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76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Training Benefits</a:t>
            </a:r>
          </a:p>
        </p:txBody>
      </p:sp>
      <p:pic>
        <p:nvPicPr>
          <p:cNvPr id="17417" name="Picture 2" descr="D:\KRA2407 workstaion #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40020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</a:t>
            </a:r>
            <a:r>
              <a:rPr lang="en-US" sz="4000" dirty="0"/>
              <a:t>Torque Theory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9698" name="Picture 3" descr="TOR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3657600" y="5791200"/>
            <a:ext cx="1600200" cy="106680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ヒラギノ角ゴ Pro W3" pitchFamily="-86" charset="-128"/>
                <a:cs typeface="+mn-cs"/>
              </a:rPr>
              <a:t>WETC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IMG_07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IMG_3114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Wind course 482-101\Snap-on Pix\P304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9775" y="-554038"/>
            <a:ext cx="10623550" cy="796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Wind course 482-101\Snap-on Pix\P304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9775" y="-554038"/>
            <a:ext cx="10623550" cy="796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IMG_845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4912</TotalTime>
  <Words>252</Words>
  <Application>Microsoft Office PowerPoint</Application>
  <PresentationFormat>On-screen Show (4:3)</PresentationFormat>
  <Paragraphs>71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Textured</vt:lpstr>
      <vt:lpstr>Certifications at Gateway</vt:lpstr>
      <vt:lpstr>Torque Certification Work Stations</vt:lpstr>
      <vt:lpstr>Slide 3</vt:lpstr>
      <vt:lpstr>  Torque Theory </vt:lpstr>
      <vt:lpstr>Slide 5</vt:lpstr>
      <vt:lpstr>Slide 6</vt:lpstr>
      <vt:lpstr>Slide 7</vt:lpstr>
      <vt:lpstr>Slide 8</vt:lpstr>
      <vt:lpstr>Slide 9</vt:lpstr>
      <vt:lpstr>Slide 10</vt:lpstr>
      <vt:lpstr>Clean Diesel</vt:lpstr>
      <vt:lpstr>Types of Alternative Fuels</vt:lpstr>
      <vt:lpstr>Tri-Fuel Vehicle (Plug-in hybrid; gas;  ethanol or CNG) </vt:lpstr>
      <vt:lpstr>Electric Vehicles </vt:lpstr>
      <vt:lpstr>Two Types of Chargers</vt:lpstr>
      <vt:lpstr>Biodiesel</vt:lpstr>
      <vt:lpstr>E85 Octane Rating</vt:lpstr>
      <vt:lpstr>Using the tools</vt:lpstr>
      <vt:lpstr>Fill up at Home</vt:lpstr>
      <vt:lpstr>Honda CNG storage tank</vt:lpstr>
      <vt:lpstr>Honda CNG injectors</vt:lpstr>
      <vt:lpstr>Hydrogen the Answer? (BMW dual-fuel 7-Series)</vt:lpstr>
      <vt:lpstr>Propane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Bob Braun</cp:lastModifiedBy>
  <cp:revision>353</cp:revision>
  <cp:lastPrinted>1601-01-01T00:00:00Z</cp:lastPrinted>
  <dcterms:created xsi:type="dcterms:W3CDTF">1601-01-01T00:00:00Z</dcterms:created>
  <dcterms:modified xsi:type="dcterms:W3CDTF">2010-09-23T00:41:32Z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