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3004800" cy="9753600"/>
  <p:notesSz cx="6858000" cy="9144000"/>
  <p:defaultTextStyle>
    <a:lvl1pPr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1pPr>
    <a:lvl2pPr indent="2286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2pPr>
    <a:lvl3pPr indent="4572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3pPr>
    <a:lvl4pPr indent="6858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4pPr>
    <a:lvl5pPr indent="9144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5pPr>
    <a:lvl6pPr indent="11430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6pPr>
    <a:lvl7pPr indent="13716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7pPr>
    <a:lvl8pPr indent="16002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8pPr>
    <a:lvl9pPr indent="18288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363D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363D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1914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1914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  <a:defRPr sz="9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4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One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Two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Three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Four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One</a:t>
            </a:r>
            <a:endParaRPr sz="4000">
              <a:solidFill>
                <a:srgbClr val="36392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Two</a:t>
            </a:r>
            <a:endParaRPr sz="4000">
              <a:solidFill>
                <a:srgbClr val="36392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Three</a:t>
            </a:r>
            <a:endParaRPr sz="4000">
              <a:solidFill>
                <a:srgbClr val="36392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Four</a:t>
            </a:r>
            <a:endParaRPr sz="4000">
              <a:solidFill>
                <a:srgbClr val="36392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9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4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One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Two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Three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Four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2222500" y="3581400"/>
            <a:ext cx="95758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One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Two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Three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Four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One</a:t>
            </a:r>
            <a:endParaRPr sz="4000">
              <a:solidFill>
                <a:srgbClr val="36392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Two</a:t>
            </a:r>
            <a:endParaRPr sz="4000">
              <a:solidFill>
                <a:srgbClr val="36392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Three</a:t>
            </a:r>
            <a:endParaRPr sz="4000">
              <a:solidFill>
                <a:srgbClr val="36392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Four</a:t>
            </a:r>
            <a:endParaRPr sz="4000">
              <a:solidFill>
                <a:srgbClr val="36392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0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0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0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0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Body Level One</a:t>
            </a:r>
            <a:endParaRPr sz="3000">
              <a:solidFill>
                <a:srgbClr val="36392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Body Level Two</a:t>
            </a:r>
            <a:endParaRPr sz="3000">
              <a:solidFill>
                <a:srgbClr val="36392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Body Level Three</a:t>
            </a:r>
            <a:endParaRPr sz="3000">
              <a:solidFill>
                <a:srgbClr val="36392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Body Level Four</a:t>
            </a:r>
            <a:endParaRPr sz="3000">
              <a:solidFill>
                <a:srgbClr val="36392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Pho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One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Two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Three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Four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One</a:t>
            </a:r>
            <a:endParaRPr sz="4000">
              <a:solidFill>
                <a:srgbClr val="36392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Two</a:t>
            </a:r>
            <a:endParaRPr sz="4000">
              <a:solidFill>
                <a:srgbClr val="36392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Three</a:t>
            </a:r>
            <a:endParaRPr sz="4000">
              <a:solidFill>
                <a:srgbClr val="36392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Four</a:t>
            </a:r>
            <a:endParaRPr sz="4000">
              <a:solidFill>
                <a:srgbClr val="36392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spd="med" advClick="1"/>
  <p:txStyles>
    <p:titleStyle>
      <a:lvl1pPr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1pPr>
      <a:lvl2pPr indent="2286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2pPr>
      <a:lvl3pPr indent="4572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3pPr>
      <a:lvl4pPr indent="6858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4pPr>
      <a:lvl5pPr indent="9144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5pPr>
      <a:lvl6pPr indent="11430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6pPr>
      <a:lvl7pPr indent="13716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7pPr>
      <a:lvl8pPr indent="16002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8pPr>
      <a:lvl9pPr indent="18288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9pPr>
    </p:titleStyle>
    <p:bodyStyle>
      <a:lvl1pPr marL="5461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1pPr>
      <a:lvl2pPr marL="10922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2pPr>
      <a:lvl3pPr marL="16383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3pPr>
      <a:lvl4pPr marL="21844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4pPr>
      <a:lvl5pPr marL="27305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5pPr>
      <a:lvl6pPr marL="32766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6pPr>
      <a:lvl7pPr marL="38227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7pPr>
      <a:lvl8pPr marL="43688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8pPr>
      <a:lvl9pPr marL="49149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9pPr>
    </p:bodyStyle>
    <p:otherStyle>
      <a:lvl1pPr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1pPr>
      <a:lvl2pPr indent="2286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2pPr>
      <a:lvl3pPr indent="4572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3pPr>
      <a:lvl4pPr indent="6858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4pPr>
      <a:lvl5pPr indent="9144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5pPr>
      <a:lvl6pPr indent="11430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6pPr>
      <a:lvl7pPr indent="13716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7pPr>
      <a:lvl8pPr indent="16002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8pPr>
      <a:lvl9pPr indent="18288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5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6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4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7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18.png"/><Relationship Id="rId4" Type="http://schemas.openxmlformats.org/officeDocument/2006/relationships/image" Target="../media/image4.jpeg"/><Relationship Id="rId5" Type="http://schemas.openxmlformats.org/officeDocument/2006/relationships/image" Target="../media/image19.png"/><Relationship Id="rId6" Type="http://schemas.openxmlformats.org/officeDocument/2006/relationships/image" Target="../media/image14.jpeg"/><Relationship Id="rId7" Type="http://schemas.openxmlformats.org/officeDocument/2006/relationships/image" Target="../media/image20.png"/><Relationship Id="rId8" Type="http://schemas.openxmlformats.org/officeDocument/2006/relationships/image" Target="../media/image16.jpeg"/><Relationship Id="rId9" Type="http://schemas.openxmlformats.org/officeDocument/2006/relationships/image" Target="../media/image2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3" Type="http://schemas.openxmlformats.org/officeDocument/2006/relationships/image" Target="../media/image22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24.png"/><Relationship Id="rId4" Type="http://schemas.openxmlformats.org/officeDocument/2006/relationships/image" Target="../media/image4.jpeg"/><Relationship Id="rId5" Type="http://schemas.openxmlformats.org/officeDocument/2006/relationships/image" Target="../media/image25.png"/><Relationship Id="rId6" Type="http://schemas.openxmlformats.org/officeDocument/2006/relationships/image" Target="../media/image14.jpeg"/><Relationship Id="rId7" Type="http://schemas.openxmlformats.org/officeDocument/2006/relationships/image" Target="../media/image26.png"/><Relationship Id="rId8" Type="http://schemas.openxmlformats.org/officeDocument/2006/relationships/image" Target="../media/image16.jpeg"/><Relationship Id="rId9" Type="http://schemas.openxmlformats.org/officeDocument/2006/relationships/image" Target="../media/image27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Relationship Id="rId3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eg"/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7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9"/>
          <p:cNvGrpSpPr/>
          <p:nvPr/>
        </p:nvGrpSpPr>
        <p:grpSpPr>
          <a:xfrm>
            <a:off x="2859574" y="690943"/>
            <a:ext cx="7644212" cy="5805274"/>
            <a:chOff x="-152400" y="-152400"/>
            <a:chExt cx="7644211" cy="5805272"/>
          </a:xfrm>
        </p:grpSpPr>
        <p:pic>
          <p:nvPicPr>
            <p:cNvPr id="38" name="012275082-closeup-baby-hand-parents-hand.jpeg"/>
            <p:cNvPicPr/>
            <p:nvPr/>
          </p:nvPicPr>
          <p:blipFill>
            <a:blip r:embed="rId2">
              <a:extLst/>
            </a:blip>
            <a:srcRect l="5669" t="0" r="5669" b="0"/>
            <a:stretch>
              <a:fillRect/>
            </a:stretch>
          </p:blipFill>
          <p:spPr>
            <a:xfrm>
              <a:off x="0" y="0"/>
              <a:ext cx="7339412" cy="551317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52400" y="-152400"/>
              <a:ext cx="7644212" cy="5805273"/>
            </a:xfrm>
            <a:prstGeom prst="rect">
              <a:avLst/>
            </a:prstGeom>
            <a:effectLst/>
          </p:spPr>
        </p:pic>
      </p:grpSp>
      <p:sp>
        <p:nvSpPr>
          <p:cNvPr id="40" name="Shape 40"/>
          <p:cNvSpPr/>
          <p:nvPr>
            <p:ph type="title"/>
          </p:nvPr>
        </p:nvSpPr>
        <p:spPr>
          <a:xfrm>
            <a:off x="1778000" y="6466985"/>
            <a:ext cx="10464800" cy="2019301"/>
          </a:xfrm>
          <a:prstGeom prst="rect">
            <a:avLst/>
          </a:prstGeom>
        </p:spPr>
        <p:txBody>
          <a:bodyPr/>
          <a:lstStyle>
            <a:lvl1pPr defTabSz="256031">
              <a:tabLst>
                <a:tab pos="825500" algn="l"/>
              </a:tabLst>
              <a:defRPr sz="5264">
                <a:effectLst>
                  <a:outerShdw sx="100000" sy="100000" kx="0" ky="0" algn="b" rotWithShape="0" blurRad="14224" dist="14224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264">
                <a:solidFill>
                  <a:srgbClr val="363929"/>
                </a:solidFill>
                <a:effectLst>
                  <a:outerShdw sx="100000" sy="100000" kx="0" ky="0" algn="b" rotWithShape="0" blurRad="14224" dist="14224" dir="2700000">
                    <a:srgbClr val="FFFFFF">
                      <a:alpha val="50000"/>
                    </a:srgbClr>
                  </a:outerShdw>
                </a:effectLst>
              </a:rPr>
              <a:t>Adoption: Expectations, Adaptation, Insight, &amp; Commitment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1449280" y="8550969"/>
            <a:ext cx="10464801" cy="121285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Pat Ann St Germain, MA, LPC</a:t>
            </a:r>
            <a:endParaRPr sz="2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Healing Hearts Family Counseling Center, LLC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3"/>
          <p:cNvGrpSpPr/>
          <p:nvPr/>
        </p:nvGrpSpPr>
        <p:grpSpPr>
          <a:xfrm>
            <a:off x="6728857" y="1929828"/>
            <a:ext cx="5439886" cy="7468744"/>
            <a:chOff x="-203200" y="-215900"/>
            <a:chExt cx="5439885" cy="7468743"/>
          </a:xfrm>
        </p:grpSpPr>
        <p:pic>
          <p:nvPicPr>
            <p:cNvPr id="92" name="image2.jpg"/>
            <p:cNvPicPr/>
            <p:nvPr/>
          </p:nvPicPr>
          <p:blipFill>
            <a:blip r:embed="rId2">
              <a:extLst/>
            </a:blip>
            <a:srcRect l="1328" t="0" r="1328" b="0"/>
            <a:stretch>
              <a:fillRect/>
            </a:stretch>
          </p:blipFill>
          <p:spPr>
            <a:xfrm>
              <a:off x="0" y="0"/>
              <a:ext cx="5033486" cy="70369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1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15901"/>
              <a:ext cx="5439885" cy="7468745"/>
            </a:xfrm>
            <a:prstGeom prst="rect">
              <a:avLst/>
            </a:prstGeom>
            <a:effectLst/>
          </p:spPr>
        </p:pic>
      </p:grpSp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Examples of Issues 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21056" indent="-321056" defTabSz="361188">
              <a:spcBef>
                <a:spcPts val="31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370">
                <a:solidFill>
                  <a:srgbClr val="363929"/>
                </a:solidFill>
              </a:rPr>
              <a:t>Prenatal Exposure to Alcohol/Drugs: Neurological Impairment</a:t>
            </a:r>
            <a:endParaRPr sz="2370">
              <a:solidFill>
                <a:srgbClr val="363929"/>
              </a:solidFill>
            </a:endParaRPr>
          </a:p>
          <a:p>
            <a:pPr lvl="0" marL="321056" indent="-321056" defTabSz="361188">
              <a:spcBef>
                <a:spcPts val="31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370">
                <a:solidFill>
                  <a:srgbClr val="363929"/>
                </a:solidFill>
              </a:rPr>
              <a:t>Underlying Sensory Integration Disorder</a:t>
            </a:r>
            <a:endParaRPr sz="2370">
              <a:solidFill>
                <a:srgbClr val="363929"/>
              </a:solidFill>
            </a:endParaRPr>
          </a:p>
          <a:p>
            <a:pPr lvl="0" marL="321056" indent="-321056" defTabSz="361188">
              <a:spcBef>
                <a:spcPts val="31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370">
                <a:solidFill>
                  <a:srgbClr val="363929"/>
                </a:solidFill>
              </a:rPr>
              <a:t>Primitive Reflexes</a:t>
            </a:r>
            <a:endParaRPr sz="2370">
              <a:solidFill>
                <a:srgbClr val="363929"/>
              </a:solidFill>
            </a:endParaRPr>
          </a:p>
          <a:p>
            <a:pPr lvl="0" marL="321056" indent="-321056" defTabSz="361188">
              <a:spcBef>
                <a:spcPts val="31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370">
                <a:solidFill>
                  <a:srgbClr val="363929"/>
                </a:solidFill>
              </a:rPr>
              <a:t>Auditory Processing</a:t>
            </a:r>
            <a:endParaRPr sz="2370">
              <a:solidFill>
                <a:srgbClr val="363929"/>
              </a:solidFill>
            </a:endParaRPr>
          </a:p>
          <a:p>
            <a:pPr lvl="0" marL="321056" indent="-321056" defTabSz="361188">
              <a:spcBef>
                <a:spcPts val="31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370">
                <a:solidFill>
                  <a:srgbClr val="363929"/>
                </a:solidFill>
              </a:rPr>
              <a:t>Visual Impairments</a:t>
            </a:r>
            <a:endParaRPr sz="2370">
              <a:solidFill>
                <a:srgbClr val="363929"/>
              </a:solidFill>
            </a:endParaRPr>
          </a:p>
          <a:p>
            <a:pPr lvl="0" marL="321056" indent="-321056" defTabSz="361188">
              <a:spcBef>
                <a:spcPts val="31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370">
                <a:solidFill>
                  <a:srgbClr val="363929"/>
                </a:solidFill>
              </a:rPr>
              <a:t>Executive Functioning</a:t>
            </a:r>
            <a:endParaRPr sz="2370">
              <a:solidFill>
                <a:srgbClr val="363929"/>
              </a:solidFill>
            </a:endParaRPr>
          </a:p>
          <a:p>
            <a:pPr lvl="0" marL="321056" indent="-321056" defTabSz="361188">
              <a:spcBef>
                <a:spcPts val="31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370">
                <a:solidFill>
                  <a:srgbClr val="363929"/>
                </a:solidFill>
              </a:rPr>
              <a:t>Mental Health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9"/>
          <p:cNvGrpSpPr/>
          <p:nvPr/>
        </p:nvGrpSpPr>
        <p:grpSpPr>
          <a:xfrm>
            <a:off x="4133850" y="1571610"/>
            <a:ext cx="5727701" cy="4365640"/>
            <a:chOff x="-152400" y="-152400"/>
            <a:chExt cx="5727700" cy="4365639"/>
          </a:xfrm>
        </p:grpSpPr>
        <p:pic>
          <p:nvPicPr>
            <p:cNvPr id="98" name="Mother-Crying-Little-Daughter-798457.jpg"/>
            <p:cNvPicPr/>
            <p:nvPr/>
          </p:nvPicPr>
          <p:blipFill>
            <a:blip r:embed="rId2">
              <a:extLst/>
            </a:blip>
            <a:srcRect l="5652" t="0" r="5652" b="0"/>
            <a:stretch>
              <a:fillRect/>
            </a:stretch>
          </p:blipFill>
          <p:spPr>
            <a:xfrm>
              <a:off x="0" y="0"/>
              <a:ext cx="5422900" cy="40735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7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52400" y="-152400"/>
              <a:ext cx="5727700" cy="4365640"/>
            </a:xfrm>
            <a:prstGeom prst="rect">
              <a:avLst/>
            </a:prstGeom>
            <a:effectLst/>
          </p:spPr>
        </p:pic>
      </p:grpSp>
      <p:sp>
        <p:nvSpPr>
          <p:cNvPr id="100" name="Shape 1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4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Insight</a:t>
            </a:r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body" idx="1"/>
          </p:nvPr>
        </p:nvSpPr>
        <p:spPr>
          <a:xfrm>
            <a:off x="1955800" y="1381959"/>
            <a:ext cx="9753600" cy="6989682"/>
          </a:xfrm>
          <a:prstGeom prst="rect">
            <a:avLst/>
          </a:prstGeom>
        </p:spPr>
        <p:txBody>
          <a:bodyPr/>
          <a:lstStyle/>
          <a:p>
            <a:pPr lvl="0" marL="0" indent="0" algn="ctr" defTabSz="429768">
              <a:spcBef>
                <a:spcPts val="1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66">
                <a:latin typeface="Times Roman"/>
                <a:ea typeface="Times Roman"/>
                <a:cs typeface="Times Roman"/>
                <a:sym typeface="Times Roman"/>
              </a:rPr>
              <a:t>Fraiberg et al. (1975) </a:t>
            </a:r>
            <a:endParaRPr sz="3666"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0" indent="0" defTabSz="429768">
              <a:spcBef>
                <a:spcPts val="1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66">
                <a:latin typeface="Times Roman"/>
                <a:ea typeface="Times Roman"/>
                <a:cs typeface="Times Roman"/>
                <a:sym typeface="Times Roman"/>
              </a:rPr>
              <a:t>Described how the mother’s representations of her child can be </a:t>
            </a:r>
            <a:r>
              <a:rPr b="1" sz="3666">
                <a:latin typeface="Times Roman"/>
                <a:ea typeface="Times Roman"/>
                <a:cs typeface="Times Roman"/>
                <a:sym typeface="Times Roman"/>
              </a:rPr>
              <a:t>so intensely colored by trauma and unmet needs from her own history that she cannot, in effect, “see” the child</a:t>
            </a:r>
            <a:r>
              <a:rPr sz="3666">
                <a:latin typeface="Times Roman"/>
                <a:ea typeface="Times Roman"/>
                <a:cs typeface="Times Roman"/>
                <a:sym typeface="Times Roman"/>
              </a:rPr>
              <a:t>.</a:t>
            </a:r>
            <a:endParaRPr sz="3666"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0" indent="0" defTabSz="429768">
              <a:spcBef>
                <a:spcPts val="1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66">
                <a:latin typeface="Times Roman"/>
                <a:ea typeface="Times Roman"/>
                <a:cs typeface="Times Roman"/>
                <a:sym typeface="Times Roman"/>
              </a:rPr>
              <a:t> </a:t>
            </a:r>
            <a:endParaRPr sz="3666"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0" indent="0" defTabSz="429768">
              <a:spcBef>
                <a:spcPts val="1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66">
                <a:latin typeface="Times Roman"/>
                <a:ea typeface="Times Roman"/>
                <a:cs typeface="Times Roman"/>
                <a:sym typeface="Times Roman"/>
              </a:rPr>
              <a:t>Such mothers experience </a:t>
            </a:r>
            <a:r>
              <a:rPr b="1" sz="3666">
                <a:latin typeface="Times Roman"/>
                <a:ea typeface="Times Roman"/>
                <a:cs typeface="Times Roman"/>
                <a:sym typeface="Times Roman"/>
              </a:rPr>
              <a:t>difficulties in developing insight into the motives, thoughts, and goals underlying the child’s behavior and in responding empathically to the child’s signals and the emotional needs that underlie them.</a:t>
            </a:r>
            <a:endParaRPr b="1" sz="1128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/>
          </p:nvPr>
        </p:nvSpPr>
        <p:spPr>
          <a:xfrm>
            <a:off x="1968500" y="152400"/>
            <a:ext cx="9753600" cy="2022445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Insightfulness Assessment</a:t>
            </a:r>
          </a:p>
        </p:txBody>
      </p:sp>
      <p:sp>
        <p:nvSpPr>
          <p:cNvPr id="106" name="Shape 106"/>
          <p:cNvSpPr/>
          <p:nvPr>
            <p:ph type="body" idx="1"/>
          </p:nvPr>
        </p:nvSpPr>
        <p:spPr>
          <a:xfrm>
            <a:off x="1968500" y="1342304"/>
            <a:ext cx="9753600" cy="7874455"/>
          </a:xfrm>
          <a:prstGeom prst="rect">
            <a:avLst/>
          </a:prstGeom>
        </p:spPr>
        <p:txBody>
          <a:bodyPr/>
          <a:lstStyle/>
          <a:p>
            <a:pPr lvl="0" marL="480568" indent="-480568" defTabSz="402336">
              <a:spcBef>
                <a:spcPts val="4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3520">
              <a:solidFill>
                <a:srgbClr val="363929"/>
              </a:solidFill>
            </a:endParaRPr>
          </a:p>
          <a:p>
            <a:pPr lvl="0" marL="480568" indent="-480568" defTabSz="402336">
              <a:spcBef>
                <a:spcPts val="4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20">
                <a:solidFill>
                  <a:srgbClr val="363929"/>
                </a:solidFill>
              </a:rPr>
              <a:t>Positively insightful parents will have children with secure attachments</a:t>
            </a:r>
            <a:endParaRPr sz="3520">
              <a:solidFill>
                <a:srgbClr val="363929"/>
              </a:solidFill>
            </a:endParaRPr>
          </a:p>
          <a:p>
            <a:pPr lvl="0" marL="480568" indent="-480568" defTabSz="402336">
              <a:spcBef>
                <a:spcPts val="4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20">
                <a:solidFill>
                  <a:srgbClr val="363929"/>
                </a:solidFill>
              </a:rPr>
              <a:t>Assessment: Parents are shown several video segments of their child interacting with the parent and are asked about the child's thoughts and feelings during the segments</a:t>
            </a:r>
            <a:r>
              <a:rPr sz="1056">
                <a:solidFill>
                  <a:srgbClr val="363929"/>
                </a:solidFill>
              </a:rPr>
              <a:t>.</a:t>
            </a:r>
            <a:endParaRPr sz="1056">
              <a:solidFill>
                <a:srgbClr val="363929"/>
              </a:solidFill>
            </a:endParaRPr>
          </a:p>
          <a:p>
            <a:pPr lvl="1" marL="961136" indent="-480568" defTabSz="402336">
              <a:spcBef>
                <a:spcPts val="4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63929"/>
                </a:solidFill>
              </a:rPr>
              <a:t>Seeking information about insight into the child’s behaviors.</a:t>
            </a:r>
            <a:r>
              <a:rPr sz="2200">
                <a:solidFill>
                  <a:srgbClr val="363929"/>
                </a:solidFill>
              </a:rPr>
              <a:t>Insight </a:t>
            </a:r>
            <a:r>
              <a:rPr sz="2200">
                <a:solidFill>
                  <a:srgbClr val="363929"/>
                </a:solidFill>
              </a:rPr>
              <a:t>refers to the parent’s capacity to think about the motives that underlie the child's behavior AND accompany the motives with acceptance.</a:t>
            </a:r>
            <a:endParaRPr sz="2200">
              <a:solidFill>
                <a:srgbClr val="363929"/>
              </a:solidFill>
            </a:endParaRPr>
          </a:p>
          <a:p>
            <a:pPr lvl="1" marL="961136" indent="-480568" defTabSz="402336">
              <a:spcBef>
                <a:spcPts val="4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63929"/>
                </a:solidFill>
              </a:rPr>
              <a:t>Insightful parents can discuss the positives and negatives without excessive criticism or defensiveness.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body" idx="1"/>
          </p:nvPr>
        </p:nvSpPr>
        <p:spPr>
          <a:xfrm>
            <a:off x="2826439" y="1670050"/>
            <a:ext cx="8012322" cy="6413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Positively Insightful Parent</a:t>
            </a:r>
            <a:endParaRPr sz="4000">
              <a:solidFill>
                <a:srgbClr val="363929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One-Sided Parent</a:t>
            </a:r>
            <a:endParaRPr sz="4000">
              <a:solidFill>
                <a:srgbClr val="363929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Disengaged Parent</a:t>
            </a:r>
            <a:endParaRPr sz="4000">
              <a:solidFill>
                <a:srgbClr val="363929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Mixed Parent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xfrm>
            <a:off x="1856872" y="562747"/>
            <a:ext cx="9575801" cy="2590801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Example: </a:t>
            </a:r>
          </a:p>
        </p:txBody>
      </p:sp>
      <p:sp>
        <p:nvSpPr>
          <p:cNvPr id="111" name="Shape 111"/>
          <p:cNvSpPr/>
          <p:nvPr/>
        </p:nvSpPr>
        <p:spPr>
          <a:xfrm>
            <a:off x="1359850" y="3242193"/>
            <a:ext cx="11294322" cy="218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363929"/>
                </a:solidFill>
              </a:rPr>
              <a:t>If I have a belief about something - then I look for things to support my belief</a:t>
            </a:r>
            <a:endParaRPr sz="4600">
              <a:solidFill>
                <a:srgbClr val="363929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363929"/>
                </a:solidFill>
              </a:rPr>
              <a:t>….which means it’s true!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5"/>
          <p:cNvGrpSpPr/>
          <p:nvPr/>
        </p:nvGrpSpPr>
        <p:grpSpPr>
          <a:xfrm>
            <a:off x="4133850" y="1571610"/>
            <a:ext cx="5727701" cy="4365640"/>
            <a:chOff x="-152400" y="-152400"/>
            <a:chExt cx="5727700" cy="4365639"/>
          </a:xfrm>
        </p:grpSpPr>
        <p:pic>
          <p:nvPicPr>
            <p:cNvPr id="114" name="013155647 parents riding kids back and h.jpg"/>
            <p:cNvPicPr/>
            <p:nvPr/>
          </p:nvPicPr>
          <p:blipFill>
            <a:blip r:embed="rId2">
              <a:extLst/>
            </a:blip>
            <a:srcRect l="5624" t="0" r="5624" b="0"/>
            <a:stretch>
              <a:fillRect/>
            </a:stretch>
          </p:blipFill>
          <p:spPr>
            <a:xfrm>
              <a:off x="0" y="0"/>
              <a:ext cx="5422900" cy="40735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52400" y="-152400"/>
              <a:ext cx="5727700" cy="4365640"/>
            </a:xfrm>
            <a:prstGeom prst="rect">
              <a:avLst/>
            </a:prstGeom>
            <a:effectLst/>
          </p:spPr>
        </p:pic>
      </p:grpSp>
      <p:sp>
        <p:nvSpPr>
          <p:cNvPr id="116" name="Shape 116"/>
          <p:cNvSpPr/>
          <p:nvPr>
            <p:ph type="title"/>
          </p:nvPr>
        </p:nvSpPr>
        <p:spPr>
          <a:xfrm>
            <a:off x="1778000" y="6019800"/>
            <a:ext cx="10464800" cy="2872054"/>
          </a:xfrm>
          <a:prstGeom prst="rect">
            <a:avLst/>
          </a:prstGeom>
        </p:spPr>
        <p:txBody>
          <a:bodyPr/>
          <a:lstStyle>
            <a:lvl1pPr defTabSz="283463">
              <a:tabLst>
                <a:tab pos="914400" algn="l"/>
              </a:tabLst>
              <a:defRPr sz="5952">
                <a:effectLst>
                  <a:outerShdw sx="100000" sy="100000" kx="0" ky="0" algn="b" rotWithShape="0" blurRad="15748" dist="15748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952">
                <a:solidFill>
                  <a:srgbClr val="363929"/>
                </a:solidFill>
                <a:effectLst>
                  <a:outerShdw sx="100000" sy="100000" kx="0" ky="0" algn="b" rotWithShape="0" blurRad="15748" dist="15748" dir="2700000">
                    <a:srgbClr val="FFFFFF">
                      <a:alpha val="50000"/>
                    </a:srgbClr>
                  </a:outerShdw>
                </a:effectLst>
              </a:rPr>
              <a:t>The parent capacity is most significant when addressing the issue of placement dissolution</a:t>
            </a:r>
          </a:p>
        </p:txBody>
      </p:sp>
      <p:sp>
        <p:nvSpPr>
          <p:cNvPr id="117" name="Shape 117"/>
          <p:cNvSpPr/>
          <p:nvPr/>
        </p:nvSpPr>
        <p:spPr>
          <a:xfrm>
            <a:off x="4875215" y="8979248"/>
            <a:ext cx="3050338" cy="33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63929"/>
                </a:solidFill>
              </a:rPr>
              <a:t>Dr. Arthur Becker-Weidman 2014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1"/>
          <p:cNvGrpSpPr/>
          <p:nvPr/>
        </p:nvGrpSpPr>
        <p:grpSpPr>
          <a:xfrm>
            <a:off x="4133850" y="1571610"/>
            <a:ext cx="5727700" cy="4365640"/>
            <a:chOff x="-152400" y="-152400"/>
            <a:chExt cx="5727700" cy="4365639"/>
          </a:xfrm>
        </p:grpSpPr>
        <p:pic>
          <p:nvPicPr>
            <p:cNvPr id="120" name="013800374 man jumping rocks against blue.jpg"/>
            <p:cNvPicPr/>
            <p:nvPr/>
          </p:nvPicPr>
          <p:blipFill>
            <a:blip r:embed="rId2">
              <a:extLst/>
            </a:blip>
            <a:srcRect l="0" t="12441" r="0" b="12441"/>
            <a:stretch>
              <a:fillRect/>
            </a:stretch>
          </p:blipFill>
          <p:spPr>
            <a:xfrm>
              <a:off x="0" y="0"/>
              <a:ext cx="5422900" cy="40735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9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52400" y="-152400"/>
              <a:ext cx="5727700" cy="4365640"/>
            </a:xfrm>
            <a:prstGeom prst="rect">
              <a:avLst/>
            </a:prstGeom>
            <a:effectLst/>
          </p:spPr>
        </p:pic>
      </p:grpSp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4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Commitment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body" idx="1"/>
          </p:nvPr>
        </p:nvSpPr>
        <p:spPr>
          <a:xfrm>
            <a:off x="1955800" y="1905192"/>
            <a:ext cx="9753600" cy="6413501"/>
          </a:xfrm>
          <a:prstGeom prst="rect">
            <a:avLst/>
          </a:prstGeom>
        </p:spPr>
        <p:txBody>
          <a:bodyPr/>
          <a:lstStyle/>
          <a:p>
            <a:pPr lvl="0" marL="404113" indent="-404113" defTabSz="338327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60">
                <a:solidFill>
                  <a:srgbClr val="363929"/>
                </a:solidFill>
              </a:rPr>
              <a:t>Higher levels of commitment = placement stability</a:t>
            </a:r>
            <a:endParaRPr sz="2960">
              <a:solidFill>
                <a:srgbClr val="363929"/>
              </a:solidFill>
            </a:endParaRPr>
          </a:p>
          <a:p>
            <a:pPr lvl="0" marL="404113" indent="-404113" defTabSz="338327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60">
                <a:solidFill>
                  <a:srgbClr val="363929"/>
                </a:solidFill>
              </a:rPr>
              <a:t>Commitment is defined in this study as the extent to which the caregiver is motivated to have an enduring relationship with a particular child. The highly committed caregiver shows evidence of caring for this particular child, above and beyond caring for children more generally.</a:t>
            </a:r>
            <a:endParaRPr sz="2960">
              <a:solidFill>
                <a:srgbClr val="363929"/>
              </a:solidFill>
            </a:endParaRPr>
          </a:p>
          <a:p>
            <a:pPr lvl="0" marL="404113" indent="-404113" defTabSz="338327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60">
                <a:solidFill>
                  <a:srgbClr val="363929"/>
                </a:solidFill>
              </a:rPr>
              <a:t>Expected to ensure child’s welfare even at his or her own peril, whereas the low-committed caregiver would not.</a:t>
            </a:r>
            <a:endParaRPr sz="2960">
              <a:solidFill>
                <a:srgbClr val="363929"/>
              </a:solidFill>
            </a:endParaRPr>
          </a:p>
          <a:p>
            <a:pPr lvl="0" marL="404113" indent="-404113" defTabSz="338327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888">
              <a:solidFill>
                <a:srgbClr val="363929"/>
              </a:solidFill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2106993" y="8135180"/>
            <a:ext cx="847291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b="1" sz="1000">
                <a:latin typeface="Helvetica"/>
                <a:ea typeface="Helvetica"/>
                <a:cs typeface="Helvetica"/>
                <a:sym typeface="Helvetica"/>
              </a:rPr>
              <a:t>This Is My Child: Differences Among Foster Parents in Commitment to Their Young Children</a:t>
            </a:r>
            <a:endParaRPr sz="1000">
              <a:latin typeface="Times Roman"/>
              <a:ea typeface="Times Roman"/>
              <a:cs typeface="Times Roman"/>
              <a:sym typeface="Times Roman"/>
            </a:endParaRPr>
          </a:p>
          <a:p>
            <a:pPr lvl="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1000">
                <a:latin typeface="Helvetica"/>
                <a:ea typeface="Helvetica"/>
                <a:cs typeface="Helvetica"/>
                <a:sym typeface="Helvetica"/>
              </a:rPr>
              <a:t>Mary Dozier and Oliver Lindhiem </a:t>
            </a:r>
            <a:r>
              <a:rPr i="1" sz="1000">
                <a:latin typeface="Helvetica"/>
                <a:ea typeface="Helvetica"/>
                <a:cs typeface="Helvetica"/>
                <a:sym typeface="Helvetica"/>
              </a:rPr>
              <a:t>Child Maltreat </a:t>
            </a:r>
            <a:r>
              <a:rPr sz="1000">
                <a:latin typeface="Helvetica"/>
                <a:ea typeface="Helvetica"/>
                <a:cs typeface="Helvetica"/>
                <a:sym typeface="Helvetica"/>
              </a:rPr>
              <a:t>2006; 11; 338 DOI: 10.1177/1077559506291263</a:t>
            </a:r>
            <a:endParaRPr sz="1000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2346187" y="652524"/>
            <a:ext cx="7994524" cy="761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363929"/>
                </a:solidFill>
              </a:rPr>
              <a:t>Parental Commitment Assessment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Interview Questions</a:t>
            </a:r>
          </a:p>
        </p:txBody>
      </p:sp>
      <p:sp>
        <p:nvSpPr>
          <p:cNvPr id="130" name="Shape 130"/>
          <p:cNvSpPr/>
          <p:nvPr/>
        </p:nvSpPr>
        <p:spPr>
          <a:xfrm>
            <a:off x="1032715" y="1907035"/>
            <a:ext cx="12565807" cy="7140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533400" indent="-533400" algn="l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Describe your child. What is his personality like?</a:t>
            </a:r>
            <a:endParaRPr sz="3000">
              <a:solidFill>
                <a:srgbClr val="363929"/>
              </a:solidFill>
            </a:endParaRPr>
          </a:p>
          <a:p>
            <a:pPr lvl="0" marL="533400" indent="-533400" algn="l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Did you ever wish you could raise ___?</a:t>
            </a:r>
            <a:endParaRPr sz="3000">
              <a:solidFill>
                <a:srgbClr val="363929"/>
              </a:solidFill>
            </a:endParaRPr>
          </a:p>
          <a:p>
            <a:pPr lvl="0" marL="533400" indent="-533400" algn="l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How much would you miss ____ if he had to leave?</a:t>
            </a:r>
            <a:endParaRPr sz="3000">
              <a:solidFill>
                <a:srgbClr val="363929"/>
              </a:solidFill>
            </a:endParaRPr>
          </a:p>
          <a:p>
            <a:pPr lvl="0" marL="533400" indent="-533400" algn="l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How do you think your relationship with  ____is affecting him right now?</a:t>
            </a:r>
            <a:endParaRPr sz="3000">
              <a:solidFill>
                <a:srgbClr val="363929"/>
              </a:solidFill>
            </a:endParaRPr>
          </a:p>
          <a:p>
            <a:pPr lvl="0" marL="533400" indent="-533400" algn="l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How do you think your relationship with ____will affect him in</a:t>
            </a:r>
            <a:endParaRPr sz="3000">
              <a:solidFill>
                <a:srgbClr val="363929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	 long term?</a:t>
            </a:r>
            <a:endParaRPr sz="3000">
              <a:solidFill>
                <a:srgbClr val="363929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6. What do you want for _____ right now?</a:t>
            </a:r>
            <a:endParaRPr sz="3000">
              <a:solidFill>
                <a:srgbClr val="363929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7.  What do you want for ____ in the future?</a:t>
            </a:r>
            <a:endParaRPr sz="3000">
              <a:solidFill>
                <a:srgbClr val="363929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8.  Is there anything about ____ or your relationship that we’ve not </a:t>
            </a:r>
            <a:endParaRPr sz="3000">
              <a:solidFill>
                <a:srgbClr val="363929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     touched on that you’d like to tell me?</a:t>
            </a:r>
            <a:endParaRPr sz="3000">
              <a:solidFill>
                <a:srgbClr val="363929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9.  I’d like to end by asking a few questions about your </a:t>
            </a:r>
            <a:endParaRPr sz="3000">
              <a:solidFill>
                <a:srgbClr val="363929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     experience as a foster parent: how long, how many, how many</a:t>
            </a:r>
            <a:endParaRPr sz="3000">
              <a:solidFill>
                <a:srgbClr val="363929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     do you currently have, how many children are living in your home?</a:t>
            </a:r>
            <a:br>
              <a:rPr sz="3000">
                <a:solidFill>
                  <a:srgbClr val="363929"/>
                </a:solidFill>
              </a:rPr>
            </a:b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5"/>
          <p:cNvGrpSpPr/>
          <p:nvPr/>
        </p:nvGrpSpPr>
        <p:grpSpPr>
          <a:xfrm>
            <a:off x="3132917" y="887204"/>
            <a:ext cx="7562632" cy="5743992"/>
            <a:chOff x="-152400" y="-152400"/>
            <a:chExt cx="7562630" cy="5743991"/>
          </a:xfrm>
        </p:grpSpPr>
        <p:pic>
          <p:nvPicPr>
            <p:cNvPr id="44" name="DSC_1575.jpeg"/>
            <p:cNvPicPr/>
            <p:nvPr/>
          </p:nvPicPr>
          <p:blipFill>
            <a:blip r:embed="rId2">
              <a:extLst/>
            </a:blip>
            <a:srcRect l="1609" t="0" r="1609" b="0"/>
            <a:stretch>
              <a:fillRect/>
            </a:stretch>
          </p:blipFill>
          <p:spPr>
            <a:xfrm>
              <a:off x="0" y="0"/>
              <a:ext cx="7257831" cy="545189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52400" y="-152401"/>
              <a:ext cx="7562631" cy="5743993"/>
            </a:xfrm>
            <a:prstGeom prst="rect">
              <a:avLst/>
            </a:prstGeom>
            <a:effectLst/>
          </p:spPr>
        </p:pic>
      </p:grpSp>
      <p:sp>
        <p:nvSpPr>
          <p:cNvPr id="46" name="Shape 46"/>
          <p:cNvSpPr/>
          <p:nvPr>
            <p:ph type="title"/>
          </p:nvPr>
        </p:nvSpPr>
        <p:spPr>
          <a:xfrm>
            <a:off x="1778000" y="6596698"/>
            <a:ext cx="10464800" cy="2019301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4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Expectations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09575" indent="-409575" defTabSz="342900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During an interview, the caregiver is asked how he/she would feel if the child left his/her care</a:t>
            </a:r>
            <a:endParaRPr sz="3000">
              <a:solidFill>
                <a:srgbClr val="363929"/>
              </a:solidFill>
            </a:endParaRPr>
          </a:p>
          <a:p>
            <a:pPr lvl="0" marL="409575" indent="-409575" defTabSz="342900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Commitment rated on 5 point scale</a:t>
            </a:r>
            <a:endParaRPr sz="3000">
              <a:solidFill>
                <a:srgbClr val="363929"/>
              </a:solidFill>
            </a:endParaRPr>
          </a:p>
          <a:p>
            <a:pPr lvl="0" marL="409575" indent="-409575" defTabSz="342900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Higher levels of commitment indicated greater likelihood of placement stability</a:t>
            </a:r>
            <a:endParaRPr sz="3000">
              <a:solidFill>
                <a:srgbClr val="363929"/>
              </a:solidFill>
            </a:endParaRPr>
          </a:p>
          <a:p>
            <a:pPr lvl="0" marL="409575" indent="-409575" defTabSz="342900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Lack of committed caregivers = greater impairments across domains. Behavioral and biological dysregulation</a:t>
            </a:r>
            <a:endParaRPr sz="3000">
              <a:solidFill>
                <a:srgbClr val="363929"/>
              </a:solidFill>
            </a:endParaRPr>
          </a:p>
          <a:p>
            <a:pPr lvl="0" marL="409575" indent="-409575" defTabSz="342900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Without a committed caregiver, no chance for survival and no chance for attachment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body" idx="1"/>
          </p:nvPr>
        </p:nvSpPr>
        <p:spPr>
          <a:xfrm>
            <a:off x="1714500" y="1371600"/>
            <a:ext cx="9753600" cy="6413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Informed about child’s issues (education)</a:t>
            </a:r>
            <a:endParaRPr sz="4000">
              <a:solidFill>
                <a:srgbClr val="363929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Reaching families sooner (support)</a:t>
            </a:r>
            <a:endParaRPr sz="4000">
              <a:solidFill>
                <a:srgbClr val="363929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Earlier identification of issues</a:t>
            </a:r>
            <a:endParaRPr sz="4000">
              <a:solidFill>
                <a:srgbClr val="363929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Qualified professionals partnering with the family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8"/>
          <p:cNvGrpSpPr/>
          <p:nvPr/>
        </p:nvGrpSpPr>
        <p:grpSpPr>
          <a:xfrm>
            <a:off x="4133849" y="1571610"/>
            <a:ext cx="5727701" cy="4365640"/>
            <a:chOff x="-152400" y="-152400"/>
            <a:chExt cx="5727700" cy="4365639"/>
          </a:xfrm>
        </p:grpSpPr>
        <p:pic>
          <p:nvPicPr>
            <p:cNvPr id="137" name="011645192-sibling-playing.jpg"/>
            <p:cNvPicPr/>
            <p:nvPr/>
          </p:nvPicPr>
          <p:blipFill>
            <a:blip r:embed="rId2">
              <a:extLst/>
            </a:blip>
            <a:srcRect l="1124" t="0" r="1124" b="0"/>
            <a:stretch>
              <a:fillRect/>
            </a:stretch>
          </p:blipFill>
          <p:spPr>
            <a:xfrm>
              <a:off x="0" y="0"/>
              <a:ext cx="5422900" cy="40735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6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52400" y="-152400"/>
              <a:ext cx="5727700" cy="4365640"/>
            </a:xfrm>
            <a:prstGeom prst="rect">
              <a:avLst/>
            </a:prstGeom>
            <a:effectLst/>
          </p:spPr>
        </p:pic>
      </p:grpSp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9475">
              <a:tabLst>
                <a:tab pos="1231900" algn="l"/>
              </a:tabLst>
              <a:defRPr sz="7801">
                <a:effectLst>
                  <a:outerShdw sx="100000" sy="100000" kx="0" ky="0" algn="b" rotWithShape="0" blurRad="21082" dist="21082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1">
                <a:solidFill>
                  <a:srgbClr val="363929"/>
                </a:solidFill>
                <a:effectLst>
                  <a:outerShdw sx="100000" sy="100000" kx="0" ky="0" algn="b" rotWithShape="0" blurRad="21082" dist="21082" dir="2700000">
                    <a:srgbClr val="FFFFFF">
                      <a:alpha val="50000"/>
                    </a:srgbClr>
                  </a:outerShdw>
                </a:effectLst>
              </a:rPr>
              <a:t>What causes disruption?</a:t>
            </a:r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2327323" y="1396336"/>
            <a:ext cx="10160874" cy="574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6200">
                <a:latin typeface="Helvetica"/>
                <a:ea typeface="Helvetica"/>
                <a:cs typeface="Helvetica"/>
                <a:sym typeface="Helvetica"/>
              </a:rPr>
              <a:t>While the issues adopted kids face are important, </a:t>
            </a:r>
            <a:r>
              <a:rPr b="1" sz="6200">
                <a:latin typeface="Helvetica"/>
                <a:ea typeface="Helvetica"/>
                <a:cs typeface="Helvetica"/>
                <a:sym typeface="Helvetica"/>
              </a:rPr>
              <a:t>parent capacity is more important and more salient to the questions being raised.</a:t>
            </a:r>
          </a:p>
        </p:txBody>
      </p:sp>
      <p:sp>
        <p:nvSpPr>
          <p:cNvPr id="143" name="Shape 143"/>
          <p:cNvSpPr/>
          <p:nvPr/>
        </p:nvSpPr>
        <p:spPr>
          <a:xfrm>
            <a:off x="3817933" y="7748625"/>
            <a:ext cx="5619370" cy="561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Dr. Arthur Becker-Weidman 2014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47"/>
          <p:cNvGrpSpPr/>
          <p:nvPr/>
        </p:nvGrpSpPr>
        <p:grpSpPr>
          <a:xfrm>
            <a:off x="7835641" y="244278"/>
            <a:ext cx="3638287" cy="4757714"/>
            <a:chOff x="-152399" y="-152399"/>
            <a:chExt cx="3638286" cy="4757713"/>
          </a:xfrm>
        </p:grpSpPr>
        <p:pic>
          <p:nvPicPr>
            <p:cNvPr id="146" name="yay-207749.jpg"/>
            <p:cNvPicPr/>
            <p:nvPr/>
          </p:nvPicPr>
          <p:blipFill>
            <a:blip r:embed="rId2">
              <a:extLst/>
            </a:blip>
            <a:srcRect l="25005" t="0" r="25005" b="0"/>
            <a:stretch>
              <a:fillRect/>
            </a:stretch>
          </p:blipFill>
          <p:spPr>
            <a:xfrm>
              <a:off x="0" y="0"/>
              <a:ext cx="3333487" cy="44656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5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52400" y="-152401"/>
              <a:ext cx="3638287" cy="4757715"/>
            </a:xfrm>
            <a:prstGeom prst="rect">
              <a:avLst/>
            </a:prstGeom>
            <a:effectLst/>
          </p:spPr>
        </p:pic>
      </p:grpSp>
      <p:grpSp>
        <p:nvGrpSpPr>
          <p:cNvPr id="150" name="Group 150"/>
          <p:cNvGrpSpPr/>
          <p:nvPr/>
        </p:nvGrpSpPr>
        <p:grpSpPr>
          <a:xfrm>
            <a:off x="2435357" y="244278"/>
            <a:ext cx="3638287" cy="4757714"/>
            <a:chOff x="-152399" y="-152399"/>
            <a:chExt cx="3638286" cy="4757713"/>
          </a:xfrm>
        </p:grpSpPr>
        <p:pic>
          <p:nvPicPr>
            <p:cNvPr id="149" name="DSC_1575.JPG"/>
            <p:cNvPicPr/>
            <p:nvPr/>
          </p:nvPicPr>
          <p:blipFill>
            <a:blip r:embed="rId4">
              <a:extLst/>
            </a:blip>
            <a:srcRect l="22865" t="0" r="22865" b="0"/>
            <a:stretch>
              <a:fillRect/>
            </a:stretch>
          </p:blipFill>
          <p:spPr>
            <a:xfrm>
              <a:off x="0" y="0"/>
              <a:ext cx="3333487" cy="44656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8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52400" y="-152400"/>
              <a:ext cx="3638287" cy="4757714"/>
            </a:xfrm>
            <a:prstGeom prst="rect">
              <a:avLst/>
            </a:prstGeom>
            <a:effectLst/>
          </p:spPr>
        </p:pic>
      </p:grpSp>
      <p:grpSp>
        <p:nvGrpSpPr>
          <p:cNvPr id="153" name="Group 153"/>
          <p:cNvGrpSpPr/>
          <p:nvPr/>
        </p:nvGrpSpPr>
        <p:grpSpPr>
          <a:xfrm>
            <a:off x="2435357" y="5056102"/>
            <a:ext cx="3638287" cy="4757714"/>
            <a:chOff x="-152399" y="-152399"/>
            <a:chExt cx="3638286" cy="4757713"/>
          </a:xfrm>
        </p:grpSpPr>
        <p:pic>
          <p:nvPicPr>
            <p:cNvPr id="152" name="Mother-Crying-Little-Daughter-798457.jpg"/>
            <p:cNvPicPr/>
            <p:nvPr/>
          </p:nvPicPr>
          <p:blipFill>
            <a:blip r:embed="rId6">
              <a:extLst/>
            </a:blip>
            <a:srcRect l="25132" t="0" r="25132" b="0"/>
            <a:stretch>
              <a:fillRect/>
            </a:stretch>
          </p:blipFill>
          <p:spPr>
            <a:xfrm>
              <a:off x="0" y="0"/>
              <a:ext cx="3333487" cy="44656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1" name="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52400" y="-152400"/>
              <a:ext cx="3638287" cy="4757714"/>
            </a:xfrm>
            <a:prstGeom prst="rect">
              <a:avLst/>
            </a:prstGeom>
            <a:effectLst/>
          </p:spPr>
        </p:pic>
      </p:grpSp>
      <p:grpSp>
        <p:nvGrpSpPr>
          <p:cNvPr id="156" name="Group 156"/>
          <p:cNvGrpSpPr/>
          <p:nvPr/>
        </p:nvGrpSpPr>
        <p:grpSpPr>
          <a:xfrm>
            <a:off x="7835641" y="5247126"/>
            <a:ext cx="3495692" cy="4566690"/>
            <a:chOff x="-152400" y="-152399"/>
            <a:chExt cx="3495690" cy="4566689"/>
          </a:xfrm>
        </p:grpSpPr>
        <p:pic>
          <p:nvPicPr>
            <p:cNvPr id="155" name="013800374 man jumping rocks against blue.jpg"/>
            <p:cNvPicPr/>
            <p:nvPr/>
          </p:nvPicPr>
          <p:blipFill>
            <a:blip r:embed="rId8">
              <a:extLst/>
            </a:blip>
            <a:srcRect l="12676" t="0" r="12676" b="0"/>
            <a:stretch>
              <a:fillRect/>
            </a:stretch>
          </p:blipFill>
          <p:spPr>
            <a:xfrm>
              <a:off x="0" y="0"/>
              <a:ext cx="3190891" cy="42745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4" name="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152400" y="-152400"/>
              <a:ext cx="3495691" cy="456669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What do we do?</a:t>
            </a:r>
          </a:p>
        </p:txBody>
      </p:sp>
      <p:sp>
        <p:nvSpPr>
          <p:cNvPr id="159" name="Shape 159"/>
          <p:cNvSpPr/>
          <p:nvPr/>
        </p:nvSpPr>
        <p:spPr>
          <a:xfrm>
            <a:off x="1319775" y="2152729"/>
            <a:ext cx="10689576" cy="4321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533400" indent="-533400" algn="l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Better assessment of parental capacity</a:t>
            </a:r>
            <a:endParaRPr sz="3000">
              <a:solidFill>
                <a:srgbClr val="363929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		Parental Commitment Assessment</a:t>
            </a:r>
            <a:endParaRPr sz="3000">
              <a:solidFill>
                <a:srgbClr val="363929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		Parental Insightfulness Assessment</a:t>
            </a:r>
            <a:endParaRPr sz="3000">
              <a:solidFill>
                <a:srgbClr val="363929"/>
              </a:solidFill>
            </a:endParaRPr>
          </a:p>
          <a:p>
            <a:pPr lvl="0" marL="533400" indent="-533400" algn="l">
              <a:buSzPct val="100000"/>
              <a:buAutoNum type="arabicPeriod" startAt="2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More training about the different types of parenting needed</a:t>
            </a:r>
            <a:endParaRPr sz="3000">
              <a:solidFill>
                <a:srgbClr val="363929"/>
              </a:solidFill>
            </a:endParaRPr>
          </a:p>
          <a:p>
            <a:pPr lvl="0" marL="533400" indent="-533400" algn="l">
              <a:buSzPct val="100000"/>
              <a:buAutoNum type="arabicPeriod" startAt="2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Importance of parental history influencing their capacity to implement that new style </a:t>
            </a:r>
            <a:endParaRPr sz="3000">
              <a:solidFill>
                <a:srgbClr val="363929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		Adult Attachment Interview (as part of home study)</a:t>
            </a:r>
            <a:endParaRPr sz="3000">
              <a:solidFill>
                <a:srgbClr val="363929"/>
              </a:solidFill>
            </a:endParaRPr>
          </a:p>
          <a:p>
            <a:pPr lvl="0" marL="533400" indent="-533400" algn="l">
              <a:buSzPct val="100000"/>
              <a:buAutoNum type="arabicPeriod" startAt="4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More intensive post-placement supervision to focus on parental capacity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20497" indent="-420497" defTabSz="352043">
              <a:spcBef>
                <a:spcPts val="3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80">
                <a:solidFill>
                  <a:srgbClr val="363929"/>
                </a:solidFill>
              </a:rPr>
              <a:t>Expectations - Parental Capacity</a:t>
            </a:r>
            <a:endParaRPr sz="3080">
              <a:solidFill>
                <a:srgbClr val="363929"/>
              </a:solidFill>
            </a:endParaRPr>
          </a:p>
          <a:p>
            <a:pPr lvl="0" marL="420497" indent="-420497" defTabSz="352043">
              <a:spcBef>
                <a:spcPts val="3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80">
                <a:solidFill>
                  <a:srgbClr val="363929"/>
                </a:solidFill>
              </a:rPr>
              <a:t>Parental Commitment</a:t>
            </a:r>
            <a:endParaRPr sz="3080">
              <a:solidFill>
                <a:srgbClr val="363929"/>
              </a:solidFill>
            </a:endParaRPr>
          </a:p>
          <a:p>
            <a:pPr lvl="0" marL="420497" indent="-420497" defTabSz="352043">
              <a:spcBef>
                <a:spcPts val="3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80">
                <a:solidFill>
                  <a:srgbClr val="363929"/>
                </a:solidFill>
              </a:rPr>
              <a:t>Parental Insightfulness </a:t>
            </a:r>
            <a:endParaRPr sz="3080">
              <a:solidFill>
                <a:srgbClr val="363929"/>
              </a:solidFill>
            </a:endParaRPr>
          </a:p>
          <a:p>
            <a:pPr lvl="0" marL="420497" indent="-420497" defTabSz="352043">
              <a:spcBef>
                <a:spcPts val="3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80">
                <a:solidFill>
                  <a:srgbClr val="363929"/>
                </a:solidFill>
              </a:rPr>
              <a:t>Unresolved Issues of the Parents</a:t>
            </a:r>
            <a:endParaRPr sz="3080">
              <a:solidFill>
                <a:srgbClr val="363929"/>
              </a:solidFill>
            </a:endParaRPr>
          </a:p>
          <a:p>
            <a:pPr lvl="0" marL="420497" indent="-420497" defTabSz="352043">
              <a:spcBef>
                <a:spcPts val="3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80">
                <a:solidFill>
                  <a:srgbClr val="363929"/>
                </a:solidFill>
              </a:rPr>
              <a:t>Mental Health Issues of Parents</a:t>
            </a:r>
            <a:endParaRPr sz="3080">
              <a:solidFill>
                <a:srgbClr val="363929"/>
              </a:solidFill>
            </a:endParaRPr>
          </a:p>
          <a:p>
            <a:pPr lvl="0" marL="420497" indent="-420497" defTabSz="352043">
              <a:spcBef>
                <a:spcPts val="3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80">
                <a:solidFill>
                  <a:srgbClr val="363929"/>
                </a:solidFill>
              </a:rPr>
              <a:t>Lack of Support</a:t>
            </a:r>
            <a:endParaRPr sz="3080">
              <a:solidFill>
                <a:srgbClr val="363929"/>
              </a:solidFill>
            </a:endParaRPr>
          </a:p>
          <a:p>
            <a:pPr lvl="0" marL="420497" indent="-420497" defTabSz="352043">
              <a:spcBef>
                <a:spcPts val="3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80">
                <a:solidFill>
                  <a:srgbClr val="363929"/>
                </a:solidFill>
              </a:rPr>
              <a:t>Lack of Services</a:t>
            </a:r>
          </a:p>
        </p:txBody>
      </p:sp>
      <p:sp>
        <p:nvSpPr>
          <p:cNvPr id="162" name="Shape 162"/>
          <p:cNvSpPr/>
          <p:nvPr/>
        </p:nvSpPr>
        <p:spPr>
          <a:xfrm>
            <a:off x="2825241" y="8542654"/>
            <a:ext cx="7354318" cy="45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363929"/>
                </a:solidFill>
              </a:rPr>
              <a:t>Dozier, M, Grasso D, Lindhiem, O, &amp; Lewis, E (2007) “The role of caregiver commitment in foster care,” </a:t>
            </a:r>
            <a:endParaRPr sz="1200">
              <a:solidFill>
                <a:srgbClr val="36392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363929"/>
                </a:solidFill>
              </a:rPr>
              <a:t>in D. Oppenheim &amp; D. Goldsmith, (Eds.) Attachment Theory in Clinical Work with Children. NY: Guilford.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 166"/>
          <p:cNvGrpSpPr/>
          <p:nvPr/>
        </p:nvGrpSpPr>
        <p:grpSpPr>
          <a:xfrm>
            <a:off x="1304253" y="1899265"/>
            <a:ext cx="4343401" cy="5702301"/>
            <a:chOff x="-152400" y="-152400"/>
            <a:chExt cx="4343400" cy="5702300"/>
          </a:xfrm>
        </p:grpSpPr>
        <p:pic>
          <p:nvPicPr>
            <p:cNvPr id="165" name="Portrait-Young-Adult-Woman-Suffering-Headache-369109.jpg"/>
            <p:cNvPicPr/>
            <p:nvPr/>
          </p:nvPicPr>
          <p:blipFill>
            <a:blip r:embed="rId2">
              <a:extLst/>
            </a:blip>
            <a:srcRect l="0" t="5373" r="0" b="5373"/>
            <a:stretch>
              <a:fillRect/>
            </a:stretch>
          </p:blipFill>
          <p:spPr>
            <a:xfrm>
              <a:off x="0" y="0"/>
              <a:ext cx="4038600" cy="5410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4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52400" y="-152400"/>
              <a:ext cx="4343400" cy="5702300"/>
            </a:xfrm>
            <a:prstGeom prst="rect">
              <a:avLst/>
            </a:prstGeom>
            <a:effectLst/>
          </p:spPr>
        </p:pic>
      </p:grpSp>
      <p:sp>
        <p:nvSpPr>
          <p:cNvPr id="167" name="Shape 167"/>
          <p:cNvSpPr/>
          <p:nvPr>
            <p:ph type="title"/>
          </p:nvPr>
        </p:nvSpPr>
        <p:spPr>
          <a:xfrm>
            <a:off x="5855289" y="-1319397"/>
            <a:ext cx="6299201" cy="3124201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Our concerns</a:t>
            </a:r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xfrm>
            <a:off x="6148030" y="1826980"/>
            <a:ext cx="6299201" cy="6512069"/>
          </a:xfrm>
          <a:prstGeom prst="rect">
            <a:avLst/>
          </a:prstGeom>
        </p:spPr>
        <p:txBody>
          <a:bodyPr/>
          <a:lstStyle/>
          <a:p>
            <a:pPr lvl="0" algn="l" defTabSz="361188">
              <a:defRPr sz="1800">
                <a:solidFill>
                  <a:srgbClr val="000000"/>
                </a:solidFill>
                <a:effectLst/>
              </a:defRPr>
            </a:pPr>
            <a:r>
              <a:rPr sz="3160">
                <a:solidFill>
                  <a:srgbClr val="363929"/>
                </a:solidFill>
                <a:effectLst>
                  <a:outerShdw sx="100000" sy="100000" kx="0" ky="0" algn="b" rotWithShape="0" blurRad="20066" dist="20066" dir="2700000">
                    <a:srgbClr val="FFFFFF">
                      <a:alpha val="50000"/>
                    </a:srgbClr>
                  </a:outerShdw>
                </a:effectLst>
              </a:rPr>
              <a:t>Families find us when it is </a:t>
            </a:r>
            <a:endParaRPr sz="3160">
              <a:solidFill>
                <a:srgbClr val="363929"/>
              </a:solidFill>
              <a:effectLst>
                <a:outerShdw sx="100000" sy="100000" kx="0" ky="0" algn="b" rotWithShape="0" blurRad="20066" dist="20066" dir="2700000">
                  <a:srgbClr val="FFFFFF">
                    <a:alpha val="50000"/>
                  </a:srgbClr>
                </a:outerShdw>
              </a:effectLst>
            </a:endParaRPr>
          </a:p>
          <a:p>
            <a:pPr lvl="0" algn="l" defTabSz="361188">
              <a:defRPr sz="1800">
                <a:solidFill>
                  <a:srgbClr val="000000"/>
                </a:solidFill>
                <a:effectLst/>
              </a:defRPr>
            </a:pPr>
            <a:r>
              <a:rPr sz="3160">
                <a:solidFill>
                  <a:srgbClr val="363929"/>
                </a:solidFill>
                <a:effectLst>
                  <a:outerShdw sx="100000" sy="100000" kx="0" ky="0" algn="b" rotWithShape="0" blurRad="20066" dist="20066" dir="2700000">
                    <a:srgbClr val="FFFFFF">
                      <a:alpha val="50000"/>
                    </a:srgbClr>
                  </a:outerShdw>
                </a:effectLst>
              </a:rPr>
              <a:t>too late</a:t>
            </a:r>
            <a:endParaRPr sz="3160">
              <a:solidFill>
                <a:srgbClr val="363929"/>
              </a:solidFill>
              <a:effectLst>
                <a:outerShdw sx="100000" sy="100000" kx="0" ky="0" algn="b" rotWithShape="0" blurRad="20066" dist="20066" dir="2700000">
                  <a:srgbClr val="FFFFFF">
                    <a:alpha val="50000"/>
                  </a:srgbClr>
                </a:outerShdw>
              </a:effectLst>
            </a:endParaRPr>
          </a:p>
          <a:p>
            <a:pPr lvl="0" algn="l" defTabSz="361188">
              <a:defRPr sz="1800">
                <a:solidFill>
                  <a:srgbClr val="000000"/>
                </a:solidFill>
                <a:effectLst/>
              </a:defRPr>
            </a:pPr>
            <a:endParaRPr sz="3160">
              <a:solidFill>
                <a:srgbClr val="363929"/>
              </a:solidFill>
              <a:effectLst>
                <a:outerShdw sx="100000" sy="100000" kx="0" ky="0" algn="b" rotWithShape="0" blurRad="20066" dist="20066" dir="2700000">
                  <a:srgbClr val="FFFFFF">
                    <a:alpha val="50000"/>
                  </a:srgbClr>
                </a:outerShdw>
              </a:effectLst>
            </a:endParaRPr>
          </a:p>
          <a:p>
            <a:pPr lvl="0" algn="l" defTabSz="361188">
              <a:defRPr sz="1800">
                <a:solidFill>
                  <a:srgbClr val="000000"/>
                </a:solidFill>
                <a:effectLst/>
              </a:defRPr>
            </a:pPr>
            <a:r>
              <a:rPr sz="3160">
                <a:solidFill>
                  <a:srgbClr val="363929"/>
                </a:solidFill>
                <a:effectLst>
                  <a:outerShdw sx="100000" sy="100000" kx="0" ky="0" algn="b" rotWithShape="0" blurRad="20066" dist="20066" dir="2700000">
                    <a:srgbClr val="FFFFFF">
                      <a:alpha val="50000"/>
                    </a:srgbClr>
                  </a:outerShdw>
                </a:effectLst>
              </a:rPr>
              <a:t>Key time is lost for brain development and change</a:t>
            </a:r>
            <a:endParaRPr sz="3160">
              <a:solidFill>
                <a:srgbClr val="363929"/>
              </a:solidFill>
              <a:effectLst>
                <a:outerShdw sx="100000" sy="100000" kx="0" ky="0" algn="b" rotWithShape="0" blurRad="20066" dist="20066" dir="2700000">
                  <a:srgbClr val="FFFFFF">
                    <a:alpha val="50000"/>
                  </a:srgbClr>
                </a:outerShdw>
              </a:effectLst>
            </a:endParaRPr>
          </a:p>
          <a:p>
            <a:pPr lvl="0" algn="l" defTabSz="361188">
              <a:defRPr sz="1800">
                <a:solidFill>
                  <a:srgbClr val="000000"/>
                </a:solidFill>
                <a:effectLst/>
              </a:defRPr>
            </a:pPr>
            <a:endParaRPr sz="3160">
              <a:solidFill>
                <a:srgbClr val="363929"/>
              </a:solidFill>
              <a:effectLst>
                <a:outerShdw sx="100000" sy="100000" kx="0" ky="0" algn="b" rotWithShape="0" blurRad="20066" dist="20066" dir="2700000">
                  <a:srgbClr val="FFFFFF">
                    <a:alpha val="50000"/>
                  </a:srgbClr>
                </a:outerShdw>
              </a:effectLst>
            </a:endParaRPr>
          </a:p>
          <a:p>
            <a:pPr lvl="0" algn="l" defTabSz="361188">
              <a:defRPr sz="1800">
                <a:solidFill>
                  <a:srgbClr val="000000"/>
                </a:solidFill>
                <a:effectLst/>
              </a:defRPr>
            </a:pPr>
            <a:r>
              <a:rPr sz="3160">
                <a:solidFill>
                  <a:srgbClr val="363929"/>
                </a:solidFill>
                <a:effectLst>
                  <a:outerShdw sx="100000" sy="100000" kx="0" ky="0" algn="b" rotWithShape="0" blurRad="20066" dist="20066" dir="2700000">
                    <a:srgbClr val="FFFFFF">
                      <a:alpha val="50000"/>
                    </a:srgbClr>
                  </a:outerShdw>
                </a:effectLst>
              </a:rPr>
              <a:t>Some damage is almost irreparable</a:t>
            </a:r>
            <a:endParaRPr sz="3160">
              <a:solidFill>
                <a:srgbClr val="363929"/>
              </a:solidFill>
              <a:effectLst>
                <a:outerShdw sx="100000" sy="100000" kx="0" ky="0" algn="b" rotWithShape="0" blurRad="20066" dist="20066" dir="2700000">
                  <a:srgbClr val="FFFFFF">
                    <a:alpha val="50000"/>
                  </a:srgbClr>
                </a:outerShdw>
              </a:effectLst>
            </a:endParaRPr>
          </a:p>
          <a:p>
            <a:pPr lvl="0" algn="l" defTabSz="361188">
              <a:defRPr sz="1800">
                <a:solidFill>
                  <a:srgbClr val="000000"/>
                </a:solidFill>
                <a:effectLst/>
              </a:defRPr>
            </a:pPr>
            <a:endParaRPr sz="3160">
              <a:solidFill>
                <a:srgbClr val="363929"/>
              </a:solidFill>
              <a:effectLst>
                <a:outerShdw sx="100000" sy="100000" kx="0" ky="0" algn="b" rotWithShape="0" blurRad="20066" dist="20066" dir="2700000">
                  <a:srgbClr val="FFFFFF">
                    <a:alpha val="50000"/>
                  </a:srgbClr>
                </a:outerShdw>
              </a:effectLst>
            </a:endParaRPr>
          </a:p>
          <a:p>
            <a:pPr lvl="0" algn="l" defTabSz="361188">
              <a:defRPr sz="1800">
                <a:solidFill>
                  <a:srgbClr val="000000"/>
                </a:solidFill>
                <a:effectLst/>
              </a:defRPr>
            </a:pPr>
            <a:r>
              <a:rPr sz="3160">
                <a:solidFill>
                  <a:srgbClr val="363929"/>
                </a:solidFill>
                <a:effectLst>
                  <a:outerShdw sx="100000" sy="100000" kx="0" ky="0" algn="b" rotWithShape="0" blurRad="20066" dist="20066" dir="2700000">
                    <a:srgbClr val="FFFFFF">
                      <a:alpha val="50000"/>
                    </a:srgbClr>
                  </a:outerShdw>
                </a:effectLst>
              </a:rPr>
              <a:t>Earlier intervention could have saved the family</a:t>
            </a:r>
            <a:endParaRPr sz="3160">
              <a:solidFill>
                <a:srgbClr val="363929"/>
              </a:solidFill>
              <a:effectLst>
                <a:outerShdw sx="100000" sy="100000" kx="0" ky="0" algn="b" rotWithShape="0" blurRad="20066" dist="20066" dir="2700000">
                  <a:srgbClr val="FFFFFF">
                    <a:alpha val="50000"/>
                  </a:srgbClr>
                </a:outerShdw>
              </a:effectLst>
            </a:endParaRPr>
          </a:p>
          <a:p>
            <a:pPr lvl="0" algn="l" defTabSz="361188">
              <a:defRPr sz="1800">
                <a:solidFill>
                  <a:srgbClr val="000000"/>
                </a:solidFill>
                <a:effectLst/>
              </a:defRPr>
            </a:pPr>
            <a:endParaRPr sz="3160">
              <a:solidFill>
                <a:srgbClr val="363929"/>
              </a:solidFill>
              <a:effectLst>
                <a:outerShdw sx="100000" sy="100000" kx="0" ky="0" algn="b" rotWithShape="0" blurRad="20066" dist="20066" dir="2700000">
                  <a:srgbClr val="FFFFFF">
                    <a:alpha val="50000"/>
                  </a:srgbClr>
                </a:outerShdw>
              </a:effectLst>
            </a:endParaRPr>
          </a:p>
          <a:p>
            <a:pPr lvl="0" algn="l" defTabSz="361188">
              <a:defRPr sz="1800">
                <a:solidFill>
                  <a:srgbClr val="000000"/>
                </a:solidFill>
                <a:effectLst/>
              </a:defRPr>
            </a:pPr>
            <a:r>
              <a:rPr sz="3160">
                <a:solidFill>
                  <a:srgbClr val="363929"/>
                </a:solidFill>
                <a:effectLst>
                  <a:outerShdw sx="100000" sy="100000" kx="0" ky="0" algn="b" rotWithShape="0" blurRad="20066" dist="20066" dir="2700000">
                    <a:srgbClr val="FFFFFF">
                      <a:alpha val="50000"/>
                    </a:srgbClr>
                  </a:outerShdw>
                </a:effectLst>
              </a:rPr>
              <a:t>We are creating a screener with Post Adoption Resources 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xfrm>
            <a:off x="1644935" y="1977189"/>
            <a:ext cx="10464801" cy="4766390"/>
          </a:xfrm>
          <a:prstGeom prst="rect">
            <a:avLst/>
          </a:prstGeom>
        </p:spPr>
        <p:txBody>
          <a:bodyPr/>
          <a:lstStyle>
            <a:lvl1pPr defTabSz="338327">
              <a:tabLst>
                <a:tab pos="1104900" algn="l"/>
              </a:tabLst>
              <a:defRPr sz="6956">
                <a:effectLst>
                  <a:outerShdw sx="100000" sy="100000" kx="0" ky="0" algn="b" rotWithShape="0" blurRad="18796" dist="18796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956">
                <a:solidFill>
                  <a:srgbClr val="363929"/>
                </a:solidFill>
                <a:effectLst>
                  <a:outerShdw sx="100000" sy="100000" kx="0" ky="0" algn="b" rotWithShape="0" blurRad="18796" dist="18796" dir="2700000">
                    <a:srgbClr val="FFFFFF">
                      <a:alpha val="50000"/>
                    </a:srgbClr>
                  </a:outerShdw>
                </a:effectLst>
              </a:rPr>
              <a:t>When Dissolution Happens, the 7 Core Issues of Adoption are Magnified for the Family and Child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xfrm>
            <a:off x="1086066" y="3858235"/>
            <a:ext cx="10464801" cy="15494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75"/>
          <p:cNvGrpSpPr/>
          <p:nvPr/>
        </p:nvGrpSpPr>
        <p:grpSpPr>
          <a:xfrm>
            <a:off x="4133850" y="1571610"/>
            <a:ext cx="5727700" cy="4365640"/>
            <a:chOff x="-152400" y="-152400"/>
            <a:chExt cx="5727700" cy="4365639"/>
          </a:xfrm>
        </p:grpSpPr>
        <p:pic>
          <p:nvPicPr>
            <p:cNvPr id="174" name="DSC_1533.jpeg"/>
            <p:cNvPicPr/>
            <p:nvPr/>
          </p:nvPicPr>
          <p:blipFill>
            <a:blip r:embed="rId2">
              <a:extLst/>
            </a:blip>
            <a:srcRect l="5441" t="0" r="5441" b="0"/>
            <a:stretch>
              <a:fillRect/>
            </a:stretch>
          </p:blipFill>
          <p:spPr>
            <a:xfrm>
              <a:off x="0" y="0"/>
              <a:ext cx="5422900" cy="40735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52400" y="-152400"/>
              <a:ext cx="5727700" cy="4365640"/>
            </a:xfrm>
            <a:prstGeom prst="rect">
              <a:avLst/>
            </a:prstGeom>
            <a:effectLst/>
          </p:spPr>
        </p:pic>
      </p:grpSp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01752">
              <a:tabLst>
                <a:tab pos="977900" algn="l"/>
              </a:tabLst>
              <a:defRPr sz="6204">
                <a:effectLst>
                  <a:outerShdw sx="100000" sy="100000" kx="0" ky="0" algn="b" rotWithShape="0" blurRad="16764" dist="16764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204">
                <a:solidFill>
                  <a:srgbClr val="363929"/>
                </a:solidFill>
                <a:effectLst>
                  <a:outerShdw sx="100000" sy="100000" kx="0" ky="0" algn="b" rotWithShape="0" blurRad="16764" dist="16764" dir="2700000">
                    <a:srgbClr val="FFFFFF">
                      <a:alpha val="50000"/>
                    </a:srgbClr>
                  </a:outerShdw>
                </a:effectLst>
              </a:rPr>
              <a:t>What makes families successful?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50"/>
          <p:cNvGrpSpPr/>
          <p:nvPr/>
        </p:nvGrpSpPr>
        <p:grpSpPr>
          <a:xfrm>
            <a:off x="7236967" y="2641600"/>
            <a:ext cx="4421633" cy="6045200"/>
            <a:chOff x="-203200" y="-215900"/>
            <a:chExt cx="4421632" cy="6045200"/>
          </a:xfrm>
        </p:grpSpPr>
        <p:pic>
          <p:nvPicPr>
            <p:cNvPr id="49" name="Happy-Ethnic-Family-2050869.jpg"/>
            <p:cNvPicPr/>
            <p:nvPr/>
          </p:nvPicPr>
          <p:blipFill>
            <a:blip r:embed="rId2">
              <a:extLst/>
            </a:blip>
            <a:srcRect l="20628" t="0" r="20628" b="0"/>
            <a:stretch>
              <a:fillRect/>
            </a:stretch>
          </p:blipFill>
          <p:spPr>
            <a:xfrm>
              <a:off x="0" y="0"/>
              <a:ext cx="4015233" cy="5613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8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15900"/>
              <a:ext cx="4421633" cy="6045200"/>
            </a:xfrm>
            <a:prstGeom prst="rect">
              <a:avLst/>
            </a:prstGeom>
            <a:effectLst/>
          </p:spPr>
        </p:pic>
      </p:grpSp>
      <p:sp>
        <p:nvSpPr>
          <p:cNvPr id="51" name="Shape 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73888" indent="-373888" defTabSz="420623">
              <a:spcBef>
                <a:spcPts val="3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Loss</a:t>
            </a:r>
            <a:endParaRPr sz="2760">
              <a:solidFill>
                <a:srgbClr val="363929"/>
              </a:solidFill>
            </a:endParaRPr>
          </a:p>
          <a:p>
            <a:pPr lvl="0" marL="373888" indent="-373888" defTabSz="420623">
              <a:spcBef>
                <a:spcPts val="3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Rejection</a:t>
            </a:r>
            <a:endParaRPr sz="2760">
              <a:solidFill>
                <a:srgbClr val="363929"/>
              </a:solidFill>
            </a:endParaRPr>
          </a:p>
          <a:p>
            <a:pPr lvl="0" marL="373888" indent="-373888" defTabSz="420623">
              <a:spcBef>
                <a:spcPts val="3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Guilt/Shame</a:t>
            </a:r>
            <a:endParaRPr sz="2760">
              <a:solidFill>
                <a:srgbClr val="363929"/>
              </a:solidFill>
            </a:endParaRPr>
          </a:p>
          <a:p>
            <a:pPr lvl="0" marL="373888" indent="-373888" defTabSz="420623">
              <a:spcBef>
                <a:spcPts val="3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Grief</a:t>
            </a:r>
            <a:endParaRPr sz="2760">
              <a:solidFill>
                <a:srgbClr val="363929"/>
              </a:solidFill>
            </a:endParaRPr>
          </a:p>
          <a:p>
            <a:pPr lvl="0" marL="373888" indent="-373888" defTabSz="420623">
              <a:spcBef>
                <a:spcPts val="3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Identity</a:t>
            </a:r>
            <a:endParaRPr sz="2760">
              <a:solidFill>
                <a:srgbClr val="363929"/>
              </a:solidFill>
            </a:endParaRPr>
          </a:p>
          <a:p>
            <a:pPr lvl="0" marL="373888" indent="-373888" defTabSz="420623">
              <a:spcBef>
                <a:spcPts val="3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Intimacy &amp; Relationships</a:t>
            </a:r>
            <a:endParaRPr sz="2760">
              <a:solidFill>
                <a:srgbClr val="363929"/>
              </a:solidFill>
            </a:endParaRPr>
          </a:p>
          <a:p>
            <a:pPr lvl="0" marL="373888" indent="-373888" defTabSz="420623">
              <a:spcBef>
                <a:spcPts val="3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Control/Gains</a:t>
            </a:r>
          </a:p>
        </p:txBody>
      </p:sp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7 Core Issues of Adoption</a:t>
            </a:r>
          </a:p>
        </p:txBody>
      </p:sp>
      <p:sp>
        <p:nvSpPr>
          <p:cNvPr id="53" name="Shape 53"/>
          <p:cNvSpPr/>
          <p:nvPr/>
        </p:nvSpPr>
        <p:spPr>
          <a:xfrm>
            <a:off x="4600066" y="9051130"/>
            <a:ext cx="3804667" cy="32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363929"/>
                </a:solidFill>
              </a:rPr>
              <a:t>Deborah N Silverstein &amp; Sharon Roszia 1982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180"/>
          <p:cNvGrpSpPr/>
          <p:nvPr/>
        </p:nvGrpSpPr>
        <p:grpSpPr>
          <a:xfrm>
            <a:off x="7835641" y="244278"/>
            <a:ext cx="3638287" cy="4757714"/>
            <a:chOff x="-152399" y="-152399"/>
            <a:chExt cx="3638286" cy="4757713"/>
          </a:xfrm>
        </p:grpSpPr>
        <p:pic>
          <p:nvPicPr>
            <p:cNvPr id="179" name="yay-207749.jpg"/>
            <p:cNvPicPr/>
            <p:nvPr/>
          </p:nvPicPr>
          <p:blipFill>
            <a:blip r:embed="rId2">
              <a:extLst/>
            </a:blip>
            <a:srcRect l="25005" t="0" r="25005" b="0"/>
            <a:stretch>
              <a:fillRect/>
            </a:stretch>
          </p:blipFill>
          <p:spPr>
            <a:xfrm>
              <a:off x="0" y="0"/>
              <a:ext cx="3333487" cy="44656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8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52400" y="-152401"/>
              <a:ext cx="3638287" cy="4757715"/>
            </a:xfrm>
            <a:prstGeom prst="rect">
              <a:avLst/>
            </a:prstGeom>
            <a:effectLst/>
          </p:spPr>
        </p:pic>
      </p:grpSp>
      <p:grpSp>
        <p:nvGrpSpPr>
          <p:cNvPr id="183" name="Group 183"/>
          <p:cNvGrpSpPr/>
          <p:nvPr/>
        </p:nvGrpSpPr>
        <p:grpSpPr>
          <a:xfrm>
            <a:off x="2435357" y="244278"/>
            <a:ext cx="3638287" cy="4757714"/>
            <a:chOff x="-152399" y="-152399"/>
            <a:chExt cx="3638286" cy="4757713"/>
          </a:xfrm>
        </p:grpSpPr>
        <p:pic>
          <p:nvPicPr>
            <p:cNvPr id="182" name="DSC_1575.JPG"/>
            <p:cNvPicPr/>
            <p:nvPr/>
          </p:nvPicPr>
          <p:blipFill>
            <a:blip r:embed="rId4">
              <a:extLst/>
            </a:blip>
            <a:srcRect l="22865" t="0" r="22865" b="0"/>
            <a:stretch>
              <a:fillRect/>
            </a:stretch>
          </p:blipFill>
          <p:spPr>
            <a:xfrm>
              <a:off x="0" y="0"/>
              <a:ext cx="3333487" cy="44656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1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52400" y="-152400"/>
              <a:ext cx="3638287" cy="4757714"/>
            </a:xfrm>
            <a:prstGeom prst="rect">
              <a:avLst/>
            </a:prstGeom>
            <a:effectLst/>
          </p:spPr>
        </p:pic>
      </p:grpSp>
      <p:grpSp>
        <p:nvGrpSpPr>
          <p:cNvPr id="186" name="Group 186"/>
          <p:cNvGrpSpPr/>
          <p:nvPr/>
        </p:nvGrpSpPr>
        <p:grpSpPr>
          <a:xfrm>
            <a:off x="2435357" y="5056102"/>
            <a:ext cx="3638287" cy="4757714"/>
            <a:chOff x="-152399" y="-152399"/>
            <a:chExt cx="3638286" cy="4757713"/>
          </a:xfrm>
        </p:grpSpPr>
        <p:pic>
          <p:nvPicPr>
            <p:cNvPr id="185" name="Mother-Crying-Little-Daughter-798457.jpg"/>
            <p:cNvPicPr/>
            <p:nvPr/>
          </p:nvPicPr>
          <p:blipFill>
            <a:blip r:embed="rId6">
              <a:extLst/>
            </a:blip>
            <a:srcRect l="25132" t="0" r="25132" b="0"/>
            <a:stretch>
              <a:fillRect/>
            </a:stretch>
          </p:blipFill>
          <p:spPr>
            <a:xfrm>
              <a:off x="0" y="0"/>
              <a:ext cx="3333487" cy="44656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4" name="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52400" y="-152400"/>
              <a:ext cx="3638287" cy="4757714"/>
            </a:xfrm>
            <a:prstGeom prst="rect">
              <a:avLst/>
            </a:prstGeom>
            <a:effectLst/>
          </p:spPr>
        </p:pic>
      </p:grpSp>
      <p:grpSp>
        <p:nvGrpSpPr>
          <p:cNvPr id="189" name="Group 189"/>
          <p:cNvGrpSpPr/>
          <p:nvPr/>
        </p:nvGrpSpPr>
        <p:grpSpPr>
          <a:xfrm>
            <a:off x="7835641" y="5247126"/>
            <a:ext cx="3495692" cy="4566691"/>
            <a:chOff x="-152400" y="-152399"/>
            <a:chExt cx="3495690" cy="4566689"/>
          </a:xfrm>
        </p:grpSpPr>
        <p:pic>
          <p:nvPicPr>
            <p:cNvPr id="188" name="013800374 man jumping rocks against blue.jpg"/>
            <p:cNvPicPr/>
            <p:nvPr/>
          </p:nvPicPr>
          <p:blipFill>
            <a:blip r:embed="rId8">
              <a:extLst/>
            </a:blip>
            <a:srcRect l="12676" t="0" r="12676" b="0"/>
            <a:stretch>
              <a:fillRect/>
            </a:stretch>
          </p:blipFill>
          <p:spPr>
            <a:xfrm>
              <a:off x="0" y="0"/>
              <a:ext cx="3190891" cy="42745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7" name="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152400" y="-152400"/>
              <a:ext cx="3495691" cy="456669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xfrm>
            <a:off x="1975742" y="-101704"/>
            <a:ext cx="9575801" cy="205616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Resources</a:t>
            </a:r>
          </a:p>
        </p:txBody>
      </p:sp>
      <p:sp>
        <p:nvSpPr>
          <p:cNvPr id="192" name="Shape 192"/>
          <p:cNvSpPr/>
          <p:nvPr/>
        </p:nvSpPr>
        <p:spPr>
          <a:xfrm>
            <a:off x="190309" y="1578768"/>
            <a:ext cx="11963782" cy="561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		Becker-Weidman, Dr. Arthur, 2009 Center for Family Development</a:t>
            </a:r>
          </a:p>
        </p:txBody>
      </p:sp>
      <p:sp>
        <p:nvSpPr>
          <p:cNvPr id="193" name="Shape 193"/>
          <p:cNvSpPr/>
          <p:nvPr/>
        </p:nvSpPr>
        <p:spPr>
          <a:xfrm>
            <a:off x="1104165" y="2277241"/>
            <a:ext cx="11318954" cy="2441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Dozier, M., Grasso, D., Lindheim, O. &amp; Lewis, E. (2007). “The role of caregiver commitment in foster care,” in D. Oppenheim &amp; D. Goldsmith, (Eds) Attachment Theory in Clinical Work with Children. NY: Guilford.</a:t>
            </a:r>
            <a:endParaRPr sz="3000">
              <a:solidFill>
                <a:srgbClr val="363929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 </a:t>
            </a:r>
          </a:p>
        </p:txBody>
      </p:sp>
      <p:sp>
        <p:nvSpPr>
          <p:cNvPr id="194" name="Shape 194"/>
          <p:cNvSpPr/>
          <p:nvPr/>
        </p:nvSpPr>
        <p:spPr>
          <a:xfrm>
            <a:off x="795020" y="5832378"/>
            <a:ext cx="11414761" cy="3381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63929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63929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  Oppenheim, D. , Koren-Karie, N., &amp; Sagi, A. (2001). Mother’s </a:t>
            </a:r>
            <a:endParaRPr sz="3000">
              <a:solidFill>
                <a:srgbClr val="363929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  empathic understanding of their preschoolers’ internal experience: </a:t>
            </a:r>
            <a:endParaRPr sz="3000">
              <a:solidFill>
                <a:srgbClr val="363929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  Relations with early attachment. Internal Journal of Behavioral </a:t>
            </a:r>
            <a:endParaRPr sz="3000">
              <a:solidFill>
                <a:srgbClr val="363929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  Development, 25, 16-26.</a:t>
            </a:r>
            <a:endParaRPr sz="3000">
              <a:solidFill>
                <a:srgbClr val="363929"/>
              </a:solidFill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1095536" y="4426622"/>
            <a:ext cx="9575801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 defTabSz="452627">
              <a:spcBef>
                <a:spcPts val="1100"/>
              </a:spcBef>
              <a:defRPr sz="1800">
                <a:solidFill>
                  <a:srgbClr val="000000"/>
                </a:solidFill>
              </a:defRPr>
            </a:pPr>
            <a:r>
              <a:rPr sz="2970"/>
              <a:t>Fraiberg, S., Adelson, E., &amp; Shapiro, V. (1975). Ghosts in the nursery: A psychoanalytic approach to the problems of impaired infant-mother relationships. </a:t>
            </a:r>
            <a:r>
              <a:rPr sz="2970"/>
              <a:t>Journal of the American Academy of Child Psychiatry, 14</a:t>
            </a:r>
            <a:r>
              <a:rPr sz="2970"/>
              <a:t>, 387-421.</a:t>
            </a:r>
            <a:endParaRPr sz="2970"/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1065175" y="3215018"/>
            <a:ext cx="12364578" cy="1031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Silverstein, Deborah N &amp; Sharon Roszia, 7 Core Issues of Adoption,Adoptive Families 1999  </a:t>
            </a:r>
          </a:p>
        </p:txBody>
      </p:sp>
      <p:sp>
        <p:nvSpPr>
          <p:cNvPr id="198" name="Shape 198"/>
          <p:cNvSpPr/>
          <p:nvPr/>
        </p:nvSpPr>
        <p:spPr>
          <a:xfrm>
            <a:off x="1080376" y="836160"/>
            <a:ext cx="11137667" cy="1971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Oppenheim, D. &amp; Koren-Karie, N. (2002). Mother’s Insightfulness Regarding Their Children’s Internal Worlds: The capacity underlying secure child-mother relationships. Infant Mental Health Journal, 23(6), 593-605.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7"/>
          <p:cNvGrpSpPr/>
          <p:nvPr/>
        </p:nvGrpSpPr>
        <p:grpSpPr>
          <a:xfrm>
            <a:off x="1966467" y="2641600"/>
            <a:ext cx="4421633" cy="6045200"/>
            <a:chOff x="-203200" y="-215900"/>
            <a:chExt cx="4421632" cy="6045200"/>
          </a:xfrm>
        </p:grpSpPr>
        <p:pic>
          <p:nvPicPr>
            <p:cNvPr id="56" name="Mixed-Race-Family-Park-2435682.jpg"/>
            <p:cNvPicPr/>
            <p:nvPr/>
          </p:nvPicPr>
          <p:blipFill>
            <a:blip r:embed="rId2">
              <a:extLst/>
            </a:blip>
            <a:srcRect l="10805" t="0" r="10805" b="0"/>
            <a:stretch>
              <a:fillRect/>
            </a:stretch>
          </p:blipFill>
          <p:spPr>
            <a:xfrm>
              <a:off x="0" y="0"/>
              <a:ext cx="4015233" cy="5613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5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15900"/>
              <a:ext cx="4421633" cy="6045200"/>
            </a:xfrm>
            <a:prstGeom prst="rect">
              <a:avLst/>
            </a:prstGeom>
            <a:effectLst/>
          </p:spPr>
        </p:pic>
      </p:grpSp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1188">
              <a:tabLst>
                <a:tab pos="1168400" algn="l"/>
              </a:tabLst>
              <a:defRPr sz="5372">
                <a:effectLst>
                  <a:outerShdw sx="100000" sy="100000" kx="0" ky="0" algn="b" rotWithShape="0" blurRad="20066" dist="20066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372">
                <a:solidFill>
                  <a:srgbClr val="363929"/>
                </a:solidFill>
                <a:effectLst>
                  <a:outerShdw sx="100000" sy="100000" kx="0" ky="0" algn="b" rotWithShape="0" blurRad="20066" dist="20066" dir="2700000">
                    <a:srgbClr val="FFFFFF">
                      <a:alpha val="50000"/>
                    </a:srgbClr>
                  </a:outerShdw>
                </a:effectLst>
              </a:rPr>
              <a:t>What are the needs of a child while going through an adoption?</a:t>
            </a:r>
          </a:p>
        </p:txBody>
      </p:sp>
      <p:sp>
        <p:nvSpPr>
          <p:cNvPr id="59" name="Shape 59"/>
          <p:cNvSpPr/>
          <p:nvPr/>
        </p:nvSpPr>
        <p:spPr>
          <a:xfrm>
            <a:off x="6381178" y="2894011"/>
            <a:ext cx="6135244" cy="4791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Trust</a:t>
            </a:r>
            <a:endParaRPr sz="3000">
              <a:solidFill>
                <a:srgbClr val="36392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Safety</a:t>
            </a:r>
            <a:endParaRPr sz="3000">
              <a:solidFill>
                <a:srgbClr val="36392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Security</a:t>
            </a:r>
            <a:endParaRPr sz="3000">
              <a:solidFill>
                <a:srgbClr val="36392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Unconditional Love</a:t>
            </a:r>
            <a:endParaRPr sz="3000">
              <a:solidFill>
                <a:srgbClr val="36392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Understanding/Empathy</a:t>
            </a:r>
            <a:endParaRPr sz="3000">
              <a:solidFill>
                <a:srgbClr val="36392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Help Processing What is Happening</a:t>
            </a:r>
            <a:endParaRPr sz="3000">
              <a:solidFill>
                <a:srgbClr val="36392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Help Processing How I Feel</a:t>
            </a:r>
            <a:endParaRPr sz="3000">
              <a:solidFill>
                <a:srgbClr val="36392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Help Processing My Issues</a:t>
            </a:r>
            <a:endParaRPr sz="3000">
              <a:solidFill>
                <a:srgbClr val="36392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363929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3"/>
          <p:cNvGrpSpPr/>
          <p:nvPr/>
        </p:nvGrpSpPr>
        <p:grpSpPr>
          <a:xfrm>
            <a:off x="7236967" y="2641600"/>
            <a:ext cx="4421633" cy="6045200"/>
            <a:chOff x="-203200" y="-215900"/>
            <a:chExt cx="4421632" cy="6045200"/>
          </a:xfrm>
        </p:grpSpPr>
        <p:pic>
          <p:nvPicPr>
            <p:cNvPr id="62" name="013409542 happy young couple sitting bac.jpg"/>
            <p:cNvPicPr/>
            <p:nvPr/>
          </p:nvPicPr>
          <p:blipFill>
            <a:blip r:embed="rId2">
              <a:extLst/>
            </a:blip>
            <a:srcRect l="0" t="3519" r="0" b="3519"/>
            <a:stretch>
              <a:fillRect/>
            </a:stretch>
          </p:blipFill>
          <p:spPr>
            <a:xfrm>
              <a:off x="0" y="0"/>
              <a:ext cx="4015233" cy="5613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1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15900"/>
              <a:ext cx="4421633" cy="6045200"/>
            </a:xfrm>
            <a:prstGeom prst="rect">
              <a:avLst/>
            </a:prstGeom>
            <a:effectLst/>
          </p:spPr>
        </p:pic>
      </p:grpSp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1188">
              <a:tabLst>
                <a:tab pos="1168400" algn="l"/>
              </a:tabLst>
              <a:defRPr sz="5372">
                <a:effectLst>
                  <a:outerShdw sx="100000" sy="100000" kx="0" ky="0" algn="b" rotWithShape="0" blurRad="20066" dist="20066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372">
                <a:solidFill>
                  <a:srgbClr val="363929"/>
                </a:solidFill>
                <a:effectLst>
                  <a:outerShdw sx="100000" sy="100000" kx="0" ky="0" algn="b" rotWithShape="0" blurRad="20066" dist="20066" dir="2700000">
                    <a:srgbClr val="FFFFFF">
                      <a:alpha val="50000"/>
                    </a:srgbClr>
                  </a:outerShdw>
                </a:effectLst>
              </a:rPr>
              <a:t>What are the needs of parents while going through an adoption?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Support</a:t>
            </a:r>
            <a:endParaRPr sz="3000">
              <a:solidFill>
                <a:srgbClr val="363929"/>
              </a:solidFill>
            </a:endParaRPr>
          </a:p>
          <a:p>
            <a:pPr lvl="1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Emotional</a:t>
            </a:r>
            <a:endParaRPr sz="3000">
              <a:solidFill>
                <a:srgbClr val="363929"/>
              </a:solidFill>
            </a:endParaRPr>
          </a:p>
          <a:p>
            <a:pPr lvl="1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Parental</a:t>
            </a:r>
            <a:endParaRPr sz="3000">
              <a:solidFill>
                <a:srgbClr val="363929"/>
              </a:solidFill>
            </a:endParaRPr>
          </a:p>
          <a:p>
            <a:pPr lvl="1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Therapeutic</a:t>
            </a:r>
            <a:endParaRPr sz="3000">
              <a:solidFill>
                <a:srgbClr val="363929"/>
              </a:solidFill>
            </a:endParaRPr>
          </a:p>
          <a:p>
            <a:pPr lvl="1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Respite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9"/>
          <p:cNvGrpSpPr/>
          <p:nvPr/>
        </p:nvGrpSpPr>
        <p:grpSpPr>
          <a:xfrm>
            <a:off x="3536018" y="895872"/>
            <a:ext cx="6948764" cy="5282871"/>
            <a:chOff x="-152399" y="-152400"/>
            <a:chExt cx="6948762" cy="5282870"/>
          </a:xfrm>
        </p:grpSpPr>
        <p:pic>
          <p:nvPicPr>
            <p:cNvPr id="68" name="yay-207749.jpg"/>
            <p:cNvPicPr/>
            <p:nvPr/>
          </p:nvPicPr>
          <p:blipFill>
            <a:blip r:embed="rId2">
              <a:extLst/>
            </a:blip>
            <a:srcRect l="5426" t="0" r="5426" b="0"/>
            <a:stretch>
              <a:fillRect/>
            </a:stretch>
          </p:blipFill>
          <p:spPr>
            <a:xfrm>
              <a:off x="0" y="0"/>
              <a:ext cx="6643963" cy="499077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7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52400" y="-152400"/>
              <a:ext cx="6948763" cy="5282870"/>
            </a:xfrm>
            <a:prstGeom prst="rect">
              <a:avLst/>
            </a:prstGeom>
            <a:effectLst/>
          </p:spPr>
        </p:pic>
      </p:grpSp>
      <p:sp>
        <p:nvSpPr>
          <p:cNvPr id="70" name="Shape 70"/>
          <p:cNvSpPr/>
          <p:nvPr>
            <p:ph type="title"/>
          </p:nvPr>
        </p:nvSpPr>
        <p:spPr>
          <a:xfrm>
            <a:off x="1778000" y="6341789"/>
            <a:ext cx="10464800" cy="2019301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4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Adaptation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1305328" y="2430078"/>
            <a:ext cx="10827447" cy="4664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a·dapt</a:t>
            </a:r>
            <a:endParaRPr sz="44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əˈdapt/</a:t>
            </a:r>
            <a:endParaRPr sz="44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i="1" sz="22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verb</a:t>
            </a:r>
            <a:endParaRPr sz="22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verb: </a:t>
            </a:r>
            <a:r>
              <a:rPr b="1" sz="220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adapt</a:t>
            </a:r>
            <a:r>
              <a:rPr sz="220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; 3rd person present: </a:t>
            </a:r>
            <a:r>
              <a:rPr b="1" sz="220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adapts</a:t>
            </a:r>
            <a:r>
              <a:rPr sz="220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; past tense: </a:t>
            </a:r>
            <a:r>
              <a:rPr b="1" sz="220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adapted</a:t>
            </a:r>
            <a:r>
              <a:rPr sz="220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; past participle: </a:t>
            </a:r>
            <a:r>
              <a:rPr b="1" sz="220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adapted</a:t>
            </a:r>
            <a:r>
              <a:rPr sz="220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; gerund or present participle: </a:t>
            </a:r>
            <a:r>
              <a:rPr b="1" sz="220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adapting</a:t>
            </a:r>
            <a:endParaRPr sz="2200">
              <a:solidFill>
                <a:srgbClr val="878787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457200" indent="-457200" algn="l"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sz="22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make (something) suitable for a new use or purpose</a:t>
            </a:r>
            <a:r>
              <a:rPr sz="22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; modify.</a:t>
            </a:r>
            <a:r>
              <a:rPr sz="220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"hospitals have had to be </a:t>
            </a:r>
            <a:r>
              <a:rPr b="1" sz="220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adapted for</a:t>
            </a:r>
            <a:r>
              <a:rPr sz="220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 modern medical practice”</a:t>
            </a:r>
            <a:endParaRPr sz="2200">
              <a:solidFill>
                <a:srgbClr val="878787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457200" indent="-457200" algn="l"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br>
              <a:rPr sz="22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</a:br>
            <a:endParaRPr sz="22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914400" indent="-914400" algn="l">
              <a:tabLst>
                <a:tab pos="596900" algn="l"/>
                <a:tab pos="914400" algn="l"/>
              </a:tabLst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sz="22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become adjusted to new conditions</a:t>
            </a:r>
            <a:r>
              <a:rPr sz="22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sz="220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"a large organization can be slow to </a:t>
            </a:r>
            <a:r>
              <a:rPr b="1" sz="220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adapt to</a:t>
            </a:r>
            <a:r>
              <a:rPr sz="2200">
                <a:solidFill>
                  <a:srgbClr val="878787"/>
                </a:solidFill>
                <a:latin typeface="Arial"/>
                <a:ea typeface="Arial"/>
                <a:cs typeface="Arial"/>
                <a:sym typeface="Arial"/>
              </a:rPr>
              <a:t> change"</a:t>
            </a:r>
            <a:endParaRPr sz="2200">
              <a:solidFill>
                <a:srgbClr val="8787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6"/>
          <p:cNvGrpSpPr/>
          <p:nvPr/>
        </p:nvGrpSpPr>
        <p:grpSpPr>
          <a:xfrm>
            <a:off x="7505700" y="2032000"/>
            <a:ext cx="4343400" cy="5702300"/>
            <a:chOff x="-152400" y="-152400"/>
            <a:chExt cx="4343400" cy="5702300"/>
          </a:xfrm>
        </p:grpSpPr>
        <p:pic>
          <p:nvPicPr>
            <p:cNvPr id="75" name="yay-8308502.jpg"/>
            <p:cNvPicPr/>
            <p:nvPr/>
          </p:nvPicPr>
          <p:blipFill>
            <a:blip r:embed="rId2">
              <a:extLst/>
            </a:blip>
            <a:srcRect l="21992" t="0" r="21992" b="0"/>
            <a:stretch>
              <a:fillRect/>
            </a:stretch>
          </p:blipFill>
          <p:spPr>
            <a:xfrm>
              <a:off x="0" y="0"/>
              <a:ext cx="4038600" cy="5410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4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52400" y="-152400"/>
              <a:ext cx="4343400" cy="5702300"/>
            </a:xfrm>
            <a:prstGeom prst="rect">
              <a:avLst/>
            </a:prstGeom>
            <a:effectLst/>
          </p:spPr>
        </p:pic>
      </p:grpSp>
      <p:sp>
        <p:nvSpPr>
          <p:cNvPr id="77" name="Shape 77"/>
          <p:cNvSpPr/>
          <p:nvPr>
            <p:ph type="title"/>
          </p:nvPr>
        </p:nvSpPr>
        <p:spPr>
          <a:xfrm>
            <a:off x="800100" y="685800"/>
            <a:ext cx="6299200" cy="31242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Domains of Impairment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xfrm>
            <a:off x="1866900" y="3834655"/>
            <a:ext cx="4775200" cy="4556573"/>
          </a:xfrm>
          <a:prstGeom prst="rect">
            <a:avLst/>
          </a:prstGeom>
        </p:spPr>
        <p:txBody>
          <a:bodyPr/>
          <a:lstStyle/>
          <a:p>
            <a:pPr lvl="0" marL="278511" indent="-278511" algn="l" defTabSz="233172">
              <a:spcBef>
                <a:spcPts val="2500"/>
              </a:spcBef>
              <a:buSzPct val="35000"/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295">
                <a:solidFill>
                  <a:srgbClr val="363929"/>
                </a:solidFill>
              </a:rPr>
              <a:t>Attachment</a:t>
            </a:r>
            <a:endParaRPr sz="2295">
              <a:solidFill>
                <a:srgbClr val="363929"/>
              </a:solidFill>
            </a:endParaRPr>
          </a:p>
          <a:p>
            <a:pPr lvl="0" marL="278511" indent="-278511" algn="l" defTabSz="233172">
              <a:spcBef>
                <a:spcPts val="2500"/>
              </a:spcBef>
              <a:buSzPct val="35000"/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295">
                <a:solidFill>
                  <a:srgbClr val="363929"/>
                </a:solidFill>
              </a:rPr>
              <a:t>Biology</a:t>
            </a:r>
            <a:endParaRPr sz="2295">
              <a:solidFill>
                <a:srgbClr val="363929"/>
              </a:solidFill>
            </a:endParaRPr>
          </a:p>
          <a:p>
            <a:pPr lvl="0" marL="278511" indent="-278511" algn="l" defTabSz="233172">
              <a:spcBef>
                <a:spcPts val="2500"/>
              </a:spcBef>
              <a:buSzPct val="35000"/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295">
                <a:solidFill>
                  <a:srgbClr val="363929"/>
                </a:solidFill>
              </a:rPr>
              <a:t>Emotional Regulation</a:t>
            </a:r>
            <a:endParaRPr sz="2295">
              <a:solidFill>
                <a:srgbClr val="363929"/>
              </a:solidFill>
            </a:endParaRPr>
          </a:p>
          <a:p>
            <a:pPr lvl="0" marL="278511" indent="-278511" algn="l" defTabSz="233172">
              <a:spcBef>
                <a:spcPts val="2500"/>
              </a:spcBef>
              <a:buSzPct val="35000"/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295">
                <a:solidFill>
                  <a:srgbClr val="363929"/>
                </a:solidFill>
              </a:rPr>
              <a:t>Dissociation</a:t>
            </a:r>
            <a:endParaRPr sz="2295">
              <a:solidFill>
                <a:srgbClr val="363929"/>
              </a:solidFill>
            </a:endParaRPr>
          </a:p>
          <a:p>
            <a:pPr lvl="0" marL="278511" indent="-278511" algn="l" defTabSz="233172">
              <a:spcBef>
                <a:spcPts val="2500"/>
              </a:spcBef>
              <a:buSzPct val="35000"/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295">
                <a:solidFill>
                  <a:srgbClr val="363929"/>
                </a:solidFill>
              </a:rPr>
              <a:t>Behavioral Regulation</a:t>
            </a:r>
            <a:endParaRPr sz="2295">
              <a:solidFill>
                <a:srgbClr val="363929"/>
              </a:solidFill>
            </a:endParaRPr>
          </a:p>
          <a:p>
            <a:pPr lvl="0" marL="278511" indent="-278511" algn="l" defTabSz="233172">
              <a:spcBef>
                <a:spcPts val="2500"/>
              </a:spcBef>
              <a:buSzPct val="35000"/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295">
                <a:solidFill>
                  <a:srgbClr val="363929"/>
                </a:solidFill>
              </a:rPr>
              <a:t>Cognition</a:t>
            </a:r>
            <a:endParaRPr sz="2295">
              <a:solidFill>
                <a:srgbClr val="363929"/>
              </a:solidFill>
            </a:endParaRPr>
          </a:p>
          <a:p>
            <a:pPr lvl="0" marL="278511" indent="-278511" algn="l" defTabSz="233172">
              <a:spcBef>
                <a:spcPts val="2500"/>
              </a:spcBef>
              <a:buSzPct val="35000"/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295">
                <a:solidFill>
                  <a:srgbClr val="363929"/>
                </a:solidFill>
              </a:rPr>
              <a:t>Self-Concept</a:t>
            </a:r>
          </a:p>
        </p:txBody>
      </p:sp>
      <p:sp>
        <p:nvSpPr>
          <p:cNvPr id="79" name="Shape 79"/>
          <p:cNvSpPr/>
          <p:nvPr/>
        </p:nvSpPr>
        <p:spPr>
          <a:xfrm>
            <a:off x="3875227" y="8714421"/>
            <a:ext cx="4924146" cy="313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363929"/>
                </a:solidFill>
              </a:rPr>
              <a:t>2009 Center for Family Development, Dr. Art Becker-Weidman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3"/>
          <p:cNvGrpSpPr/>
          <p:nvPr/>
        </p:nvGrpSpPr>
        <p:grpSpPr>
          <a:xfrm>
            <a:off x="1211640" y="546100"/>
            <a:ext cx="5854701" cy="8661400"/>
            <a:chOff x="-203200" y="-215900"/>
            <a:chExt cx="5854700" cy="8661400"/>
          </a:xfrm>
        </p:grpSpPr>
        <p:pic>
          <p:nvPicPr>
            <p:cNvPr id="82" name="039023052-sad-lonely-teenager-sitting-is.jpeg"/>
            <p:cNvPicPr/>
            <p:nvPr/>
          </p:nvPicPr>
          <p:blipFill>
            <a:blip r:embed="rId2">
              <a:extLst/>
            </a:blip>
            <a:srcRect l="347" t="0" r="347" b="0"/>
            <a:stretch>
              <a:fillRect/>
            </a:stretch>
          </p:blipFill>
          <p:spPr>
            <a:xfrm>
              <a:off x="0" y="0"/>
              <a:ext cx="5448300" cy="8229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1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15900"/>
              <a:ext cx="5854700" cy="8661400"/>
            </a:xfrm>
            <a:prstGeom prst="rect">
              <a:avLst/>
            </a:prstGeom>
            <a:effectLst/>
          </p:spPr>
        </p:pic>
      </p:grpSp>
      <p:grpSp>
        <p:nvGrpSpPr>
          <p:cNvPr id="86" name="Group 86"/>
          <p:cNvGrpSpPr/>
          <p:nvPr/>
        </p:nvGrpSpPr>
        <p:grpSpPr>
          <a:xfrm>
            <a:off x="7307640" y="546218"/>
            <a:ext cx="5168901" cy="3581401"/>
            <a:chOff x="-203200" y="-215900"/>
            <a:chExt cx="5168900" cy="3581400"/>
          </a:xfrm>
        </p:grpSpPr>
        <p:pic>
          <p:nvPicPr>
            <p:cNvPr id="85" name="image28.jpg"/>
            <p:cNvPicPr/>
            <p:nvPr/>
          </p:nvPicPr>
          <p:blipFill>
            <a:blip r:embed="rId4">
              <a:extLst/>
            </a:blip>
            <a:srcRect l="0" t="5911" r="0" b="5911"/>
            <a:stretch>
              <a:fillRect/>
            </a:stretch>
          </p:blipFill>
          <p:spPr>
            <a:xfrm>
              <a:off x="0" y="0"/>
              <a:ext cx="4762500" cy="3149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4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03200" y="-215900"/>
              <a:ext cx="5168900" cy="3581400"/>
            </a:xfrm>
            <a:prstGeom prst="rect">
              <a:avLst/>
            </a:prstGeom>
            <a:effectLst/>
          </p:spPr>
        </p:pic>
      </p:grpSp>
      <p:grpSp>
        <p:nvGrpSpPr>
          <p:cNvPr id="89" name="Group 89"/>
          <p:cNvGrpSpPr/>
          <p:nvPr/>
        </p:nvGrpSpPr>
        <p:grpSpPr>
          <a:xfrm>
            <a:off x="7307640" y="4381618"/>
            <a:ext cx="5168901" cy="4826001"/>
            <a:chOff x="-203200" y="-215900"/>
            <a:chExt cx="5168900" cy="4826000"/>
          </a:xfrm>
        </p:grpSpPr>
        <p:pic>
          <p:nvPicPr>
            <p:cNvPr id="88" name="image7.jpg"/>
            <p:cNvPicPr/>
            <p:nvPr/>
          </p:nvPicPr>
          <p:blipFill>
            <a:blip r:embed="rId6">
              <a:extLst/>
            </a:blip>
            <a:srcRect l="7543" t="0" r="7543" b="0"/>
            <a:stretch>
              <a:fillRect/>
            </a:stretch>
          </p:blipFill>
          <p:spPr>
            <a:xfrm>
              <a:off x="0" y="0"/>
              <a:ext cx="4762500" cy="4394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7" name="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03200" y="-215900"/>
              <a:ext cx="5168900" cy="48260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