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22"/>
  </p:handoutMasterIdLst>
  <p:sldIdLst>
    <p:sldId id="256" r:id="rId2"/>
    <p:sldId id="278" r:id="rId3"/>
    <p:sldId id="285" r:id="rId4"/>
    <p:sldId id="271" r:id="rId5"/>
    <p:sldId id="279" r:id="rId6"/>
    <p:sldId id="280" r:id="rId7"/>
    <p:sldId id="281" r:id="rId8"/>
    <p:sldId id="261" r:id="rId9"/>
    <p:sldId id="275" r:id="rId10"/>
    <p:sldId id="276" r:id="rId11"/>
    <p:sldId id="257" r:id="rId12"/>
    <p:sldId id="258" r:id="rId13"/>
    <p:sldId id="259" r:id="rId14"/>
    <p:sldId id="268" r:id="rId15"/>
    <p:sldId id="284" r:id="rId16"/>
    <p:sldId id="294" r:id="rId17"/>
    <p:sldId id="287" r:id="rId18"/>
    <p:sldId id="290" r:id="rId19"/>
    <p:sldId id="293" r:id="rId20"/>
    <p:sldId id="292"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ymer, Matthew C." initials="RMC"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572" y="-4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DE2E799-CB4B-472F-B51D-ECD4CE75FE7C}" type="datetimeFigureOut">
              <a:rPr lang="en-US" smtClean="0"/>
              <a:t>7/21/2014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B382033-C67D-4F6A-A031-C99CB4BF92C8}" type="slidenum">
              <a:rPr lang="en-US" smtClean="0"/>
              <a:t>‹#›</a:t>
            </a:fld>
            <a:endParaRPr lang="en-US"/>
          </a:p>
        </p:txBody>
      </p:sp>
    </p:spTree>
    <p:extLst>
      <p:ext uri="{BB962C8B-B14F-4D97-AF65-F5344CB8AC3E}">
        <p14:creationId xmlns:p14="http://schemas.microsoft.com/office/powerpoint/2010/main" val="31217773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D4FC092D-C63F-49C7-8838-B5BAEF0D7701}" type="datetimeFigureOut">
              <a:rPr lang="en-US" smtClean="0"/>
              <a:t>7/21/2014</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4651EFD-C13C-49E4-9488-2BAAD5FB1FE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FC092D-C63F-49C7-8838-B5BAEF0D7701}" type="datetimeFigureOut">
              <a:rPr lang="en-US" smtClean="0"/>
              <a:t>7/21/2014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651EFD-C13C-49E4-9488-2BAAD5FB1F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FC092D-C63F-49C7-8838-B5BAEF0D7701}" type="datetimeFigureOut">
              <a:rPr lang="en-US" smtClean="0"/>
              <a:t>7/21/2014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651EFD-C13C-49E4-9488-2BAAD5FB1F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D4FC092D-C63F-49C7-8838-B5BAEF0D7701}" type="datetimeFigureOut">
              <a:rPr lang="en-US" smtClean="0"/>
              <a:t>7/21/2014</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E4651EFD-C13C-49E4-9488-2BAAD5FB1FE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D4FC092D-C63F-49C7-8838-B5BAEF0D7701}" type="datetimeFigureOut">
              <a:rPr lang="en-US" smtClean="0"/>
              <a:t>7/21/2014</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E4651EFD-C13C-49E4-9488-2BAAD5FB1FEB}"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D4FC092D-C63F-49C7-8838-B5BAEF0D7701}" type="datetimeFigureOut">
              <a:rPr lang="en-US" smtClean="0"/>
              <a:t>7/21/2014</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E4651EFD-C13C-49E4-9488-2BAAD5FB1FE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D4FC092D-C63F-49C7-8838-B5BAEF0D7701}" type="datetimeFigureOut">
              <a:rPr lang="en-US" smtClean="0"/>
              <a:t>7/21/2014</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E4651EFD-C13C-49E4-9488-2BAAD5FB1FE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4FC092D-C63F-49C7-8838-B5BAEF0D7701}" type="datetimeFigureOut">
              <a:rPr lang="en-US" smtClean="0"/>
              <a:t>7/21/2014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651EFD-C13C-49E4-9488-2BAAD5FB1FE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D4FC092D-C63F-49C7-8838-B5BAEF0D7701}" type="datetimeFigureOut">
              <a:rPr lang="en-US" smtClean="0"/>
              <a:t>7/21/2014</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E4651EFD-C13C-49E4-9488-2BAAD5FB1F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D4FC092D-C63F-49C7-8838-B5BAEF0D7701}" type="datetimeFigureOut">
              <a:rPr lang="en-US" smtClean="0"/>
              <a:t>7/21/2014</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E4651EFD-C13C-49E4-9488-2BAAD5FB1FE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D4FC092D-C63F-49C7-8838-B5BAEF0D7701}" type="datetimeFigureOut">
              <a:rPr lang="en-US" smtClean="0"/>
              <a:t>7/21/2014</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E4651EFD-C13C-49E4-9488-2BAAD5FB1FE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4FC092D-C63F-49C7-8838-B5BAEF0D7701}" type="datetimeFigureOut">
              <a:rPr lang="en-US" smtClean="0"/>
              <a:t>7/21/2014</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4651EFD-C13C-49E4-9488-2BAAD5FB1FE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Update on State </a:t>
            </a:r>
            <a:r>
              <a:rPr lang="en-US" dirty="0" smtClean="0"/>
              <a:t>Court Problem-Solving Court Initiatives</a:t>
            </a:r>
            <a:endParaRPr lang="en-US" dirty="0"/>
          </a:p>
        </p:txBody>
      </p:sp>
      <p:sp>
        <p:nvSpPr>
          <p:cNvPr id="3" name="Subtitle 2"/>
          <p:cNvSpPr>
            <a:spLocks noGrp="1"/>
          </p:cNvSpPr>
          <p:nvPr>
            <p:ph type="subTitle" idx="1"/>
          </p:nvPr>
        </p:nvSpPr>
        <p:spPr/>
        <p:txBody>
          <a:bodyPr>
            <a:normAutofit fontScale="77500" lnSpcReduction="20000"/>
          </a:bodyPr>
          <a:lstStyle/>
          <a:p>
            <a:endParaRPr lang="en-US" dirty="0" smtClean="0"/>
          </a:p>
          <a:p>
            <a:r>
              <a:rPr lang="en-US" dirty="0" smtClean="0"/>
              <a:t>Michelle </a:t>
            </a:r>
            <a:r>
              <a:rPr lang="en-US" dirty="0" err="1" smtClean="0"/>
              <a:t>Cern</a:t>
            </a:r>
            <a:endParaRPr lang="en-US" dirty="0" smtClean="0"/>
          </a:p>
          <a:p>
            <a:r>
              <a:rPr lang="en-US" dirty="0" smtClean="0"/>
              <a:t>Legislative Council Study Committee on Problem-Solving Courts, Alternatives, and Diversion</a:t>
            </a:r>
            <a:endParaRPr lang="en-US" dirty="0" smtClean="0"/>
          </a:p>
          <a:p>
            <a:r>
              <a:rPr lang="en-US" dirty="0" smtClean="0"/>
              <a:t>July 22, </a:t>
            </a:r>
            <a:r>
              <a:rPr lang="en-US" dirty="0" smtClean="0"/>
              <a:t>2014</a:t>
            </a:r>
            <a:endParaRPr lang="en-US" dirty="0"/>
          </a:p>
        </p:txBody>
      </p:sp>
    </p:spTree>
    <p:extLst>
      <p:ext uri="{BB962C8B-B14F-4D97-AF65-F5344CB8AC3E}">
        <p14:creationId xmlns:p14="http://schemas.microsoft.com/office/powerpoint/2010/main" val="2485217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WATCP</a:t>
            </a:r>
            <a:endParaRPr lang="en-US" dirty="0"/>
          </a:p>
        </p:txBody>
      </p:sp>
      <p:sp>
        <p:nvSpPr>
          <p:cNvPr id="3" name="Content Placeholder 2"/>
          <p:cNvSpPr>
            <a:spLocks noGrp="1"/>
          </p:cNvSpPr>
          <p:nvPr>
            <p:ph idx="1"/>
          </p:nvPr>
        </p:nvSpPr>
        <p:spPr/>
        <p:txBody>
          <a:bodyPr/>
          <a:lstStyle/>
          <a:p>
            <a:r>
              <a:rPr lang="en-US" dirty="0" smtClean="0"/>
              <a:t>Adopted “Wisconsin Treatment Court Standards” in April 2014</a:t>
            </a:r>
            <a:endParaRPr lang="en-US" dirty="0"/>
          </a:p>
          <a:p>
            <a:pPr lvl="1"/>
            <a:r>
              <a:rPr lang="en-US" dirty="0" smtClean="0"/>
              <a:t>Support continued implementation of evidence-based practices</a:t>
            </a:r>
          </a:p>
          <a:p>
            <a:pPr lvl="1"/>
            <a:r>
              <a:rPr lang="en-US" dirty="0" smtClean="0"/>
              <a:t>Incorporate NADCP’s “Adult Drug Court Best Practice Standards”, the Ten Key Components, and key research and evaluation lessons learned</a:t>
            </a:r>
          </a:p>
          <a:p>
            <a:pPr lvl="1"/>
            <a:endParaRPr lang="en-US" dirty="0" smtClean="0"/>
          </a:p>
          <a:p>
            <a:pPr lvl="1"/>
            <a:endParaRPr lang="en-US" dirty="0"/>
          </a:p>
          <a:p>
            <a:pPr lvl="1"/>
            <a:endParaRPr lang="en-US" dirty="0"/>
          </a:p>
        </p:txBody>
      </p:sp>
    </p:spTree>
    <p:extLst>
      <p:ext uri="{BB962C8B-B14F-4D97-AF65-F5344CB8AC3E}">
        <p14:creationId xmlns:p14="http://schemas.microsoft.com/office/powerpoint/2010/main" val="1144262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Statewide CJCC	</a:t>
            </a:r>
            <a:endParaRPr lang="en-US" dirty="0"/>
          </a:p>
        </p:txBody>
      </p:sp>
      <p:sp>
        <p:nvSpPr>
          <p:cNvPr id="3" name="Content Placeholder 2"/>
          <p:cNvSpPr>
            <a:spLocks noGrp="1"/>
          </p:cNvSpPr>
          <p:nvPr>
            <p:ph idx="1"/>
          </p:nvPr>
        </p:nvSpPr>
        <p:spPr/>
        <p:txBody>
          <a:bodyPr/>
          <a:lstStyle/>
          <a:p>
            <a:r>
              <a:rPr lang="en-US" dirty="0" smtClean="0"/>
              <a:t>Created by Executive Order #65 in April 2012</a:t>
            </a:r>
          </a:p>
          <a:p>
            <a:r>
              <a:rPr lang="en-US" dirty="0"/>
              <a:t>S</a:t>
            </a:r>
            <a:r>
              <a:rPr lang="en-US" dirty="0" smtClean="0"/>
              <a:t>ubcommittees</a:t>
            </a:r>
            <a:r>
              <a:rPr lang="en-US" dirty="0" smtClean="0"/>
              <a:t>:</a:t>
            </a:r>
          </a:p>
          <a:p>
            <a:pPr lvl="1"/>
            <a:r>
              <a:rPr lang="en-US" dirty="0" smtClean="0"/>
              <a:t>Problem-Solving Courts Subcommittee</a:t>
            </a:r>
          </a:p>
          <a:p>
            <a:pPr lvl="1"/>
            <a:r>
              <a:rPr lang="en-US" dirty="0" smtClean="0"/>
              <a:t>Evidence-Based Practices Subcommittee</a:t>
            </a:r>
          </a:p>
          <a:p>
            <a:pPr lvl="1"/>
            <a:r>
              <a:rPr lang="en-US" dirty="0" smtClean="0"/>
              <a:t>Data Sharing/Benchmarks Subcommittee</a:t>
            </a:r>
          </a:p>
          <a:p>
            <a:pPr lvl="1"/>
            <a:r>
              <a:rPr lang="en-US" dirty="0" smtClean="0"/>
              <a:t>Outreach and Communication Subcommittee</a:t>
            </a:r>
            <a:endParaRPr lang="en-US" dirty="0"/>
          </a:p>
        </p:txBody>
      </p:sp>
    </p:spTree>
    <p:extLst>
      <p:ext uri="{BB962C8B-B14F-4D97-AF65-F5344CB8AC3E}">
        <p14:creationId xmlns:p14="http://schemas.microsoft.com/office/powerpoint/2010/main" val="23590612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Problem-Solving Court Subcommittee</a:t>
            </a:r>
            <a:endParaRPr lang="en-US" dirty="0"/>
          </a:p>
        </p:txBody>
      </p:sp>
      <p:sp>
        <p:nvSpPr>
          <p:cNvPr id="3" name="Content Placeholder 2"/>
          <p:cNvSpPr>
            <a:spLocks noGrp="1"/>
          </p:cNvSpPr>
          <p:nvPr>
            <p:ph idx="1"/>
          </p:nvPr>
        </p:nvSpPr>
        <p:spPr/>
        <p:txBody>
          <a:bodyPr/>
          <a:lstStyle/>
          <a:p>
            <a:r>
              <a:rPr lang="en-US" dirty="0" smtClean="0"/>
              <a:t>Reviewed the WATCP Standards and submitted feedback</a:t>
            </a:r>
          </a:p>
          <a:p>
            <a:r>
              <a:rPr lang="en-US" dirty="0" smtClean="0"/>
              <a:t>Reviewed the Director of State Courts draft Performance Measures and submitted feedback</a:t>
            </a:r>
          </a:p>
          <a:p>
            <a:r>
              <a:rPr lang="en-US" dirty="0" smtClean="0"/>
              <a:t>Monitors problem-solving court activities of partner agencies – Problem-Solving Court Coordinator, TAD program, WATCP to lend support when appropriate</a:t>
            </a:r>
            <a:endParaRPr lang="en-US" dirty="0"/>
          </a:p>
        </p:txBody>
      </p:sp>
    </p:spTree>
    <p:extLst>
      <p:ext uri="{BB962C8B-B14F-4D97-AF65-F5344CB8AC3E}">
        <p14:creationId xmlns:p14="http://schemas.microsoft.com/office/powerpoint/2010/main" val="4190432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Evidence-Based Practices Subcommittee</a:t>
            </a:r>
            <a:endParaRPr lang="en-US" dirty="0"/>
          </a:p>
        </p:txBody>
      </p:sp>
      <p:sp>
        <p:nvSpPr>
          <p:cNvPr id="3" name="Content Placeholder 2"/>
          <p:cNvSpPr>
            <a:spLocks noGrp="1"/>
          </p:cNvSpPr>
          <p:nvPr>
            <p:ph idx="1"/>
          </p:nvPr>
        </p:nvSpPr>
        <p:spPr/>
        <p:txBody>
          <a:bodyPr/>
          <a:lstStyle/>
          <a:p>
            <a:r>
              <a:rPr lang="en-US" dirty="0" smtClean="0"/>
              <a:t>Recently received a presentation from the Pew- MacArthur Results First Initiative </a:t>
            </a:r>
          </a:p>
          <a:p>
            <a:r>
              <a:rPr lang="en-US" dirty="0" smtClean="0"/>
              <a:t>Made motions to advance both the Pew-MacArthur Results First and the NIC EBDM Initiatives</a:t>
            </a:r>
          </a:p>
          <a:p>
            <a:r>
              <a:rPr lang="en-US" dirty="0" smtClean="0"/>
              <a:t>Monitor TAD program activities</a:t>
            </a:r>
          </a:p>
          <a:p>
            <a:endParaRPr lang="en-US" dirty="0" smtClean="0"/>
          </a:p>
          <a:p>
            <a:endParaRPr lang="en-US" dirty="0" smtClean="0"/>
          </a:p>
          <a:p>
            <a:endParaRPr lang="en-US" dirty="0"/>
          </a:p>
        </p:txBody>
      </p:sp>
    </p:spTree>
    <p:extLst>
      <p:ext uri="{BB962C8B-B14F-4D97-AF65-F5344CB8AC3E}">
        <p14:creationId xmlns:p14="http://schemas.microsoft.com/office/powerpoint/2010/main" val="111385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Institute of Corrections Evidence-Based Decision Making Initiative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Goal: </a:t>
            </a:r>
            <a:endParaRPr lang="en-US" dirty="0" smtClean="0"/>
          </a:p>
          <a:p>
            <a:pPr lvl="1"/>
            <a:r>
              <a:rPr lang="en-US" i="1" dirty="0" smtClean="0"/>
              <a:t>To </a:t>
            </a:r>
            <a:r>
              <a:rPr lang="en-US" i="1" dirty="0"/>
              <a:t>create a framework for justice systems that will result in improved system outcomes </a:t>
            </a:r>
            <a:r>
              <a:rPr lang="en-US" i="1" dirty="0" smtClean="0"/>
              <a:t>through </a:t>
            </a:r>
            <a:r>
              <a:rPr lang="en-US" i="1" dirty="0"/>
              <a:t>true collaborative partnerships, </a:t>
            </a:r>
            <a:r>
              <a:rPr lang="en-US" i="1" dirty="0" smtClean="0"/>
              <a:t>systematic </a:t>
            </a:r>
            <a:r>
              <a:rPr lang="en-US" i="1" dirty="0"/>
              <a:t>use of research, </a:t>
            </a:r>
            <a:r>
              <a:rPr lang="en-US" i="1" dirty="0" smtClean="0"/>
              <a:t>and </a:t>
            </a:r>
            <a:r>
              <a:rPr lang="en-US" i="1" dirty="0"/>
              <a:t>a shared vision of desired outcomes</a:t>
            </a:r>
            <a:r>
              <a:rPr lang="en-US" i="1" dirty="0" smtClean="0"/>
              <a:t>.</a:t>
            </a:r>
          </a:p>
          <a:p>
            <a:r>
              <a:rPr lang="en-US" dirty="0"/>
              <a:t>Wisconsin has entered into Phase IV of the initiative – Planning to Plan:</a:t>
            </a:r>
          </a:p>
          <a:p>
            <a:pPr lvl="1"/>
            <a:r>
              <a:rPr lang="en-US" dirty="0"/>
              <a:t>A process that will prepare state teams for the planning phase (state team + 5 local teams)</a:t>
            </a:r>
          </a:p>
          <a:p>
            <a:pPr lvl="1"/>
            <a:r>
              <a:rPr lang="en-US" dirty="0"/>
              <a:t>Prepare the Phase V application</a:t>
            </a:r>
          </a:p>
          <a:p>
            <a:endParaRPr lang="en-US" dirty="0" smtClean="0"/>
          </a:p>
        </p:txBody>
      </p:sp>
    </p:spTree>
    <p:extLst>
      <p:ext uri="{BB962C8B-B14F-4D97-AF65-F5344CB8AC3E}">
        <p14:creationId xmlns:p14="http://schemas.microsoft.com/office/powerpoint/2010/main" val="3196951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Other Initiatives:</a:t>
            </a:r>
            <a:endParaRPr lang="en-US" dirty="0"/>
          </a:p>
        </p:txBody>
      </p:sp>
      <p:sp>
        <p:nvSpPr>
          <p:cNvPr id="5" name="Content Placeholder 4"/>
          <p:cNvSpPr>
            <a:spLocks noGrp="1"/>
          </p:cNvSpPr>
          <p:nvPr>
            <p:ph idx="1"/>
          </p:nvPr>
        </p:nvSpPr>
        <p:spPr/>
        <p:txBody>
          <a:bodyPr/>
          <a:lstStyle/>
          <a:p>
            <a:r>
              <a:rPr lang="en-US" dirty="0" smtClean="0"/>
              <a:t>Treatment Alternatives and Diversion Program partner</a:t>
            </a:r>
          </a:p>
          <a:p>
            <a:r>
              <a:rPr lang="en-US" dirty="0" smtClean="0"/>
              <a:t>Collaborating with the Wisconsin DOJ to develop an integrated data system </a:t>
            </a:r>
          </a:p>
          <a:p>
            <a:r>
              <a:rPr lang="en-US" dirty="0" smtClean="0"/>
              <a:t>Pew-MacArthur Results First Initiative</a:t>
            </a:r>
            <a:endParaRPr lang="en-US" dirty="0"/>
          </a:p>
        </p:txBody>
      </p:sp>
    </p:spTree>
    <p:extLst>
      <p:ext uri="{BB962C8B-B14F-4D97-AF65-F5344CB8AC3E}">
        <p14:creationId xmlns:p14="http://schemas.microsoft.com/office/powerpoint/2010/main" val="233481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for Future Work</a:t>
            </a:r>
            <a:endParaRPr lang="en-US" dirty="0"/>
          </a:p>
        </p:txBody>
      </p:sp>
      <p:sp>
        <p:nvSpPr>
          <p:cNvPr id="3" name="Content Placeholder 2"/>
          <p:cNvSpPr>
            <a:spLocks noGrp="1"/>
          </p:cNvSpPr>
          <p:nvPr>
            <p:ph idx="1"/>
          </p:nvPr>
        </p:nvSpPr>
        <p:spPr/>
        <p:txBody>
          <a:bodyPr/>
          <a:lstStyle/>
          <a:p>
            <a:r>
              <a:rPr lang="en-US" dirty="0" smtClean="0"/>
              <a:t>Development of statewide training system</a:t>
            </a:r>
          </a:p>
          <a:p>
            <a:r>
              <a:rPr lang="en-US" dirty="0" smtClean="0"/>
              <a:t>Support for statewide data collection and external evaluation </a:t>
            </a:r>
          </a:p>
          <a:p>
            <a:r>
              <a:rPr lang="en-US" dirty="0"/>
              <a:t>Seek continued funding for Statewide Problem-Solving Court Coordinator</a:t>
            </a:r>
          </a:p>
          <a:p>
            <a:r>
              <a:rPr lang="en-US" dirty="0" smtClean="0"/>
              <a:t>Remove violent offender prohibition in TAD statute</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463967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Funding of Wisconsin’s Problem-Solving Courts</a:t>
            </a:r>
            <a:endParaRPr lang="en-US" dirty="0"/>
          </a:p>
        </p:txBody>
      </p:sp>
      <p:sp>
        <p:nvSpPr>
          <p:cNvPr id="3" name="Subtitle 2"/>
          <p:cNvSpPr>
            <a:spLocks noGrp="1"/>
          </p:cNvSpPr>
          <p:nvPr>
            <p:ph type="subTitle" idx="1"/>
          </p:nvPr>
        </p:nvSpPr>
        <p:spPr/>
        <p:txBody>
          <a:bodyPr>
            <a:normAutofit fontScale="77500" lnSpcReduction="20000"/>
          </a:bodyPr>
          <a:lstStyle/>
          <a:p>
            <a:endParaRPr lang="en-US" dirty="0" smtClean="0"/>
          </a:p>
          <a:p>
            <a:r>
              <a:rPr lang="en-US" dirty="0" smtClean="0"/>
              <a:t>Michelle </a:t>
            </a:r>
            <a:r>
              <a:rPr lang="en-US" dirty="0" err="1" smtClean="0"/>
              <a:t>Cern</a:t>
            </a:r>
            <a:endParaRPr lang="en-US" dirty="0" smtClean="0"/>
          </a:p>
          <a:p>
            <a:r>
              <a:rPr lang="en-US" dirty="0" smtClean="0"/>
              <a:t>Legislative Council Study Committee on Problem-Solving Courts, Alternatives, and Diversion</a:t>
            </a:r>
            <a:endParaRPr lang="en-US" dirty="0" smtClean="0"/>
          </a:p>
          <a:p>
            <a:r>
              <a:rPr lang="en-US" dirty="0" smtClean="0"/>
              <a:t>July 22, </a:t>
            </a:r>
            <a:r>
              <a:rPr lang="en-US" dirty="0" smtClean="0"/>
              <a:t>2014</a:t>
            </a:r>
            <a:endParaRPr lang="en-US" dirty="0"/>
          </a:p>
        </p:txBody>
      </p:sp>
    </p:spTree>
    <p:extLst>
      <p:ext uri="{BB962C8B-B14F-4D97-AF65-F5344CB8AC3E}">
        <p14:creationId xmlns:p14="http://schemas.microsoft.com/office/powerpoint/2010/main" val="3759529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of Problem-Solving Courts	</a:t>
            </a:r>
          </a:p>
        </p:txBody>
      </p:sp>
      <p:sp>
        <p:nvSpPr>
          <p:cNvPr id="3" name="Content Placeholder 2"/>
          <p:cNvSpPr>
            <a:spLocks noGrp="1"/>
          </p:cNvSpPr>
          <p:nvPr>
            <p:ph idx="1"/>
          </p:nvPr>
        </p:nvSpPr>
        <p:spPr/>
        <p:txBody>
          <a:bodyPr>
            <a:normAutofit/>
          </a:bodyPr>
          <a:lstStyle/>
          <a:p>
            <a:r>
              <a:rPr lang="en-US" dirty="0" smtClean="0"/>
              <a:t>Grant Funding</a:t>
            </a:r>
          </a:p>
          <a:p>
            <a:pPr lvl="1"/>
            <a:r>
              <a:rPr lang="en-US" dirty="0"/>
              <a:t>Federal</a:t>
            </a:r>
          </a:p>
          <a:p>
            <a:pPr lvl="2"/>
            <a:r>
              <a:rPr lang="en-US" dirty="0"/>
              <a:t>U.S. Dept. of Justice Bureau of Justice </a:t>
            </a:r>
            <a:r>
              <a:rPr lang="en-US" dirty="0" smtClean="0"/>
              <a:t>Assistance, U.S</a:t>
            </a:r>
            <a:r>
              <a:rPr lang="en-US" dirty="0"/>
              <a:t>. Health and Human Services, </a:t>
            </a:r>
            <a:r>
              <a:rPr lang="en-US" dirty="0" smtClean="0"/>
              <a:t>SAMSHA</a:t>
            </a:r>
          </a:p>
          <a:p>
            <a:pPr lvl="1"/>
            <a:r>
              <a:rPr lang="en-US" dirty="0" smtClean="0"/>
              <a:t>State</a:t>
            </a:r>
          </a:p>
          <a:p>
            <a:pPr lvl="2"/>
            <a:r>
              <a:rPr lang="en-US" dirty="0"/>
              <a:t>WI Dept. of </a:t>
            </a:r>
            <a:r>
              <a:rPr lang="en-US" dirty="0" smtClean="0"/>
              <a:t>Justice (TAD), WI </a:t>
            </a:r>
            <a:r>
              <a:rPr lang="en-US" dirty="0"/>
              <a:t>Dept. of Health </a:t>
            </a:r>
            <a:r>
              <a:rPr lang="en-US" dirty="0" smtClean="0"/>
              <a:t>Services, WI </a:t>
            </a:r>
            <a:r>
              <a:rPr lang="en-US" dirty="0"/>
              <a:t>Dept. of </a:t>
            </a:r>
            <a:r>
              <a:rPr lang="en-US" dirty="0" smtClean="0"/>
              <a:t>Corrections</a:t>
            </a:r>
          </a:p>
          <a:p>
            <a:r>
              <a:rPr lang="en-US" dirty="0" smtClean="0"/>
              <a:t>County Property Tax Levy</a:t>
            </a:r>
          </a:p>
          <a:p>
            <a:r>
              <a:rPr lang="en-US" dirty="0" smtClean="0"/>
              <a:t>Other Creative Means</a:t>
            </a:r>
            <a:endParaRPr lang="en-US" dirty="0"/>
          </a:p>
          <a:p>
            <a:pPr lvl="2"/>
            <a:endParaRPr lang="en-US" dirty="0" smtClean="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985254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Operating Expenses</a:t>
            </a:r>
            <a:endParaRPr lang="en-US" dirty="0"/>
          </a:p>
        </p:txBody>
      </p:sp>
      <p:sp>
        <p:nvSpPr>
          <p:cNvPr id="3" name="Content Placeholder 2"/>
          <p:cNvSpPr>
            <a:spLocks noGrp="1"/>
          </p:cNvSpPr>
          <p:nvPr>
            <p:ph idx="1"/>
          </p:nvPr>
        </p:nvSpPr>
        <p:spPr/>
        <p:txBody>
          <a:bodyPr/>
          <a:lstStyle/>
          <a:p>
            <a:r>
              <a:rPr lang="en-US" dirty="0" smtClean="0"/>
              <a:t>Problem-Solving Court Coordinator</a:t>
            </a:r>
          </a:p>
          <a:p>
            <a:r>
              <a:rPr lang="en-US" dirty="0" smtClean="0"/>
              <a:t>Case Manager</a:t>
            </a:r>
          </a:p>
          <a:p>
            <a:r>
              <a:rPr lang="en-US" dirty="0" smtClean="0"/>
              <a:t>Drug Testing/Monitoring  Equipment</a:t>
            </a:r>
          </a:p>
          <a:p>
            <a:r>
              <a:rPr lang="en-US" dirty="0" smtClean="0"/>
              <a:t>Treatment Services</a:t>
            </a:r>
          </a:p>
          <a:p>
            <a:r>
              <a:rPr lang="en-US" dirty="0" smtClean="0"/>
              <a:t>Risk/Needs Assessment Tools</a:t>
            </a:r>
          </a:p>
          <a:p>
            <a:r>
              <a:rPr lang="en-US" dirty="0" smtClean="0"/>
              <a:t>Process and Outcome Evaluation</a:t>
            </a:r>
          </a:p>
          <a:p>
            <a:r>
              <a:rPr lang="en-US" dirty="0" smtClean="0"/>
              <a:t>Training</a:t>
            </a:r>
          </a:p>
          <a:p>
            <a:r>
              <a:rPr lang="en-US" dirty="0" smtClean="0"/>
              <a:t>Incentives other program supplies</a:t>
            </a:r>
          </a:p>
          <a:p>
            <a:endParaRPr lang="en-US" dirty="0" smtClean="0"/>
          </a:p>
          <a:p>
            <a:endParaRPr lang="en-US" dirty="0" smtClean="0"/>
          </a:p>
          <a:p>
            <a:endParaRPr lang="en-US" dirty="0"/>
          </a:p>
        </p:txBody>
      </p:sp>
    </p:spTree>
    <p:extLst>
      <p:ext uri="{BB962C8B-B14F-4D97-AF65-F5344CB8AC3E}">
        <p14:creationId xmlns:p14="http://schemas.microsoft.com/office/powerpoint/2010/main" val="1745796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Problem-Solving Courts in Wisconsin</a:t>
            </a:r>
            <a:endParaRPr lang="en-US" dirty="0"/>
          </a:p>
        </p:txBody>
      </p:sp>
      <p:sp>
        <p:nvSpPr>
          <p:cNvPr id="3" name="Content Placeholder 2"/>
          <p:cNvSpPr>
            <a:spLocks noGrp="1"/>
          </p:cNvSpPr>
          <p:nvPr>
            <p:ph idx="1"/>
          </p:nvPr>
        </p:nvSpPr>
        <p:spPr/>
        <p:txBody>
          <a:bodyPr>
            <a:normAutofit/>
          </a:bodyPr>
          <a:lstStyle/>
          <a:p>
            <a:r>
              <a:rPr lang="en-US" dirty="0" smtClean="0"/>
              <a:t>As of July 1, 2014, 61 operational courts:</a:t>
            </a:r>
          </a:p>
          <a:p>
            <a:pPr lvl="1"/>
            <a:r>
              <a:rPr lang="en-US" dirty="0" smtClean="0"/>
              <a:t>28 Adult Drug Courts </a:t>
            </a:r>
          </a:p>
          <a:p>
            <a:pPr lvl="2"/>
            <a:r>
              <a:rPr lang="en-US" dirty="0"/>
              <a:t>5 Hybrid Drug/OWI Courts</a:t>
            </a:r>
          </a:p>
          <a:p>
            <a:pPr lvl="1"/>
            <a:r>
              <a:rPr lang="en-US" dirty="0" smtClean="0"/>
              <a:t>14 OWI Courts</a:t>
            </a:r>
          </a:p>
          <a:p>
            <a:pPr lvl="1"/>
            <a:r>
              <a:rPr lang="en-US" dirty="0" smtClean="0"/>
              <a:t>9 Veterans Treatment Courts</a:t>
            </a:r>
          </a:p>
          <a:p>
            <a:pPr lvl="1"/>
            <a:r>
              <a:rPr lang="en-US" dirty="0" smtClean="0"/>
              <a:t>4 Mental Health Courts</a:t>
            </a:r>
          </a:p>
          <a:p>
            <a:pPr lvl="1"/>
            <a:r>
              <a:rPr lang="en-US" dirty="0" smtClean="0"/>
              <a:t>2 Family Dependency Treatment Courts</a:t>
            </a:r>
          </a:p>
          <a:p>
            <a:pPr lvl="1"/>
            <a:r>
              <a:rPr lang="en-US" dirty="0" smtClean="0"/>
              <a:t>2 Juvenile Drug Courts</a:t>
            </a:r>
          </a:p>
          <a:p>
            <a:pPr lvl="1"/>
            <a:r>
              <a:rPr lang="en-US" dirty="0" smtClean="0"/>
              <a:t>2 Tribal Healing to Wellness Courts</a:t>
            </a:r>
          </a:p>
          <a:p>
            <a:pPr lvl="1"/>
            <a:endParaRPr lang="en-US" dirty="0" smtClean="0"/>
          </a:p>
          <a:p>
            <a:pPr lvl="1"/>
            <a:endParaRPr lang="en-US" dirty="0"/>
          </a:p>
        </p:txBody>
      </p:sp>
    </p:spTree>
    <p:extLst>
      <p:ext uri="{BB962C8B-B14F-4D97-AF65-F5344CB8AC3E}">
        <p14:creationId xmlns:p14="http://schemas.microsoft.com/office/powerpoint/2010/main" val="2229804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of Problem-Solving </a:t>
            </a:r>
            <a:r>
              <a:rPr lang="en-US" dirty="0" smtClean="0"/>
              <a:t>Courts - Observations</a:t>
            </a:r>
            <a:endParaRPr lang="en-US" dirty="0"/>
          </a:p>
        </p:txBody>
      </p:sp>
      <p:sp>
        <p:nvSpPr>
          <p:cNvPr id="3" name="Content Placeholder 2"/>
          <p:cNvSpPr>
            <a:spLocks noGrp="1"/>
          </p:cNvSpPr>
          <p:nvPr>
            <p:ph idx="1"/>
          </p:nvPr>
        </p:nvSpPr>
        <p:spPr/>
        <p:txBody>
          <a:bodyPr/>
          <a:lstStyle/>
          <a:p>
            <a:r>
              <a:rPr lang="en-US" dirty="0" smtClean="0"/>
              <a:t>Grant funding does not provide for 100% of costs related to operating a court</a:t>
            </a:r>
          </a:p>
          <a:p>
            <a:pPr lvl="1"/>
            <a:r>
              <a:rPr lang="en-US" dirty="0" smtClean="0"/>
              <a:t>In fact, grants often pay a small portion of operational costs</a:t>
            </a:r>
          </a:p>
          <a:p>
            <a:r>
              <a:rPr lang="en-US" dirty="0" smtClean="0"/>
              <a:t>Grant funding does not last forever</a:t>
            </a:r>
          </a:p>
          <a:p>
            <a:r>
              <a:rPr lang="en-US" dirty="0" smtClean="0"/>
              <a:t>Funding often comes with restrictions</a:t>
            </a:r>
          </a:p>
          <a:p>
            <a:r>
              <a:rPr lang="en-US" dirty="0" smtClean="0"/>
              <a:t>Many counties have incorporated problem-solving courts into departmental budgets </a:t>
            </a:r>
          </a:p>
          <a:p>
            <a:endParaRPr lang="en-US" dirty="0" smtClean="0"/>
          </a:p>
          <a:p>
            <a:endParaRPr lang="en-US" dirty="0"/>
          </a:p>
        </p:txBody>
      </p:sp>
    </p:spTree>
    <p:extLst>
      <p:ext uri="{BB962C8B-B14F-4D97-AF65-F5344CB8AC3E}">
        <p14:creationId xmlns:p14="http://schemas.microsoft.com/office/powerpoint/2010/main" val="1117991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JCC_PSC_TAD July 2014.pdf - Adobe Reader"/>
          <p:cNvPicPr>
            <a:picLocks noChangeAspect="1"/>
          </p:cNvPicPr>
          <p:nvPr/>
        </p:nvPicPr>
        <p:blipFill rotWithShape="1">
          <a:blip r:embed="rId2">
            <a:extLst>
              <a:ext uri="{28A0092B-C50C-407E-A947-70E740481C1C}">
                <a14:useLocalDpi xmlns:a14="http://schemas.microsoft.com/office/drawing/2010/main" val="0"/>
              </a:ext>
            </a:extLst>
          </a:blip>
          <a:srcRect l="30385" t="12571" r="28695" b="1940"/>
          <a:stretch/>
        </p:blipFill>
        <p:spPr>
          <a:xfrm>
            <a:off x="2286000" y="395785"/>
            <a:ext cx="4708478" cy="6318914"/>
          </a:xfrm>
          <a:prstGeom prst="rect">
            <a:avLst/>
          </a:prstGeom>
        </p:spPr>
      </p:pic>
    </p:spTree>
    <p:extLst>
      <p:ext uri="{BB962C8B-B14F-4D97-AF65-F5344CB8AC3E}">
        <p14:creationId xmlns:p14="http://schemas.microsoft.com/office/powerpoint/2010/main" val="1074046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Justice Strategies Subcommittee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Subcommittee of the Wisconsin Supreme Court Planning and Policy Advisory </a:t>
            </a:r>
            <a:r>
              <a:rPr lang="en-US" dirty="0" smtClean="0"/>
              <a:t>Committee</a:t>
            </a:r>
          </a:p>
          <a:p>
            <a:pPr lvl="1"/>
            <a:r>
              <a:rPr lang="en-US" i="1" dirty="0" smtClean="0"/>
              <a:t>“ to explore </a:t>
            </a:r>
            <a:r>
              <a:rPr lang="en-US" i="1" dirty="0"/>
              <a:t>and assess the effectiveness of policies and programs, including drug and other specialty courts, designed to improve public safety and reduce incarceration.”</a:t>
            </a:r>
            <a:endParaRPr lang="en-US" dirty="0" smtClean="0"/>
          </a:p>
          <a:p>
            <a:r>
              <a:rPr lang="en-US" dirty="0" smtClean="0"/>
              <a:t>Supports a comprehensive assessment of Wisconsin justice system programming to determine best practices and build state level support for these initiatives</a:t>
            </a:r>
          </a:p>
          <a:p>
            <a:endParaRPr lang="en-US" dirty="0" smtClean="0"/>
          </a:p>
          <a:p>
            <a:endParaRPr lang="en-US" dirty="0"/>
          </a:p>
        </p:txBody>
      </p:sp>
    </p:spTree>
    <p:extLst>
      <p:ext uri="{BB962C8B-B14F-4D97-AF65-F5344CB8AC3E}">
        <p14:creationId xmlns:p14="http://schemas.microsoft.com/office/powerpoint/2010/main" val="272503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Effective Justice Strategies Subcommittee</a:t>
            </a:r>
          </a:p>
        </p:txBody>
      </p:sp>
      <p:sp>
        <p:nvSpPr>
          <p:cNvPr id="5" name="Content Placeholder 4"/>
          <p:cNvSpPr>
            <a:spLocks noGrp="1"/>
          </p:cNvSpPr>
          <p:nvPr>
            <p:ph idx="1"/>
          </p:nvPr>
        </p:nvSpPr>
        <p:spPr/>
        <p:txBody>
          <a:bodyPr>
            <a:normAutofit/>
          </a:bodyPr>
          <a:lstStyle/>
          <a:p>
            <a:r>
              <a:rPr lang="en-US" dirty="0" smtClean="0"/>
              <a:t>Recent Activities:</a:t>
            </a:r>
          </a:p>
          <a:p>
            <a:pPr lvl="1"/>
            <a:r>
              <a:rPr lang="en-US" dirty="0" smtClean="0"/>
              <a:t>Developed </a:t>
            </a:r>
            <a:r>
              <a:rPr lang="en-US" dirty="0"/>
              <a:t>an evidence-based sentencing curriculum for multi-disciplinary county teams and conducted district trainings in 2013</a:t>
            </a:r>
          </a:p>
          <a:p>
            <a:pPr lvl="1"/>
            <a:r>
              <a:rPr lang="en-US" dirty="0" smtClean="0"/>
              <a:t>Supports local and state level criminal justice collaborating councils</a:t>
            </a:r>
            <a:endParaRPr lang="en-US" dirty="0"/>
          </a:p>
          <a:p>
            <a:pPr lvl="1"/>
            <a:r>
              <a:rPr lang="en-US" dirty="0" smtClean="0"/>
              <a:t>Developed </a:t>
            </a:r>
            <a:r>
              <a:rPr lang="en-US" dirty="0"/>
              <a:t>and maintains an inventory of programs available to counties to use as sentencing options</a:t>
            </a:r>
          </a:p>
          <a:p>
            <a:endParaRPr lang="en-US" dirty="0"/>
          </a:p>
        </p:txBody>
      </p:sp>
    </p:spTree>
    <p:extLst>
      <p:ext uri="{BB962C8B-B14F-4D97-AF65-F5344CB8AC3E}">
        <p14:creationId xmlns:p14="http://schemas.microsoft.com/office/powerpoint/2010/main" val="253224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600" dirty="0"/>
              <a:t>“Effective Justice Strategies in Wisconsin : A Report of Findings and Recommendations”</a:t>
            </a:r>
          </a:p>
        </p:txBody>
      </p:sp>
      <p:sp>
        <p:nvSpPr>
          <p:cNvPr id="5" name="Content Placeholder 4"/>
          <p:cNvSpPr>
            <a:spLocks noGrp="1"/>
          </p:cNvSpPr>
          <p:nvPr>
            <p:ph idx="1"/>
          </p:nvPr>
        </p:nvSpPr>
        <p:spPr/>
        <p:txBody>
          <a:bodyPr>
            <a:normAutofit fontScale="85000" lnSpcReduction="20000"/>
          </a:bodyPr>
          <a:lstStyle/>
          <a:p>
            <a:r>
              <a:rPr lang="en-US" dirty="0" smtClean="0"/>
              <a:t>Identifies </a:t>
            </a:r>
            <a:r>
              <a:rPr lang="en-US" dirty="0"/>
              <a:t>court related evidence-based strategies that enhance public safety, reduce recidivism, and address criminal and addictive </a:t>
            </a:r>
            <a:r>
              <a:rPr lang="en-US" dirty="0" smtClean="0"/>
              <a:t>behaviors</a:t>
            </a:r>
          </a:p>
          <a:p>
            <a:r>
              <a:rPr lang="en-US" dirty="0" smtClean="0"/>
              <a:t>Provides </a:t>
            </a:r>
            <a:r>
              <a:rPr lang="en-US" dirty="0"/>
              <a:t>recommendations related to the court system’s role in fostering state-wide support and replication of the identified </a:t>
            </a:r>
            <a:r>
              <a:rPr lang="en-US" dirty="0" smtClean="0"/>
              <a:t>strategies</a:t>
            </a:r>
          </a:p>
          <a:p>
            <a:r>
              <a:rPr lang="en-US" dirty="0"/>
              <a:t>Focuses on three primary areas: </a:t>
            </a:r>
            <a:endParaRPr lang="en-US" dirty="0" smtClean="0"/>
          </a:p>
          <a:p>
            <a:pPr lvl="1"/>
            <a:r>
              <a:rPr lang="en-US" dirty="0" smtClean="0"/>
              <a:t>the </a:t>
            </a:r>
            <a:r>
              <a:rPr lang="en-US" dirty="0"/>
              <a:t>use of </a:t>
            </a:r>
            <a:r>
              <a:rPr lang="en-US" b="1" dirty="0"/>
              <a:t>risk and needs assessments </a:t>
            </a:r>
            <a:r>
              <a:rPr lang="en-US" dirty="0"/>
              <a:t>in judicial decision making; </a:t>
            </a:r>
            <a:endParaRPr lang="en-US" dirty="0" smtClean="0"/>
          </a:p>
          <a:p>
            <a:pPr lvl="1"/>
            <a:r>
              <a:rPr lang="en-US" b="1" dirty="0" smtClean="0"/>
              <a:t>problem-solving </a:t>
            </a:r>
            <a:r>
              <a:rPr lang="en-US" b="1" dirty="0"/>
              <a:t>courts </a:t>
            </a:r>
            <a:r>
              <a:rPr lang="en-US" dirty="0"/>
              <a:t>as a treatment and supervision response to certain groups of offenders</a:t>
            </a:r>
            <a:r>
              <a:rPr lang="en-US" dirty="0" smtClean="0"/>
              <a:t>;</a:t>
            </a:r>
          </a:p>
          <a:p>
            <a:pPr lvl="1"/>
            <a:r>
              <a:rPr lang="en-US" b="1" dirty="0" smtClean="0"/>
              <a:t>collaborative </a:t>
            </a:r>
            <a:r>
              <a:rPr lang="en-US" b="1" dirty="0"/>
              <a:t>justice system planning</a:t>
            </a:r>
          </a:p>
          <a:p>
            <a:endParaRPr lang="en-US" dirty="0" smtClean="0"/>
          </a:p>
          <a:p>
            <a:endParaRPr lang="en-US" dirty="0"/>
          </a:p>
        </p:txBody>
      </p:sp>
    </p:spTree>
    <p:extLst>
      <p:ext uri="{BB962C8B-B14F-4D97-AF65-F5344CB8AC3E}">
        <p14:creationId xmlns:p14="http://schemas.microsoft.com/office/powerpoint/2010/main" val="3935484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600" dirty="0">
                <a:ln w="6350">
                  <a:solidFill>
                    <a:srgbClr val="F0AD00">
                      <a:shade val="43000"/>
                    </a:srgbClr>
                  </a:solidFill>
                </a:ln>
                <a:solidFill>
                  <a:srgbClr val="F0AD00">
                    <a:tint val="83000"/>
                    <a:satMod val="150000"/>
                  </a:srgbClr>
                </a:solidFill>
              </a:rPr>
              <a:t>“Effective Justice Strategies in Wisconsin : A Report of Findings and Recommendations”</a:t>
            </a:r>
            <a:endParaRPr lang="en-US" dirty="0"/>
          </a:p>
        </p:txBody>
      </p:sp>
      <p:sp>
        <p:nvSpPr>
          <p:cNvPr id="5" name="Content Placeholder 4"/>
          <p:cNvSpPr>
            <a:spLocks noGrp="1"/>
          </p:cNvSpPr>
          <p:nvPr>
            <p:ph idx="1"/>
          </p:nvPr>
        </p:nvSpPr>
        <p:spPr/>
        <p:txBody>
          <a:bodyPr/>
          <a:lstStyle/>
          <a:p>
            <a:r>
              <a:rPr lang="en-US" dirty="0" smtClean="0"/>
              <a:t>Implemented Recommendations:</a:t>
            </a:r>
          </a:p>
          <a:p>
            <a:pPr lvl="1"/>
            <a:r>
              <a:rPr lang="en-US" dirty="0" smtClean="0"/>
              <a:t>Statewide Problem-Solving Court Coordinator</a:t>
            </a:r>
          </a:p>
          <a:p>
            <a:pPr lvl="1"/>
            <a:r>
              <a:rPr lang="en-US" dirty="0" smtClean="0"/>
              <a:t>Special Projects Coordinator </a:t>
            </a:r>
          </a:p>
          <a:p>
            <a:pPr lvl="1"/>
            <a:r>
              <a:rPr lang="en-US" dirty="0" smtClean="0"/>
              <a:t>WATCP Treatment Court Standards</a:t>
            </a:r>
          </a:p>
          <a:p>
            <a:endParaRPr lang="en-US" dirty="0" smtClean="0"/>
          </a:p>
          <a:p>
            <a:pPr marL="537210" lvl="1" indent="0">
              <a:buNone/>
            </a:pPr>
            <a:endParaRPr lang="en-US" dirty="0"/>
          </a:p>
        </p:txBody>
      </p:sp>
    </p:spTree>
    <p:extLst>
      <p:ext uri="{BB962C8B-B14F-4D97-AF65-F5344CB8AC3E}">
        <p14:creationId xmlns:p14="http://schemas.microsoft.com/office/powerpoint/2010/main" val="1370574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Adult Drug and Hybrid Court Performance Measures Project</a:t>
            </a:r>
            <a:endParaRPr lang="en-US" dirty="0"/>
          </a:p>
        </p:txBody>
      </p:sp>
      <p:sp>
        <p:nvSpPr>
          <p:cNvPr id="3" name="Content Placeholder 2"/>
          <p:cNvSpPr>
            <a:spLocks noGrp="1"/>
          </p:cNvSpPr>
          <p:nvPr>
            <p:ph idx="1"/>
          </p:nvPr>
        </p:nvSpPr>
        <p:spPr/>
        <p:txBody>
          <a:bodyPr>
            <a:normAutofit/>
          </a:bodyPr>
          <a:lstStyle/>
          <a:p>
            <a:r>
              <a:rPr lang="en-US" dirty="0" smtClean="0"/>
              <a:t>Develops measures to successfully assess whether courts are implementing programs using best practices</a:t>
            </a:r>
            <a:endParaRPr lang="en-US" dirty="0" smtClean="0"/>
          </a:p>
          <a:p>
            <a:r>
              <a:rPr lang="en-US" dirty="0" smtClean="0"/>
              <a:t>Lays the foundation for a statewide evaluation of adult drug and hybrid courts</a:t>
            </a:r>
          </a:p>
          <a:p>
            <a:endParaRPr lang="en-US" dirty="0" smtClean="0"/>
          </a:p>
        </p:txBody>
      </p:sp>
    </p:spTree>
    <p:extLst>
      <p:ext uri="{BB962C8B-B14F-4D97-AF65-F5344CB8AC3E}">
        <p14:creationId xmlns:p14="http://schemas.microsoft.com/office/powerpoint/2010/main" val="485883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WATCP</a:t>
            </a:r>
            <a:endParaRPr lang="en-US" dirty="0"/>
          </a:p>
        </p:txBody>
      </p:sp>
      <p:sp>
        <p:nvSpPr>
          <p:cNvPr id="3" name="Content Placeholder 2"/>
          <p:cNvSpPr>
            <a:spLocks noGrp="1"/>
          </p:cNvSpPr>
          <p:nvPr>
            <p:ph idx="1"/>
          </p:nvPr>
        </p:nvSpPr>
        <p:spPr/>
        <p:txBody>
          <a:bodyPr>
            <a:normAutofit lnSpcReduction="10000"/>
          </a:bodyPr>
          <a:lstStyle/>
          <a:p>
            <a:r>
              <a:rPr lang="en-US" dirty="0" smtClean="0"/>
              <a:t>Established in 2004</a:t>
            </a:r>
          </a:p>
          <a:p>
            <a:pPr lvl="1"/>
            <a:r>
              <a:rPr lang="en-US" i="1" dirty="0" smtClean="0"/>
              <a:t>to </a:t>
            </a:r>
            <a:r>
              <a:rPr lang="en-US" i="1" dirty="0"/>
              <a:t>reduce substance abuse, crime and recidivism by promoting and advocating the establishment and funding of treatment courts and providing for collection and dissemination of information, technical assistance and mutual support to association </a:t>
            </a:r>
            <a:r>
              <a:rPr lang="en-US" i="1" dirty="0" smtClean="0"/>
              <a:t>members.</a:t>
            </a:r>
          </a:p>
          <a:p>
            <a:r>
              <a:rPr lang="en-US" dirty="0" smtClean="0"/>
              <a:t>Hosts an annual statewide training conference and 2 day coordinator/case manager training conference</a:t>
            </a:r>
          </a:p>
        </p:txBody>
      </p:sp>
    </p:spTree>
    <p:extLst>
      <p:ext uri="{BB962C8B-B14F-4D97-AF65-F5344CB8AC3E}">
        <p14:creationId xmlns:p14="http://schemas.microsoft.com/office/powerpoint/2010/main" val="34159664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1071</TotalTime>
  <Words>818</Words>
  <Application>Microsoft Office PowerPoint</Application>
  <PresentationFormat>On-screen Show (4:3)</PresentationFormat>
  <Paragraphs>112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Verve</vt:lpstr>
      <vt:lpstr>Update on State Court Problem-Solving Court Initiatives</vt:lpstr>
      <vt:lpstr>Problem-Solving Courts in Wisconsin</vt:lpstr>
      <vt:lpstr>PowerPoint Presentation</vt:lpstr>
      <vt:lpstr>Effective Justice Strategies Subcommittee</vt:lpstr>
      <vt:lpstr>Effective Justice Strategies Subcommittee</vt:lpstr>
      <vt:lpstr>“Effective Justice Strategies in Wisconsin : A Report of Findings and Recommendations”</vt:lpstr>
      <vt:lpstr>“Effective Justice Strategies in Wisconsin : A Report of Findings and Recommendations”</vt:lpstr>
      <vt:lpstr>Adult Drug and Hybrid Court Performance Measures Project</vt:lpstr>
      <vt:lpstr>WATCP</vt:lpstr>
      <vt:lpstr>WATCP</vt:lpstr>
      <vt:lpstr>Statewide CJCC </vt:lpstr>
      <vt:lpstr>Problem-Solving Court Subcommittee</vt:lpstr>
      <vt:lpstr>Evidence-Based Practices Subcommittee</vt:lpstr>
      <vt:lpstr>National Institute of Corrections Evidence-Based Decision Making Initiative</vt:lpstr>
      <vt:lpstr>Other Initiatives:</vt:lpstr>
      <vt:lpstr>Recommendations for Future Work</vt:lpstr>
      <vt:lpstr>Funding of Wisconsin’s Problem-Solving Courts</vt:lpstr>
      <vt:lpstr>Funding of Problem-Solving Courts </vt:lpstr>
      <vt:lpstr>Typical Operating Expenses</vt:lpstr>
      <vt:lpstr>Funding of Problem-Solving Courts - Observations</vt:lpstr>
    </vt:vector>
  </TitlesOfParts>
  <Company>CCAP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Cern</dc:creator>
  <cp:lastModifiedBy>Michelle Cern</cp:lastModifiedBy>
  <cp:revision>51</cp:revision>
  <cp:lastPrinted>2014-07-21T19:54:41Z</cp:lastPrinted>
  <dcterms:created xsi:type="dcterms:W3CDTF">2014-04-14T13:29:32Z</dcterms:created>
  <dcterms:modified xsi:type="dcterms:W3CDTF">2014-07-21T20:55:03Z</dcterms:modified>
</cp:coreProperties>
</file>