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  <p:sldMasterId id="2147483835" r:id="rId2"/>
    <p:sldMasterId id="2147483882" r:id="rId3"/>
    <p:sldMasterId id="2147483804" r:id="rId4"/>
    <p:sldMasterId id="2147483812" r:id="rId5"/>
    <p:sldMasterId id="2147483888" r:id="rId6"/>
    <p:sldMasterId id="2147483903" r:id="rId7"/>
  </p:sldMasterIdLst>
  <p:notesMasterIdLst>
    <p:notesMasterId r:id="rId29"/>
  </p:notesMasterIdLst>
  <p:handoutMasterIdLst>
    <p:handoutMasterId r:id="rId30"/>
  </p:handoutMasterIdLst>
  <p:sldIdLst>
    <p:sldId id="353" r:id="rId8"/>
    <p:sldId id="305" r:id="rId9"/>
    <p:sldId id="318" r:id="rId10"/>
    <p:sldId id="322" r:id="rId11"/>
    <p:sldId id="357" r:id="rId12"/>
    <p:sldId id="358" r:id="rId13"/>
    <p:sldId id="326" r:id="rId14"/>
    <p:sldId id="327" r:id="rId15"/>
    <p:sldId id="314" r:id="rId16"/>
    <p:sldId id="315" r:id="rId17"/>
    <p:sldId id="316" r:id="rId18"/>
    <p:sldId id="352" r:id="rId19"/>
    <p:sldId id="317" r:id="rId20"/>
    <p:sldId id="321" r:id="rId21"/>
    <p:sldId id="323" r:id="rId22"/>
    <p:sldId id="328" r:id="rId23"/>
    <p:sldId id="329" r:id="rId24"/>
    <p:sldId id="330" r:id="rId25"/>
    <p:sldId id="331" r:id="rId26"/>
    <p:sldId id="351" r:id="rId27"/>
    <p:sldId id="349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506892"/>
    <a:srgbClr val="595749"/>
    <a:srgbClr val="5E146A"/>
    <a:srgbClr val="4F2270"/>
    <a:srgbClr val="596149"/>
    <a:srgbClr val="3C4E6D"/>
    <a:srgbClr val="CC6600"/>
    <a:srgbClr val="8F864F"/>
    <a:srgbClr val="B3A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8" autoAdjust="0"/>
    <p:restoredTop sz="97158" autoAdjust="0"/>
  </p:normalViewPr>
  <p:slideViewPr>
    <p:cSldViewPr>
      <p:cViewPr>
        <p:scale>
          <a:sx n="80" d="100"/>
          <a:sy n="80" d="100"/>
        </p:scale>
        <p:origin x="-259" y="-77"/>
      </p:cViewPr>
      <p:guideLst>
        <p:guide orient="horz" pos="2880"/>
        <p:guide orient="horz" pos="1441"/>
        <p:guide pos="1925"/>
        <p:guide pos="38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Property Crime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'[CJCC UCR Crime Rate Data_2014_04 (3).xlsx]Property Offenses and Arrests'!$C$60:$K$60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'[CJCC UCR Crime Rate Data_2014_04 (3).xlsx]Property Offenses and Arrests'!$C$26:$K$26</c:f>
              <c:numCache>
                <c:formatCode>#,##0</c:formatCode>
                <c:ptCount val="9"/>
                <c:pt idx="0">
                  <c:v>152633</c:v>
                </c:pt>
                <c:pt idx="1">
                  <c:v>158677</c:v>
                </c:pt>
                <c:pt idx="2">
                  <c:v>159814</c:v>
                </c:pt>
                <c:pt idx="3">
                  <c:v>156833</c:v>
                </c:pt>
                <c:pt idx="4">
                  <c:v>147684</c:v>
                </c:pt>
                <c:pt idx="5">
                  <c:v>142384</c:v>
                </c:pt>
                <c:pt idx="6">
                  <c:v>138899</c:v>
                </c:pt>
                <c:pt idx="7">
                  <c:v>139438</c:v>
                </c:pt>
                <c:pt idx="8">
                  <c:v>123920</c:v>
                </c:pt>
              </c:numCache>
            </c:numRef>
          </c:val>
          <c:smooth val="0"/>
        </c:ser>
        <c:ser>
          <c:idx val="1"/>
          <c:order val="1"/>
          <c:tx>
            <c:v>Property Crime Arrests</c:v>
          </c:tx>
          <c:marker>
            <c:symbol val="none"/>
          </c:marker>
          <c:cat>
            <c:numRef>
              <c:f>'[CJCC UCR Crime Rate Data_2014_04 (3).xlsx]Property Offenses and Arrests'!$C$60:$K$60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'[CJCC UCR Crime Rate Data_2014_04 (3).xlsx]Property Offenses and Arrests'!$C$61:$K$61</c:f>
              <c:numCache>
                <c:formatCode>#,##0</c:formatCode>
                <c:ptCount val="9"/>
                <c:pt idx="0">
                  <c:v>40006</c:v>
                </c:pt>
                <c:pt idx="1">
                  <c:v>39814</c:v>
                </c:pt>
                <c:pt idx="2">
                  <c:v>41153</c:v>
                </c:pt>
                <c:pt idx="3">
                  <c:v>42640</c:v>
                </c:pt>
                <c:pt idx="4">
                  <c:v>41636</c:v>
                </c:pt>
                <c:pt idx="5">
                  <c:v>37799</c:v>
                </c:pt>
                <c:pt idx="6">
                  <c:v>38111</c:v>
                </c:pt>
                <c:pt idx="7">
                  <c:v>40892</c:v>
                </c:pt>
                <c:pt idx="8">
                  <c:v>37039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83104"/>
        <c:axId val="31984640"/>
      </c:lineChart>
      <c:catAx>
        <c:axId val="319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984640"/>
        <c:crosses val="autoZero"/>
        <c:auto val="1"/>
        <c:lblAlgn val="ctr"/>
        <c:lblOffset val="100"/>
        <c:noMultiLvlLbl val="0"/>
      </c:catAx>
      <c:valAx>
        <c:axId val="3198464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1983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71341049382716049"/>
          <c:y val="0.11926264513545977"/>
          <c:w val="0.28658950617283946"/>
          <c:h val="0.80949730859913704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'Admissions by Type'!$B$7</c:f>
              <c:strCache>
                <c:ptCount val="1"/>
                <c:pt idx="0">
                  <c:v>Other</c:v>
                </c:pt>
              </c:strCache>
            </c:strRef>
          </c:tx>
          <c:spPr>
            <a:ln>
              <a:solidFill>
                <a:srgbClr val="5E146A"/>
              </a:solidFill>
              <a:prstDash val="sysDot"/>
            </a:ln>
          </c:spPr>
          <c:marker>
            <c:symbol val="none"/>
          </c:marker>
          <c:cat>
            <c:strRef>
              <c:f>'Admissions by Type'!$H$2:$P$2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'Admissions by Type'!$H$7:$P$7</c:f>
              <c:numCache>
                <c:formatCode>#,##0</c:formatCode>
                <c:ptCount val="9"/>
                <c:pt idx="0">
                  <c:v>5776</c:v>
                </c:pt>
                <c:pt idx="1">
                  <c:v>5994</c:v>
                </c:pt>
                <c:pt idx="2">
                  <c:v>5265</c:v>
                </c:pt>
                <c:pt idx="3">
                  <c:v>6001</c:v>
                </c:pt>
                <c:pt idx="4">
                  <c:v>6169</c:v>
                </c:pt>
                <c:pt idx="5">
                  <c:v>6520</c:v>
                </c:pt>
                <c:pt idx="6">
                  <c:v>5914</c:v>
                </c:pt>
                <c:pt idx="7">
                  <c:v>5067</c:v>
                </c:pt>
                <c:pt idx="8">
                  <c:v>4947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'Admissions by Type'!$B$6</c:f>
              <c:strCache>
                <c:ptCount val="1"/>
                <c:pt idx="0">
                  <c:v>Revocation Only</c:v>
                </c:pt>
              </c:strCache>
            </c:strRef>
          </c:tx>
          <c:marker>
            <c:symbol val="none"/>
          </c:marker>
          <c:cat>
            <c:strRef>
              <c:f>'Admissions by Type'!$H$2:$P$2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'Admissions by Type'!$H$6:$P$6</c:f>
              <c:numCache>
                <c:formatCode>#,##0</c:formatCode>
                <c:ptCount val="9"/>
                <c:pt idx="0">
                  <c:v>4854</c:v>
                </c:pt>
                <c:pt idx="1">
                  <c:v>5466</c:v>
                </c:pt>
                <c:pt idx="2">
                  <c:v>5441</c:v>
                </c:pt>
                <c:pt idx="3">
                  <c:v>4905</c:v>
                </c:pt>
                <c:pt idx="4">
                  <c:v>4913</c:v>
                </c:pt>
                <c:pt idx="5">
                  <c:v>4539</c:v>
                </c:pt>
                <c:pt idx="6">
                  <c:v>4220</c:v>
                </c:pt>
                <c:pt idx="7">
                  <c:v>4060</c:v>
                </c:pt>
                <c:pt idx="8">
                  <c:v>4049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'Admissions by Type'!$B$4</c:f>
              <c:strCache>
                <c:ptCount val="1"/>
                <c:pt idx="0">
                  <c:v>New Sentence Only</c:v>
                </c:pt>
              </c:strCache>
            </c:strRef>
          </c:tx>
          <c:marker>
            <c:symbol val="none"/>
          </c:marker>
          <c:cat>
            <c:strRef>
              <c:f>'Admissions by Type'!$H$2:$P$2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'Admissions by Type'!$H$4:$P$4</c:f>
              <c:numCache>
                <c:formatCode>#,##0</c:formatCode>
                <c:ptCount val="9"/>
                <c:pt idx="0">
                  <c:v>2494</c:v>
                </c:pt>
                <c:pt idx="1">
                  <c:v>2656</c:v>
                </c:pt>
                <c:pt idx="2">
                  <c:v>2351</c:v>
                </c:pt>
                <c:pt idx="3">
                  <c:v>2519</c:v>
                </c:pt>
                <c:pt idx="4">
                  <c:v>2384</c:v>
                </c:pt>
                <c:pt idx="5">
                  <c:v>2628</c:v>
                </c:pt>
                <c:pt idx="6">
                  <c:v>2601</c:v>
                </c:pt>
                <c:pt idx="7">
                  <c:v>2586</c:v>
                </c:pt>
                <c:pt idx="8">
                  <c:v>2668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'Admissions by Type'!$B$5</c:f>
              <c:strCache>
                <c:ptCount val="1"/>
                <c:pt idx="0">
                  <c:v>Revocation-New Sentence</c:v>
                </c:pt>
              </c:strCache>
            </c:strRef>
          </c:tx>
          <c:marker>
            <c:symbol val="none"/>
          </c:marker>
          <c:cat>
            <c:strRef>
              <c:f>'Admissions by Type'!$H$2:$P$2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'Admissions by Type'!$H$5:$P$5</c:f>
              <c:numCache>
                <c:formatCode>#,##0</c:formatCode>
                <c:ptCount val="9"/>
                <c:pt idx="0">
                  <c:v>1161</c:v>
                </c:pt>
                <c:pt idx="1">
                  <c:v>1145</c:v>
                </c:pt>
                <c:pt idx="2">
                  <c:v>1192</c:v>
                </c:pt>
                <c:pt idx="3">
                  <c:v>1314</c:v>
                </c:pt>
                <c:pt idx="4">
                  <c:v>1185</c:v>
                </c:pt>
                <c:pt idx="5">
                  <c:v>1071</c:v>
                </c:pt>
                <c:pt idx="6">
                  <c:v>924</c:v>
                </c:pt>
                <c:pt idx="7">
                  <c:v>894</c:v>
                </c:pt>
                <c:pt idx="8">
                  <c:v>1010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08992"/>
        <c:axId val="87118976"/>
      </c:lineChart>
      <c:catAx>
        <c:axId val="8710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87118976"/>
        <c:crosses val="autoZero"/>
        <c:auto val="1"/>
        <c:lblAlgn val="ctr"/>
        <c:lblOffset val="100"/>
        <c:noMultiLvlLbl val="0"/>
      </c:catAx>
      <c:valAx>
        <c:axId val="871189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87108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'%change by Admission Type'!$C$2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numFmt formatCode="0.0%" sourceLinked="0"/>
            <c:txPr>
              <a:bodyPr/>
              <a:lstStyle/>
              <a:p>
                <a:pPr>
                  <a:defRPr sz="1000" b="0">
                    <a:latin typeface="Tw Cen MT" panose="020B06020201040206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'%change by Admission Type'!$B$4:$B$7</c:f>
              <c:strCache>
                <c:ptCount val="4"/>
                <c:pt idx="0">
                  <c:v>New Sentence Only</c:v>
                </c:pt>
                <c:pt idx="1">
                  <c:v>Revocation-New Sentence</c:v>
                </c:pt>
                <c:pt idx="2">
                  <c:v>Revocation Only</c:v>
                </c:pt>
                <c:pt idx="3">
                  <c:v>Other</c:v>
                </c:pt>
              </c:strCache>
            </c:strRef>
          </c:cat>
          <c:val>
            <c:numRef>
              <c:f>'%change by Admission Type'!$D$4:$D$7</c:f>
              <c:numCache>
                <c:formatCode>#,##0.0000</c:formatCode>
                <c:ptCount val="4"/>
                <c:pt idx="0">
                  <c:v>0.29923188244461763</c:v>
                </c:pt>
                <c:pt idx="1">
                  <c:v>0.11655348992541467</c:v>
                </c:pt>
                <c:pt idx="2">
                  <c:v>0.41678726483357453</c:v>
                </c:pt>
                <c:pt idx="3">
                  <c:v>0.1674273627963932</c:v>
                </c:pt>
              </c:numCache>
            </c:numRef>
          </c:val>
        </c:ser>
        <c:ser>
          <c:idx val="5"/>
          <c:order val="1"/>
          <c:tx>
            <c:strRef>
              <c:f>'%change by Admission Type'!$I$2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4681347706103002E-3"/>
                  <c:y val="1.45250425457939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 b="0">
                    <a:latin typeface="Tw Cen MT" panose="020B06020201040206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'%change by Admission Type'!$B$4:$B$7</c:f>
              <c:strCache>
                <c:ptCount val="4"/>
                <c:pt idx="0">
                  <c:v>New Sentence Only</c:v>
                </c:pt>
                <c:pt idx="1">
                  <c:v>Revocation-New Sentence</c:v>
                </c:pt>
                <c:pt idx="2">
                  <c:v>Revocation Only</c:v>
                </c:pt>
                <c:pt idx="3">
                  <c:v>Other</c:v>
                </c:pt>
              </c:strCache>
            </c:strRef>
          </c:cat>
          <c:val>
            <c:numRef>
              <c:f>'%change by Admission Type'!$J$4:$J$7</c:f>
              <c:numCache>
                <c:formatCode>#,##0.0000</c:formatCode>
                <c:ptCount val="4"/>
                <c:pt idx="0">
                  <c:v>0.17458872943647183</c:v>
                </c:pt>
                <c:pt idx="1">
                  <c:v>8.1274063703185156E-2</c:v>
                </c:pt>
                <c:pt idx="2">
                  <c:v>0.33979698984949247</c:v>
                </c:pt>
                <c:pt idx="3">
                  <c:v>0.40434021701085054</c:v>
                </c:pt>
              </c:numCache>
            </c:numRef>
          </c:val>
        </c:ser>
        <c:ser>
          <c:idx val="19"/>
          <c:order val="2"/>
          <c:tx>
            <c:strRef>
              <c:f>'%change by Admission Type'!$U$2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7.26252127289695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 b="0">
                    <a:latin typeface="Tw Cen MT" panose="020B06020201040206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'%change by Admission Type'!$B$4:$B$7</c:f>
              <c:strCache>
                <c:ptCount val="4"/>
                <c:pt idx="0">
                  <c:v>New Sentence Only</c:v>
                </c:pt>
                <c:pt idx="1">
                  <c:v>Revocation-New Sentence</c:v>
                </c:pt>
                <c:pt idx="2">
                  <c:v>Revocation Only</c:v>
                </c:pt>
                <c:pt idx="3">
                  <c:v>Other</c:v>
                </c:pt>
              </c:strCache>
            </c:strRef>
          </c:cat>
          <c:val>
            <c:numRef>
              <c:f>'%change by Admission Type'!$V$4:$V$7</c:f>
              <c:numCache>
                <c:formatCode>General</c:formatCode>
                <c:ptCount val="4"/>
                <c:pt idx="0">
                  <c:v>0.21050970490768503</c:v>
                </c:pt>
                <c:pt idx="1">
                  <c:v>7.9690705381095156E-2</c:v>
                </c:pt>
                <c:pt idx="2">
                  <c:v>0.31947293672084581</c:v>
                </c:pt>
                <c:pt idx="3">
                  <c:v>0.390326652990374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7219584"/>
        <c:axId val="88586112"/>
      </c:barChart>
      <c:catAx>
        <c:axId val="87219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0" i="0" baseline="0">
                <a:latin typeface="Tw Cen MT" panose="020B0602020104020603" pitchFamily="34" charset="0"/>
              </a:defRPr>
            </a:pPr>
            <a:endParaRPr lang="en-US"/>
          </a:p>
        </c:txPr>
        <c:crossAx val="88586112"/>
        <c:crosses val="autoZero"/>
        <c:auto val="1"/>
        <c:lblAlgn val="ctr"/>
        <c:lblOffset val="100"/>
        <c:noMultiLvlLbl val="0"/>
      </c:catAx>
      <c:valAx>
        <c:axId val="8858611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w Cen MT" panose="020B0602020104020603" pitchFamily="34" charset="0"/>
              </a:defRPr>
            </a:pPr>
            <a:endParaRPr lang="en-US"/>
          </a:p>
        </c:txPr>
        <c:crossAx val="8721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1817092814583801"/>
          <c:y val="0.14509283196564454"/>
          <c:w val="5.4709290819233071E-2"/>
          <c:h val="0.1969913147107801"/>
        </c:manualLayout>
      </c:layout>
      <c:overlay val="0"/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Total Probation and Parole Population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'[Chart in Microsoft PowerPoint]DCC vs. Revocation'!$A$2:$A$151</c:f>
              <c:numCache>
                <c:formatCode>m/d/yyyy</c:formatCode>
                <c:ptCount val="150"/>
                <c:pt idx="0">
                  <c:v>36538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37468</c:v>
                </c:pt>
                <c:pt idx="30">
                  <c:v>37499</c:v>
                </c:pt>
                <c:pt idx="31">
                  <c:v>37560</c:v>
                </c:pt>
                <c:pt idx="32">
                  <c:v>37590</c:v>
                </c:pt>
                <c:pt idx="33">
                  <c:v>37680</c:v>
                </c:pt>
                <c:pt idx="34">
                  <c:v>37711</c:v>
                </c:pt>
                <c:pt idx="35">
                  <c:v>37741</c:v>
                </c:pt>
                <c:pt idx="36">
                  <c:v>37802</c:v>
                </c:pt>
                <c:pt idx="37">
                  <c:v>37925</c:v>
                </c:pt>
                <c:pt idx="38">
                  <c:v>38046</c:v>
                </c:pt>
                <c:pt idx="39">
                  <c:v>38077</c:v>
                </c:pt>
                <c:pt idx="40">
                  <c:v>38107</c:v>
                </c:pt>
                <c:pt idx="41">
                  <c:v>38199</c:v>
                </c:pt>
                <c:pt idx="42">
                  <c:v>38230</c:v>
                </c:pt>
                <c:pt idx="43">
                  <c:v>38352</c:v>
                </c:pt>
                <c:pt idx="44">
                  <c:v>38411</c:v>
                </c:pt>
                <c:pt idx="45">
                  <c:v>38442</c:v>
                </c:pt>
                <c:pt idx="46">
                  <c:v>38533</c:v>
                </c:pt>
                <c:pt idx="47">
                  <c:v>38595</c:v>
                </c:pt>
                <c:pt idx="48">
                  <c:v>38625</c:v>
                </c:pt>
                <c:pt idx="49">
                  <c:v>38686</c:v>
                </c:pt>
                <c:pt idx="50">
                  <c:v>38717</c:v>
                </c:pt>
                <c:pt idx="51">
                  <c:v>38748</c:v>
                </c:pt>
                <c:pt idx="52">
                  <c:v>38807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38990</c:v>
                </c:pt>
                <c:pt idx="57">
                  <c:v>39021</c:v>
                </c:pt>
                <c:pt idx="58">
                  <c:v>39113</c:v>
                </c:pt>
                <c:pt idx="59">
                  <c:v>39172</c:v>
                </c:pt>
                <c:pt idx="60">
                  <c:v>39233</c:v>
                </c:pt>
                <c:pt idx="61">
                  <c:v>39325</c:v>
                </c:pt>
                <c:pt idx="62">
                  <c:v>39416</c:v>
                </c:pt>
                <c:pt idx="63">
                  <c:v>39507</c:v>
                </c:pt>
                <c:pt idx="64">
                  <c:v>39599</c:v>
                </c:pt>
                <c:pt idx="65">
                  <c:v>39629</c:v>
                </c:pt>
                <c:pt idx="66">
                  <c:v>39752</c:v>
                </c:pt>
                <c:pt idx="67">
                  <c:v>39782</c:v>
                </c:pt>
                <c:pt idx="68">
                  <c:v>39872</c:v>
                </c:pt>
                <c:pt idx="69">
                  <c:v>39903</c:v>
                </c:pt>
                <c:pt idx="70">
                  <c:v>39933</c:v>
                </c:pt>
                <c:pt idx="71">
                  <c:v>39964</c:v>
                </c:pt>
                <c:pt idx="72">
                  <c:v>39994</c:v>
                </c:pt>
                <c:pt idx="73">
                  <c:v>40025</c:v>
                </c:pt>
                <c:pt idx="74">
                  <c:v>40056</c:v>
                </c:pt>
                <c:pt idx="75">
                  <c:v>40117</c:v>
                </c:pt>
                <c:pt idx="76">
                  <c:v>40329</c:v>
                </c:pt>
                <c:pt idx="77">
                  <c:v>40390</c:v>
                </c:pt>
                <c:pt idx="78">
                  <c:v>40451</c:v>
                </c:pt>
                <c:pt idx="79">
                  <c:v>40482</c:v>
                </c:pt>
                <c:pt idx="80">
                  <c:v>40512</c:v>
                </c:pt>
                <c:pt idx="81">
                  <c:v>40543</c:v>
                </c:pt>
                <c:pt idx="82">
                  <c:v>40574</c:v>
                </c:pt>
                <c:pt idx="83">
                  <c:v>40602</c:v>
                </c:pt>
                <c:pt idx="84">
                  <c:v>40633</c:v>
                </c:pt>
                <c:pt idx="85">
                  <c:v>40663</c:v>
                </c:pt>
                <c:pt idx="86">
                  <c:v>40724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40908</c:v>
                </c:pt>
                <c:pt idx="91">
                  <c:v>40939</c:v>
                </c:pt>
                <c:pt idx="92">
                  <c:v>40999</c:v>
                </c:pt>
                <c:pt idx="93">
                  <c:v>41029</c:v>
                </c:pt>
                <c:pt idx="94">
                  <c:v>41060</c:v>
                </c:pt>
                <c:pt idx="95">
                  <c:v>41152</c:v>
                </c:pt>
                <c:pt idx="96">
                  <c:v>41243</c:v>
                </c:pt>
                <c:pt idx="97">
                  <c:v>41250</c:v>
                </c:pt>
                <c:pt idx="98">
                  <c:v>41257</c:v>
                </c:pt>
                <c:pt idx="99">
                  <c:v>41264</c:v>
                </c:pt>
                <c:pt idx="100">
                  <c:v>41270</c:v>
                </c:pt>
                <c:pt idx="101">
                  <c:v>41278</c:v>
                </c:pt>
                <c:pt idx="102">
                  <c:v>41285</c:v>
                </c:pt>
                <c:pt idx="103">
                  <c:v>41292</c:v>
                </c:pt>
                <c:pt idx="104">
                  <c:v>41299</c:v>
                </c:pt>
                <c:pt idx="105">
                  <c:v>41306</c:v>
                </c:pt>
                <c:pt idx="106">
                  <c:v>41313</c:v>
                </c:pt>
                <c:pt idx="107">
                  <c:v>41320</c:v>
                </c:pt>
                <c:pt idx="108">
                  <c:v>41327</c:v>
                </c:pt>
                <c:pt idx="109">
                  <c:v>41334</c:v>
                </c:pt>
                <c:pt idx="110">
                  <c:v>41341</c:v>
                </c:pt>
                <c:pt idx="111">
                  <c:v>41348</c:v>
                </c:pt>
                <c:pt idx="112">
                  <c:v>41355</c:v>
                </c:pt>
                <c:pt idx="113">
                  <c:v>41362</c:v>
                </c:pt>
                <c:pt idx="114">
                  <c:v>41369</c:v>
                </c:pt>
                <c:pt idx="115">
                  <c:v>41376</c:v>
                </c:pt>
                <c:pt idx="116">
                  <c:v>41383</c:v>
                </c:pt>
                <c:pt idx="117">
                  <c:v>41390</c:v>
                </c:pt>
                <c:pt idx="118">
                  <c:v>41397</c:v>
                </c:pt>
                <c:pt idx="119">
                  <c:v>41404</c:v>
                </c:pt>
                <c:pt idx="120">
                  <c:v>41411</c:v>
                </c:pt>
                <c:pt idx="121">
                  <c:v>41418</c:v>
                </c:pt>
                <c:pt idx="122">
                  <c:v>41425</c:v>
                </c:pt>
                <c:pt idx="123">
                  <c:v>41432</c:v>
                </c:pt>
                <c:pt idx="124">
                  <c:v>41439</c:v>
                </c:pt>
                <c:pt idx="125">
                  <c:v>41446</c:v>
                </c:pt>
                <c:pt idx="126">
                  <c:v>41453</c:v>
                </c:pt>
                <c:pt idx="127">
                  <c:v>41460</c:v>
                </c:pt>
                <c:pt idx="128">
                  <c:v>41467</c:v>
                </c:pt>
                <c:pt idx="129">
                  <c:v>41474</c:v>
                </c:pt>
                <c:pt idx="130">
                  <c:v>41481</c:v>
                </c:pt>
                <c:pt idx="131">
                  <c:v>41488</c:v>
                </c:pt>
                <c:pt idx="132">
                  <c:v>41495</c:v>
                </c:pt>
                <c:pt idx="133">
                  <c:v>41502</c:v>
                </c:pt>
                <c:pt idx="134">
                  <c:v>41509</c:v>
                </c:pt>
                <c:pt idx="135">
                  <c:v>41516</c:v>
                </c:pt>
                <c:pt idx="136">
                  <c:v>41523</c:v>
                </c:pt>
                <c:pt idx="137">
                  <c:v>41551</c:v>
                </c:pt>
                <c:pt idx="138">
                  <c:v>41558</c:v>
                </c:pt>
                <c:pt idx="139">
                  <c:v>41565</c:v>
                </c:pt>
                <c:pt idx="140">
                  <c:v>41572</c:v>
                </c:pt>
                <c:pt idx="141">
                  <c:v>41579</c:v>
                </c:pt>
                <c:pt idx="142">
                  <c:v>41586</c:v>
                </c:pt>
                <c:pt idx="143">
                  <c:v>41593</c:v>
                </c:pt>
                <c:pt idx="144">
                  <c:v>41600</c:v>
                </c:pt>
                <c:pt idx="145">
                  <c:v>41607</c:v>
                </c:pt>
                <c:pt idx="146">
                  <c:v>41614</c:v>
                </c:pt>
                <c:pt idx="147">
                  <c:v>41621</c:v>
                </c:pt>
                <c:pt idx="148">
                  <c:v>41628</c:v>
                </c:pt>
                <c:pt idx="149">
                  <c:v>41635</c:v>
                </c:pt>
              </c:numCache>
            </c:numRef>
          </c:cat>
          <c:val>
            <c:numRef>
              <c:f>'[Chart in Microsoft PowerPoint]DCC vs. Revocation'!$B$2:$B$151</c:f>
              <c:numCache>
                <c:formatCode>#,##0</c:formatCode>
                <c:ptCount val="150"/>
                <c:pt idx="0">
                  <c:v>63840</c:v>
                </c:pt>
                <c:pt idx="1">
                  <c:v>64119</c:v>
                </c:pt>
                <c:pt idx="2">
                  <c:v>64115</c:v>
                </c:pt>
                <c:pt idx="3">
                  <c:v>64008</c:v>
                </c:pt>
                <c:pt idx="4">
                  <c:v>64253</c:v>
                </c:pt>
                <c:pt idx="5">
                  <c:v>64269</c:v>
                </c:pt>
                <c:pt idx="6">
                  <c:v>64270</c:v>
                </c:pt>
                <c:pt idx="7">
                  <c:v>64372</c:v>
                </c:pt>
                <c:pt idx="8">
                  <c:v>64351</c:v>
                </c:pt>
                <c:pt idx="9">
                  <c:v>64703</c:v>
                </c:pt>
                <c:pt idx="10">
                  <c:v>64935</c:v>
                </c:pt>
                <c:pt idx="11">
                  <c:v>64808</c:v>
                </c:pt>
                <c:pt idx="12">
                  <c:v>65207</c:v>
                </c:pt>
                <c:pt idx="13">
                  <c:v>65171</c:v>
                </c:pt>
                <c:pt idx="14">
                  <c:v>65075</c:v>
                </c:pt>
                <c:pt idx="15">
                  <c:v>65218</c:v>
                </c:pt>
                <c:pt idx="16">
                  <c:v>65388</c:v>
                </c:pt>
                <c:pt idx="17">
                  <c:v>65369</c:v>
                </c:pt>
                <c:pt idx="18">
                  <c:v>65519</c:v>
                </c:pt>
                <c:pt idx="19">
                  <c:v>65554</c:v>
                </c:pt>
                <c:pt idx="20">
                  <c:v>65513</c:v>
                </c:pt>
                <c:pt idx="21">
                  <c:v>65846</c:v>
                </c:pt>
                <c:pt idx="22">
                  <c:v>65793</c:v>
                </c:pt>
                <c:pt idx="23">
                  <c:v>65795</c:v>
                </c:pt>
                <c:pt idx="24">
                  <c:v>66252</c:v>
                </c:pt>
                <c:pt idx="25">
                  <c:v>66534</c:v>
                </c:pt>
                <c:pt idx="26">
                  <c:v>66400</c:v>
                </c:pt>
                <c:pt idx="27">
                  <c:v>66537</c:v>
                </c:pt>
                <c:pt idx="28">
                  <c:v>66450</c:v>
                </c:pt>
                <c:pt idx="29">
                  <c:v>66866</c:v>
                </c:pt>
                <c:pt idx="30">
                  <c:v>66705</c:v>
                </c:pt>
                <c:pt idx="31">
                  <c:v>67204</c:v>
                </c:pt>
                <c:pt idx="32">
                  <c:v>67266</c:v>
                </c:pt>
                <c:pt idx="33">
                  <c:v>67711</c:v>
                </c:pt>
                <c:pt idx="34">
                  <c:v>67576</c:v>
                </c:pt>
                <c:pt idx="35">
                  <c:v>67782</c:v>
                </c:pt>
                <c:pt idx="36">
                  <c:v>67773</c:v>
                </c:pt>
                <c:pt idx="37">
                  <c:v>68176</c:v>
                </c:pt>
                <c:pt idx="38">
                  <c:v>67751</c:v>
                </c:pt>
                <c:pt idx="39">
                  <c:v>69238</c:v>
                </c:pt>
                <c:pt idx="40">
                  <c:v>69278</c:v>
                </c:pt>
                <c:pt idx="41">
                  <c:v>69600</c:v>
                </c:pt>
                <c:pt idx="42">
                  <c:v>69629</c:v>
                </c:pt>
                <c:pt idx="43">
                  <c:v>70236</c:v>
                </c:pt>
                <c:pt idx="44">
                  <c:v>70469</c:v>
                </c:pt>
                <c:pt idx="45">
                  <c:v>70527</c:v>
                </c:pt>
                <c:pt idx="46">
                  <c:v>71068</c:v>
                </c:pt>
                <c:pt idx="47">
                  <c:v>70958</c:v>
                </c:pt>
                <c:pt idx="48">
                  <c:v>71152</c:v>
                </c:pt>
                <c:pt idx="49">
                  <c:v>71982</c:v>
                </c:pt>
                <c:pt idx="50">
                  <c:v>72138</c:v>
                </c:pt>
                <c:pt idx="51">
                  <c:v>72473</c:v>
                </c:pt>
                <c:pt idx="52">
                  <c:v>73045</c:v>
                </c:pt>
                <c:pt idx="53">
                  <c:v>73243</c:v>
                </c:pt>
                <c:pt idx="54">
                  <c:v>73160</c:v>
                </c:pt>
                <c:pt idx="55">
                  <c:v>73024</c:v>
                </c:pt>
                <c:pt idx="56">
                  <c:v>72987</c:v>
                </c:pt>
                <c:pt idx="57">
                  <c:v>73517</c:v>
                </c:pt>
                <c:pt idx="58">
                  <c:v>73675</c:v>
                </c:pt>
                <c:pt idx="59">
                  <c:v>73431</c:v>
                </c:pt>
                <c:pt idx="60">
                  <c:v>73256</c:v>
                </c:pt>
                <c:pt idx="61">
                  <c:v>72298</c:v>
                </c:pt>
                <c:pt idx="62">
                  <c:v>71943</c:v>
                </c:pt>
                <c:pt idx="63">
                  <c:v>71425</c:v>
                </c:pt>
                <c:pt idx="64">
                  <c:v>70798</c:v>
                </c:pt>
                <c:pt idx="65">
                  <c:v>70728</c:v>
                </c:pt>
                <c:pt idx="66">
                  <c:v>70104</c:v>
                </c:pt>
                <c:pt idx="67">
                  <c:v>70121</c:v>
                </c:pt>
                <c:pt idx="68">
                  <c:v>70066</c:v>
                </c:pt>
                <c:pt idx="69">
                  <c:v>69918</c:v>
                </c:pt>
                <c:pt idx="70">
                  <c:v>69678</c:v>
                </c:pt>
                <c:pt idx="71">
                  <c:v>69357</c:v>
                </c:pt>
                <c:pt idx="72">
                  <c:v>69199</c:v>
                </c:pt>
                <c:pt idx="73">
                  <c:v>68925</c:v>
                </c:pt>
                <c:pt idx="74">
                  <c:v>68638</c:v>
                </c:pt>
                <c:pt idx="75">
                  <c:v>68376</c:v>
                </c:pt>
                <c:pt idx="76">
                  <c:v>68054</c:v>
                </c:pt>
                <c:pt idx="77">
                  <c:v>67534</c:v>
                </c:pt>
                <c:pt idx="78">
                  <c:v>66708</c:v>
                </c:pt>
                <c:pt idx="79">
                  <c:v>66644</c:v>
                </c:pt>
                <c:pt idx="80">
                  <c:v>66374</c:v>
                </c:pt>
                <c:pt idx="81">
                  <c:v>66863</c:v>
                </c:pt>
                <c:pt idx="82">
                  <c:v>67437</c:v>
                </c:pt>
                <c:pt idx="83">
                  <c:v>67692</c:v>
                </c:pt>
                <c:pt idx="84">
                  <c:v>67913</c:v>
                </c:pt>
                <c:pt idx="85">
                  <c:v>67943</c:v>
                </c:pt>
                <c:pt idx="86">
                  <c:v>68054</c:v>
                </c:pt>
                <c:pt idx="87">
                  <c:v>67928</c:v>
                </c:pt>
                <c:pt idx="88">
                  <c:v>67774</c:v>
                </c:pt>
                <c:pt idx="89">
                  <c:v>67837</c:v>
                </c:pt>
                <c:pt idx="90">
                  <c:v>67345</c:v>
                </c:pt>
                <c:pt idx="91">
                  <c:v>67521</c:v>
                </c:pt>
                <c:pt idx="92">
                  <c:v>67299</c:v>
                </c:pt>
                <c:pt idx="93">
                  <c:v>67423</c:v>
                </c:pt>
                <c:pt idx="94">
                  <c:v>67625</c:v>
                </c:pt>
                <c:pt idx="95">
                  <c:v>67928</c:v>
                </c:pt>
                <c:pt idx="96">
                  <c:v>67849</c:v>
                </c:pt>
                <c:pt idx="97">
                  <c:v>67625</c:v>
                </c:pt>
                <c:pt idx="98">
                  <c:v>67625</c:v>
                </c:pt>
                <c:pt idx="99">
                  <c:v>67625</c:v>
                </c:pt>
                <c:pt idx="100">
                  <c:v>67625</c:v>
                </c:pt>
                <c:pt idx="101">
                  <c:v>67625</c:v>
                </c:pt>
                <c:pt idx="102">
                  <c:v>67480</c:v>
                </c:pt>
                <c:pt idx="103">
                  <c:v>67625</c:v>
                </c:pt>
                <c:pt idx="104">
                  <c:v>67625</c:v>
                </c:pt>
                <c:pt idx="105">
                  <c:v>67625</c:v>
                </c:pt>
                <c:pt idx="106">
                  <c:v>67480</c:v>
                </c:pt>
                <c:pt idx="107">
                  <c:v>67480</c:v>
                </c:pt>
                <c:pt idx="108">
                  <c:v>67480</c:v>
                </c:pt>
                <c:pt idx="109">
                  <c:v>67480</c:v>
                </c:pt>
                <c:pt idx="110">
                  <c:v>67849</c:v>
                </c:pt>
                <c:pt idx="111">
                  <c:v>67849</c:v>
                </c:pt>
                <c:pt idx="112">
                  <c:v>67849</c:v>
                </c:pt>
                <c:pt idx="113">
                  <c:v>67849</c:v>
                </c:pt>
                <c:pt idx="114">
                  <c:v>67849</c:v>
                </c:pt>
                <c:pt idx="115">
                  <c:v>67849</c:v>
                </c:pt>
                <c:pt idx="116">
                  <c:v>67849</c:v>
                </c:pt>
                <c:pt idx="117">
                  <c:v>67849</c:v>
                </c:pt>
                <c:pt idx="118">
                  <c:v>67849</c:v>
                </c:pt>
                <c:pt idx="119">
                  <c:v>67849</c:v>
                </c:pt>
                <c:pt idx="120">
                  <c:v>67849</c:v>
                </c:pt>
                <c:pt idx="121">
                  <c:v>67849</c:v>
                </c:pt>
                <c:pt idx="122">
                  <c:v>67849</c:v>
                </c:pt>
                <c:pt idx="123">
                  <c:v>67849</c:v>
                </c:pt>
                <c:pt idx="124">
                  <c:v>67849</c:v>
                </c:pt>
                <c:pt idx="125">
                  <c:v>67849</c:v>
                </c:pt>
                <c:pt idx="126">
                  <c:v>67849</c:v>
                </c:pt>
                <c:pt idx="127">
                  <c:v>67849</c:v>
                </c:pt>
                <c:pt idx="128">
                  <c:v>67849</c:v>
                </c:pt>
                <c:pt idx="129">
                  <c:v>67849</c:v>
                </c:pt>
                <c:pt idx="130">
                  <c:v>67849</c:v>
                </c:pt>
                <c:pt idx="131">
                  <c:v>67849</c:v>
                </c:pt>
                <c:pt idx="132">
                  <c:v>67849</c:v>
                </c:pt>
                <c:pt idx="133">
                  <c:v>67849</c:v>
                </c:pt>
                <c:pt idx="134">
                  <c:v>67849</c:v>
                </c:pt>
                <c:pt idx="135">
                  <c:v>67849</c:v>
                </c:pt>
                <c:pt idx="136">
                  <c:v>67849</c:v>
                </c:pt>
                <c:pt idx="137">
                  <c:v>67849</c:v>
                </c:pt>
                <c:pt idx="138">
                  <c:v>67849</c:v>
                </c:pt>
                <c:pt idx="139">
                  <c:v>67849</c:v>
                </c:pt>
                <c:pt idx="140">
                  <c:v>67849</c:v>
                </c:pt>
                <c:pt idx="141">
                  <c:v>67849</c:v>
                </c:pt>
                <c:pt idx="142">
                  <c:v>67849</c:v>
                </c:pt>
                <c:pt idx="143">
                  <c:v>67849</c:v>
                </c:pt>
                <c:pt idx="144">
                  <c:v>67849</c:v>
                </c:pt>
                <c:pt idx="145">
                  <c:v>67849</c:v>
                </c:pt>
                <c:pt idx="146">
                  <c:v>67849</c:v>
                </c:pt>
                <c:pt idx="147">
                  <c:v>67849</c:v>
                </c:pt>
                <c:pt idx="148">
                  <c:v>67849</c:v>
                </c:pt>
                <c:pt idx="149">
                  <c:v>67849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4240"/>
        <c:axId val="31360128"/>
      </c:lineChart>
      <c:lineChart>
        <c:grouping val="standard"/>
        <c:varyColors val="0"/>
        <c:ser>
          <c:idx val="1"/>
          <c:order val="1"/>
          <c:tx>
            <c:strRef>
              <c:f>'[Chart in Microsoft PowerPoint]DCC vs. Revocation'!$C$1</c:f>
              <c:strCache>
                <c:ptCount val="1"/>
                <c:pt idx="0">
                  <c:v>Revocation Admissions</c:v>
                </c:pt>
              </c:strCache>
            </c:strRef>
          </c:tx>
          <c:marker>
            <c:symbol val="none"/>
          </c:marker>
          <c:cat>
            <c:numRef>
              <c:f>'[Chart in Microsoft PowerPoint]DCC vs. Revocation'!$A$2:$A$151</c:f>
              <c:numCache>
                <c:formatCode>m/d/yyyy</c:formatCode>
                <c:ptCount val="150"/>
                <c:pt idx="0">
                  <c:v>36538</c:v>
                </c:pt>
                <c:pt idx="1">
                  <c:v>36585</c:v>
                </c:pt>
                <c:pt idx="2">
                  <c:v>36616</c:v>
                </c:pt>
                <c:pt idx="3">
                  <c:v>36646</c:v>
                </c:pt>
                <c:pt idx="4">
                  <c:v>36677</c:v>
                </c:pt>
                <c:pt idx="5">
                  <c:v>36707</c:v>
                </c:pt>
                <c:pt idx="6">
                  <c:v>36738</c:v>
                </c:pt>
                <c:pt idx="7">
                  <c:v>36769</c:v>
                </c:pt>
                <c:pt idx="8">
                  <c:v>36799</c:v>
                </c:pt>
                <c:pt idx="9">
                  <c:v>36830</c:v>
                </c:pt>
                <c:pt idx="10">
                  <c:v>36860</c:v>
                </c:pt>
                <c:pt idx="11">
                  <c:v>36891</c:v>
                </c:pt>
                <c:pt idx="12">
                  <c:v>36922</c:v>
                </c:pt>
                <c:pt idx="13">
                  <c:v>36950</c:v>
                </c:pt>
                <c:pt idx="14">
                  <c:v>36981</c:v>
                </c:pt>
                <c:pt idx="15">
                  <c:v>37011</c:v>
                </c:pt>
                <c:pt idx="16">
                  <c:v>37042</c:v>
                </c:pt>
                <c:pt idx="17">
                  <c:v>37072</c:v>
                </c:pt>
                <c:pt idx="18">
                  <c:v>37103</c:v>
                </c:pt>
                <c:pt idx="19">
                  <c:v>37134</c:v>
                </c:pt>
                <c:pt idx="20">
                  <c:v>37164</c:v>
                </c:pt>
                <c:pt idx="21">
                  <c:v>37195</c:v>
                </c:pt>
                <c:pt idx="22">
                  <c:v>37225</c:v>
                </c:pt>
                <c:pt idx="23">
                  <c:v>37256</c:v>
                </c:pt>
                <c:pt idx="24">
                  <c:v>37287</c:v>
                </c:pt>
                <c:pt idx="25">
                  <c:v>37315</c:v>
                </c:pt>
                <c:pt idx="26">
                  <c:v>37346</c:v>
                </c:pt>
                <c:pt idx="27">
                  <c:v>37376</c:v>
                </c:pt>
                <c:pt idx="28">
                  <c:v>37407</c:v>
                </c:pt>
                <c:pt idx="29">
                  <c:v>37468</c:v>
                </c:pt>
                <c:pt idx="30">
                  <c:v>37499</c:v>
                </c:pt>
                <c:pt idx="31">
                  <c:v>37560</c:v>
                </c:pt>
                <c:pt idx="32">
                  <c:v>37590</c:v>
                </c:pt>
                <c:pt idx="33">
                  <c:v>37680</c:v>
                </c:pt>
                <c:pt idx="34">
                  <c:v>37711</c:v>
                </c:pt>
                <c:pt idx="35">
                  <c:v>37741</c:v>
                </c:pt>
                <c:pt idx="36">
                  <c:v>37802</c:v>
                </c:pt>
                <c:pt idx="37">
                  <c:v>37925</c:v>
                </c:pt>
                <c:pt idx="38">
                  <c:v>38046</c:v>
                </c:pt>
                <c:pt idx="39">
                  <c:v>38077</c:v>
                </c:pt>
                <c:pt idx="40">
                  <c:v>38107</c:v>
                </c:pt>
                <c:pt idx="41">
                  <c:v>38199</c:v>
                </c:pt>
                <c:pt idx="42">
                  <c:v>38230</c:v>
                </c:pt>
                <c:pt idx="43">
                  <c:v>38352</c:v>
                </c:pt>
                <c:pt idx="44">
                  <c:v>38411</c:v>
                </c:pt>
                <c:pt idx="45">
                  <c:v>38442</c:v>
                </c:pt>
                <c:pt idx="46">
                  <c:v>38533</c:v>
                </c:pt>
                <c:pt idx="47">
                  <c:v>38595</c:v>
                </c:pt>
                <c:pt idx="48">
                  <c:v>38625</c:v>
                </c:pt>
                <c:pt idx="49">
                  <c:v>38686</c:v>
                </c:pt>
                <c:pt idx="50">
                  <c:v>38717</c:v>
                </c:pt>
                <c:pt idx="51">
                  <c:v>38748</c:v>
                </c:pt>
                <c:pt idx="52">
                  <c:v>38807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38990</c:v>
                </c:pt>
                <c:pt idx="57">
                  <c:v>39021</c:v>
                </c:pt>
                <c:pt idx="58">
                  <c:v>39113</c:v>
                </c:pt>
                <c:pt idx="59">
                  <c:v>39172</c:v>
                </c:pt>
                <c:pt idx="60">
                  <c:v>39233</c:v>
                </c:pt>
                <c:pt idx="61">
                  <c:v>39325</c:v>
                </c:pt>
                <c:pt idx="62">
                  <c:v>39416</c:v>
                </c:pt>
                <c:pt idx="63">
                  <c:v>39507</c:v>
                </c:pt>
                <c:pt idx="64">
                  <c:v>39599</c:v>
                </c:pt>
                <c:pt idx="65">
                  <c:v>39629</c:v>
                </c:pt>
                <c:pt idx="66">
                  <c:v>39752</c:v>
                </c:pt>
                <c:pt idx="67">
                  <c:v>39782</c:v>
                </c:pt>
                <c:pt idx="68">
                  <c:v>39872</c:v>
                </c:pt>
                <c:pt idx="69">
                  <c:v>39903</c:v>
                </c:pt>
                <c:pt idx="70">
                  <c:v>39933</c:v>
                </c:pt>
                <c:pt idx="71">
                  <c:v>39964</c:v>
                </c:pt>
                <c:pt idx="72">
                  <c:v>39994</c:v>
                </c:pt>
                <c:pt idx="73">
                  <c:v>40025</c:v>
                </c:pt>
                <c:pt idx="74">
                  <c:v>40056</c:v>
                </c:pt>
                <c:pt idx="75">
                  <c:v>40117</c:v>
                </c:pt>
                <c:pt idx="76">
                  <c:v>40329</c:v>
                </c:pt>
                <c:pt idx="77">
                  <c:v>40390</c:v>
                </c:pt>
                <c:pt idx="78">
                  <c:v>40451</c:v>
                </c:pt>
                <c:pt idx="79">
                  <c:v>40482</c:v>
                </c:pt>
                <c:pt idx="80">
                  <c:v>40512</c:v>
                </c:pt>
                <c:pt idx="81">
                  <c:v>40543</c:v>
                </c:pt>
                <c:pt idx="82">
                  <c:v>40574</c:v>
                </c:pt>
                <c:pt idx="83">
                  <c:v>40602</c:v>
                </c:pt>
                <c:pt idx="84">
                  <c:v>40633</c:v>
                </c:pt>
                <c:pt idx="85">
                  <c:v>40663</c:v>
                </c:pt>
                <c:pt idx="86">
                  <c:v>40724</c:v>
                </c:pt>
                <c:pt idx="87">
                  <c:v>40786</c:v>
                </c:pt>
                <c:pt idx="88">
                  <c:v>40816</c:v>
                </c:pt>
                <c:pt idx="89">
                  <c:v>40847</c:v>
                </c:pt>
                <c:pt idx="90">
                  <c:v>40908</c:v>
                </c:pt>
                <c:pt idx="91">
                  <c:v>40939</c:v>
                </c:pt>
                <c:pt idx="92">
                  <c:v>40999</c:v>
                </c:pt>
                <c:pt idx="93">
                  <c:v>41029</c:v>
                </c:pt>
                <c:pt idx="94">
                  <c:v>41060</c:v>
                </c:pt>
                <c:pt idx="95">
                  <c:v>41152</c:v>
                </c:pt>
                <c:pt idx="96">
                  <c:v>41243</c:v>
                </c:pt>
                <c:pt idx="97">
                  <c:v>41250</c:v>
                </c:pt>
                <c:pt idx="98">
                  <c:v>41257</c:v>
                </c:pt>
                <c:pt idx="99">
                  <c:v>41264</c:v>
                </c:pt>
                <c:pt idx="100">
                  <c:v>41270</c:v>
                </c:pt>
                <c:pt idx="101">
                  <c:v>41278</c:v>
                </c:pt>
                <c:pt idx="102">
                  <c:v>41285</c:v>
                </c:pt>
                <c:pt idx="103">
                  <c:v>41292</c:v>
                </c:pt>
                <c:pt idx="104">
                  <c:v>41299</c:v>
                </c:pt>
                <c:pt idx="105">
                  <c:v>41306</c:v>
                </c:pt>
                <c:pt idx="106">
                  <c:v>41313</c:v>
                </c:pt>
                <c:pt idx="107">
                  <c:v>41320</c:v>
                </c:pt>
                <c:pt idx="108">
                  <c:v>41327</c:v>
                </c:pt>
                <c:pt idx="109">
                  <c:v>41334</c:v>
                </c:pt>
                <c:pt idx="110">
                  <c:v>41341</c:v>
                </c:pt>
                <c:pt idx="111">
                  <c:v>41348</c:v>
                </c:pt>
                <c:pt idx="112">
                  <c:v>41355</c:v>
                </c:pt>
                <c:pt idx="113">
                  <c:v>41362</c:v>
                </c:pt>
                <c:pt idx="114">
                  <c:v>41369</c:v>
                </c:pt>
                <c:pt idx="115">
                  <c:v>41376</c:v>
                </c:pt>
                <c:pt idx="116">
                  <c:v>41383</c:v>
                </c:pt>
                <c:pt idx="117">
                  <c:v>41390</c:v>
                </c:pt>
                <c:pt idx="118">
                  <c:v>41397</c:v>
                </c:pt>
                <c:pt idx="119">
                  <c:v>41404</c:v>
                </c:pt>
                <c:pt idx="120">
                  <c:v>41411</c:v>
                </c:pt>
                <c:pt idx="121">
                  <c:v>41418</c:v>
                </c:pt>
                <c:pt idx="122">
                  <c:v>41425</c:v>
                </c:pt>
                <c:pt idx="123">
                  <c:v>41432</c:v>
                </c:pt>
                <c:pt idx="124">
                  <c:v>41439</c:v>
                </c:pt>
                <c:pt idx="125">
                  <c:v>41446</c:v>
                </c:pt>
                <c:pt idx="126">
                  <c:v>41453</c:v>
                </c:pt>
                <c:pt idx="127">
                  <c:v>41460</c:v>
                </c:pt>
                <c:pt idx="128">
                  <c:v>41467</c:v>
                </c:pt>
                <c:pt idx="129">
                  <c:v>41474</c:v>
                </c:pt>
                <c:pt idx="130">
                  <c:v>41481</c:v>
                </c:pt>
                <c:pt idx="131">
                  <c:v>41488</c:v>
                </c:pt>
                <c:pt idx="132">
                  <c:v>41495</c:v>
                </c:pt>
                <c:pt idx="133">
                  <c:v>41502</c:v>
                </c:pt>
                <c:pt idx="134">
                  <c:v>41509</c:v>
                </c:pt>
                <c:pt idx="135">
                  <c:v>41516</c:v>
                </c:pt>
                <c:pt idx="136">
                  <c:v>41523</c:v>
                </c:pt>
                <c:pt idx="137">
                  <c:v>41551</c:v>
                </c:pt>
                <c:pt idx="138">
                  <c:v>41558</c:v>
                </c:pt>
                <c:pt idx="139">
                  <c:v>41565</c:v>
                </c:pt>
                <c:pt idx="140">
                  <c:v>41572</c:v>
                </c:pt>
                <c:pt idx="141">
                  <c:v>41579</c:v>
                </c:pt>
                <c:pt idx="142">
                  <c:v>41586</c:v>
                </c:pt>
                <c:pt idx="143">
                  <c:v>41593</c:v>
                </c:pt>
                <c:pt idx="144">
                  <c:v>41600</c:v>
                </c:pt>
                <c:pt idx="145">
                  <c:v>41607</c:v>
                </c:pt>
                <c:pt idx="146">
                  <c:v>41614</c:v>
                </c:pt>
                <c:pt idx="147">
                  <c:v>41621</c:v>
                </c:pt>
                <c:pt idx="148">
                  <c:v>41628</c:v>
                </c:pt>
                <c:pt idx="149">
                  <c:v>41635</c:v>
                </c:pt>
              </c:numCache>
            </c:numRef>
          </c:cat>
          <c:val>
            <c:numRef>
              <c:f>'[Chart in Microsoft PowerPoint]DCC vs. Revocation'!$C$2:$C$151</c:f>
              <c:numCache>
                <c:formatCode>General</c:formatCode>
                <c:ptCount val="150"/>
                <c:pt idx="0" formatCode="#,##0">
                  <c:v>3742</c:v>
                </c:pt>
                <c:pt idx="11" formatCode="#,##0">
                  <c:v>3742</c:v>
                </c:pt>
                <c:pt idx="23" formatCode="#,##0">
                  <c:v>3965</c:v>
                </c:pt>
                <c:pt idx="32" formatCode="#,##0">
                  <c:v>4222</c:v>
                </c:pt>
                <c:pt idx="37" formatCode="#,##0">
                  <c:v>4494</c:v>
                </c:pt>
                <c:pt idx="43" formatCode="#,##0">
                  <c:v>4529</c:v>
                </c:pt>
                <c:pt idx="50" formatCode="#,##0">
                  <c:v>4851</c:v>
                </c:pt>
                <c:pt idx="57" formatCode="#,##0">
                  <c:v>5465</c:v>
                </c:pt>
                <c:pt idx="62" formatCode="#,##0">
                  <c:v>5439</c:v>
                </c:pt>
                <c:pt idx="67" formatCode="#,##0">
                  <c:v>4903</c:v>
                </c:pt>
                <c:pt idx="75" formatCode="#,##0">
                  <c:v>4912</c:v>
                </c:pt>
                <c:pt idx="81" formatCode="#,##0">
                  <c:v>4540</c:v>
                </c:pt>
                <c:pt idx="90" formatCode="#,##0">
                  <c:v>4219</c:v>
                </c:pt>
                <c:pt idx="96" formatCode="#,##0">
                  <c:v>3995</c:v>
                </c:pt>
                <c:pt idx="100" formatCode="#,##0">
                  <c:v>4060</c:v>
                </c:pt>
                <c:pt idx="149" formatCode="#,##0">
                  <c:v>4049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68320"/>
        <c:axId val="31362048"/>
      </c:lineChart>
      <c:dateAx>
        <c:axId val="31354240"/>
        <c:scaling>
          <c:orientation val="minMax"/>
          <c:max val="41635"/>
        </c:scaling>
        <c:delete val="0"/>
        <c:axPos val="b"/>
        <c:numFmt formatCode="m/d/yyyy" sourceLinked="1"/>
        <c:majorTickMark val="out"/>
        <c:minorTickMark val="none"/>
        <c:tickLblPos val="nextTo"/>
        <c:crossAx val="31360128"/>
        <c:crosses val="autoZero"/>
        <c:auto val="1"/>
        <c:lblOffset val="100"/>
        <c:baseTimeUnit val="days"/>
      </c:dateAx>
      <c:valAx>
        <c:axId val="31360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Total</a:t>
                </a:r>
                <a:r>
                  <a:rPr lang="en-US" sz="1200" baseline="0" dirty="0" smtClean="0"/>
                  <a:t> Probation and Parole </a:t>
                </a:r>
                <a:r>
                  <a:rPr lang="en-US" sz="1200" dirty="0" smtClean="0"/>
                  <a:t> </a:t>
                </a:r>
                <a:r>
                  <a:rPr lang="en-US" sz="1200" dirty="0"/>
                  <a:t>Population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1354240"/>
        <c:crosses val="autoZero"/>
        <c:crossBetween val="between"/>
      </c:valAx>
      <c:valAx>
        <c:axId val="313620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en-US" sz="1200" baseline="0"/>
                  <a:t>Revocation Admissions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1368320"/>
        <c:crosses val="max"/>
        <c:crossBetween val="between"/>
      </c:valAx>
      <c:dateAx>
        <c:axId val="313683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1362048"/>
        <c:crosses val="autoZero"/>
        <c:auto val="1"/>
        <c:lblOffset val="100"/>
        <c:baseTimeUnit val="days"/>
      </c:dateAx>
    </c:plotArea>
    <c:legend>
      <c:legendPos val="b"/>
      <c:legendEntry>
        <c:idx val="0"/>
        <c:txPr>
          <a:bodyPr/>
          <a:lstStyle/>
          <a:p>
            <a:pPr>
              <a:defRPr sz="1200" b="1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 baseline="0"/>
            </a:pPr>
            <a:endParaRPr lang="en-US"/>
          </a:p>
        </c:txPr>
      </c:legendEntry>
      <c:layout/>
      <c:overlay val="0"/>
    </c:legend>
    <c:plotVisOnly val="1"/>
    <c:dispBlanksAs val="span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8712052586347E-2"/>
          <c:y val="2.8985507246376812E-2"/>
          <c:w val="0.78835760574176017"/>
          <c:h val="0.81312412035452086"/>
        </c:manualLayout>
      </c:layout>
      <c:lineChart>
        <c:grouping val="standard"/>
        <c:varyColors val="0"/>
        <c:ser>
          <c:idx val="3"/>
          <c:order val="0"/>
          <c:tx>
            <c:strRef>
              <c:f>MostSeriousOffense!$F$29</c:f>
              <c:strCache>
                <c:ptCount val="1"/>
                <c:pt idx="0">
                  <c:v>Violent Crime</c:v>
                </c:pt>
              </c:strCache>
            </c:strRef>
          </c:tx>
          <c:spPr>
            <a:ln>
              <a:solidFill>
                <a:srgbClr val="4F2270"/>
              </a:solidFill>
            </a:ln>
          </c:spPr>
          <c:marker>
            <c:symbol val="none"/>
          </c:marker>
          <c:cat>
            <c:strRef>
              <c:f>MostSeriousOffense!$B$30:$B$77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MostSeriousOffense!$F$30:$F$77</c:f>
              <c:numCache>
                <c:formatCode>####.0%</c:formatCode>
                <c:ptCount val="48"/>
                <c:pt idx="0">
                  <c:v>0.58054493307839383</c:v>
                </c:pt>
                <c:pt idx="1">
                  <c:v>0.55799316669663734</c:v>
                </c:pt>
                <c:pt idx="2">
                  <c:v>0.57602834694191951</c:v>
                </c:pt>
                <c:pt idx="3">
                  <c:v>0.60235260364366661</c:v>
                </c:pt>
                <c:pt idx="4">
                  <c:v>0.60633364250695643</c:v>
                </c:pt>
                <c:pt idx="5">
                  <c:v>0.59448392147416595</c:v>
                </c:pt>
                <c:pt idx="6">
                  <c:v>0.60329255744826793</c:v>
                </c:pt>
                <c:pt idx="7">
                  <c:v>0.61495306937102168</c:v>
                </c:pt>
                <c:pt idx="8">
                  <c:v>0.62262832035150784</c:v>
                </c:pt>
                <c:pt idx="9">
                  <c:v>0.62267984116723607</c:v>
                </c:pt>
                <c:pt idx="10">
                  <c:v>0.62701935025741173</c:v>
                </c:pt>
                <c:pt idx="11">
                  <c:v>0.63913116403891312</c:v>
                </c:pt>
                <c:pt idx="12">
                  <c:v>0.62904105320557757</c:v>
                </c:pt>
                <c:pt idx="13">
                  <c:v>0.6208305963068389</c:v>
                </c:pt>
                <c:pt idx="14">
                  <c:v>0.61398134912531477</c:v>
                </c:pt>
                <c:pt idx="15">
                  <c:v>0.62758165621906958</c:v>
                </c:pt>
                <c:pt idx="16">
                  <c:v>0.62030972638795379</c:v>
                </c:pt>
                <c:pt idx="17">
                  <c:v>0.6057113659588963</c:v>
                </c:pt>
                <c:pt idx="18">
                  <c:v>0.59919072025896947</c:v>
                </c:pt>
                <c:pt idx="19">
                  <c:v>0.58998125918046906</c:v>
                </c:pt>
                <c:pt idx="20">
                  <c:v>0.59130652010991758</c:v>
                </c:pt>
                <c:pt idx="21">
                  <c:v>0.59107750851191665</c:v>
                </c:pt>
                <c:pt idx="22">
                  <c:v>0.5924419757984527</c:v>
                </c:pt>
                <c:pt idx="23">
                  <c:v>0.5853469940073458</c:v>
                </c:pt>
                <c:pt idx="24">
                  <c:v>0.58225875017712914</c:v>
                </c:pt>
                <c:pt idx="25">
                  <c:v>0.58311840562719819</c:v>
                </c:pt>
                <c:pt idx="26">
                  <c:v>0.57931899475077808</c:v>
                </c:pt>
                <c:pt idx="27">
                  <c:v>0.57316848126960696</c:v>
                </c:pt>
                <c:pt idx="28">
                  <c:v>0.57086918909074347</c:v>
                </c:pt>
                <c:pt idx="29">
                  <c:v>0.57609590921570419</c:v>
                </c:pt>
                <c:pt idx="30">
                  <c:v>0.58667223149693937</c:v>
                </c:pt>
                <c:pt idx="31">
                  <c:v>0.58993105363009579</c:v>
                </c:pt>
                <c:pt idx="32">
                  <c:v>0.59315049677212583</c:v>
                </c:pt>
                <c:pt idx="33">
                  <c:v>0.59386354461041579</c:v>
                </c:pt>
                <c:pt idx="34">
                  <c:v>0.59746287128712872</c:v>
                </c:pt>
                <c:pt idx="35">
                  <c:v>0.60135554177372197</c:v>
                </c:pt>
                <c:pt idx="36">
                  <c:v>0.60931754999551613</c:v>
                </c:pt>
                <c:pt idx="37">
                  <c:v>0.61908856405846946</c:v>
                </c:pt>
                <c:pt idx="38">
                  <c:v>0.62682494201118844</c:v>
                </c:pt>
                <c:pt idx="39">
                  <c:v>0.62705234911538643</c:v>
                </c:pt>
                <c:pt idx="40">
                  <c:v>0.62951889100298997</c:v>
                </c:pt>
                <c:pt idx="41">
                  <c:v>0.63480977761440915</c:v>
                </c:pt>
                <c:pt idx="42">
                  <c:v>0.64216321243523311</c:v>
                </c:pt>
                <c:pt idx="43">
                  <c:v>0.64501767108826369</c:v>
                </c:pt>
                <c:pt idx="44">
                  <c:v>0.64974805313788364</c:v>
                </c:pt>
                <c:pt idx="45">
                  <c:v>0.65129219166743313</c:v>
                </c:pt>
                <c:pt idx="46">
                  <c:v>0.65408316976308933</c:v>
                </c:pt>
                <c:pt idx="47">
                  <c:v>0.66221932964529773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MostSeriousOffense!$E$29</c:f>
              <c:strCache>
                <c:ptCount val="1"/>
                <c:pt idx="0">
                  <c:v>Property</c:v>
                </c:pt>
              </c:strCache>
            </c:strRef>
          </c:tx>
          <c:marker>
            <c:symbol val="none"/>
          </c:marker>
          <c:cat>
            <c:strRef>
              <c:f>MostSeriousOffense!$B$30:$B$77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MostSeriousOffense!$E$30:$E$77</c:f>
              <c:numCache>
                <c:formatCode>####.0%</c:formatCode>
                <c:ptCount val="48"/>
                <c:pt idx="0">
                  <c:v>0.28871892925430209</c:v>
                </c:pt>
                <c:pt idx="1">
                  <c:v>0.3010249955044057</c:v>
                </c:pt>
                <c:pt idx="2">
                  <c:v>0.28793714373748264</c:v>
                </c:pt>
                <c:pt idx="3">
                  <c:v>0.27227083632190502</c:v>
                </c:pt>
                <c:pt idx="4">
                  <c:v>0.26447595070889096</c:v>
                </c:pt>
                <c:pt idx="5">
                  <c:v>0.27315428158496929</c:v>
                </c:pt>
                <c:pt idx="6">
                  <c:v>0.26454784497542017</c:v>
                </c:pt>
                <c:pt idx="7">
                  <c:v>0.25806451612903225</c:v>
                </c:pt>
                <c:pt idx="8">
                  <c:v>0.25194727381665666</c:v>
                </c:pt>
                <c:pt idx="9">
                  <c:v>0.24582140548527104</c:v>
                </c:pt>
                <c:pt idx="10">
                  <c:v>0.23797266110420737</c:v>
                </c:pt>
                <c:pt idx="11">
                  <c:v>0.23305937604830593</c:v>
                </c:pt>
                <c:pt idx="12">
                  <c:v>0.2358806574744878</c:v>
                </c:pt>
                <c:pt idx="13">
                  <c:v>0.22845047806729435</c:v>
                </c:pt>
                <c:pt idx="14">
                  <c:v>0.22980055816486286</c:v>
                </c:pt>
                <c:pt idx="15">
                  <c:v>0.2345100626855823</c:v>
                </c:pt>
                <c:pt idx="16">
                  <c:v>0.23419232417212463</c:v>
                </c:pt>
                <c:pt idx="17">
                  <c:v>0.23396162143749291</c:v>
                </c:pt>
                <c:pt idx="18">
                  <c:v>0.23231723765848394</c:v>
                </c:pt>
                <c:pt idx="19">
                  <c:v>0.23324722686521807</c:v>
                </c:pt>
                <c:pt idx="20">
                  <c:v>0.23292530602048461</c:v>
                </c:pt>
                <c:pt idx="21">
                  <c:v>0.22856999799719607</c:v>
                </c:pt>
                <c:pt idx="22">
                  <c:v>0.2237155326324142</c:v>
                </c:pt>
                <c:pt idx="23">
                  <c:v>0.22114826986274888</c:v>
                </c:pt>
                <c:pt idx="24">
                  <c:v>0.21420811487412025</c:v>
                </c:pt>
                <c:pt idx="25">
                  <c:v>0.20347010550996483</c:v>
                </c:pt>
                <c:pt idx="26">
                  <c:v>0.2008640312166117</c:v>
                </c:pt>
                <c:pt idx="27">
                  <c:v>0.19920649566340654</c:v>
                </c:pt>
                <c:pt idx="28">
                  <c:v>0.19145836179028364</c:v>
                </c:pt>
                <c:pt idx="29">
                  <c:v>0.18385650224215247</c:v>
                </c:pt>
                <c:pt idx="30">
                  <c:v>0.18141346688925988</c:v>
                </c:pt>
                <c:pt idx="31">
                  <c:v>0.17898292536208413</c:v>
                </c:pt>
                <c:pt idx="32">
                  <c:v>0.17810539810448239</c:v>
                </c:pt>
                <c:pt idx="33">
                  <c:v>0.1768716637509532</c:v>
                </c:pt>
                <c:pt idx="34">
                  <c:v>0.17397454031117399</c:v>
                </c:pt>
                <c:pt idx="35">
                  <c:v>0.16882253920439441</c:v>
                </c:pt>
                <c:pt idx="36">
                  <c:v>0.16541117388575016</c:v>
                </c:pt>
                <c:pt idx="37">
                  <c:v>0.15975019233380097</c:v>
                </c:pt>
                <c:pt idx="38">
                  <c:v>0.15877564015099832</c:v>
                </c:pt>
                <c:pt idx="39">
                  <c:v>0.15681993905489608</c:v>
                </c:pt>
                <c:pt idx="40">
                  <c:v>0.15284950620639667</c:v>
                </c:pt>
                <c:pt idx="41">
                  <c:v>0.1514427494945782</c:v>
                </c:pt>
                <c:pt idx="42">
                  <c:v>0.14900999259807551</c:v>
                </c:pt>
                <c:pt idx="43">
                  <c:v>0.15201725799788865</c:v>
                </c:pt>
                <c:pt idx="44">
                  <c:v>0.15290884104443425</c:v>
                </c:pt>
                <c:pt idx="45">
                  <c:v>0.15234985744504737</c:v>
                </c:pt>
                <c:pt idx="46">
                  <c:v>0.15054548774364357</c:v>
                </c:pt>
                <c:pt idx="47">
                  <c:v>0.14773836641718191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MostSeriousOffense!$C$29</c:f>
              <c:strCache>
                <c:ptCount val="1"/>
                <c:pt idx="0">
                  <c:v>Drug Offense</c:v>
                </c:pt>
              </c:strCache>
            </c:strRef>
          </c:tx>
          <c:spPr>
            <a:ln>
              <a:solidFill>
                <a:srgbClr val="CC6600"/>
              </a:solidFill>
            </a:ln>
          </c:spPr>
          <c:marker>
            <c:symbol val="none"/>
          </c:marker>
          <c:cat>
            <c:strRef>
              <c:f>MostSeriousOffense!$B$30:$B$77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MostSeriousOffense!$C$30:$C$77</c:f>
              <c:numCache>
                <c:formatCode>####.0%</c:formatCode>
                <c:ptCount val="48"/>
                <c:pt idx="0">
                  <c:v>9.9187380497131925E-2</c:v>
                </c:pt>
                <c:pt idx="1">
                  <c:v>0.1089732062578673</c:v>
                </c:pt>
                <c:pt idx="2">
                  <c:v>0.1087659836696965</c:v>
                </c:pt>
                <c:pt idx="3">
                  <c:v>9.8407688997274423E-2</c:v>
                </c:pt>
                <c:pt idx="4">
                  <c:v>0.10653239697893202</c:v>
                </c:pt>
                <c:pt idx="5">
                  <c:v>0.1104420089124413</c:v>
                </c:pt>
                <c:pt idx="6">
                  <c:v>0.10940894020807133</c:v>
                </c:pt>
                <c:pt idx="7">
                  <c:v>0.10281583773869889</c:v>
                </c:pt>
                <c:pt idx="8">
                  <c:v>0.10335530257639305</c:v>
                </c:pt>
                <c:pt idx="9">
                  <c:v>0.10739680487579648</c:v>
                </c:pt>
                <c:pt idx="10">
                  <c:v>0.10873424462985976</c:v>
                </c:pt>
                <c:pt idx="11">
                  <c:v>0.10005031868500502</c:v>
                </c:pt>
                <c:pt idx="12">
                  <c:v>0.10360676170444809</c:v>
                </c:pt>
                <c:pt idx="13">
                  <c:v>0.11962630464929568</c:v>
                </c:pt>
                <c:pt idx="14">
                  <c:v>0.12824178068205025</c:v>
                </c:pt>
                <c:pt idx="15">
                  <c:v>0.10649950511382382</c:v>
                </c:pt>
                <c:pt idx="16">
                  <c:v>0.11409683540429699</c:v>
                </c:pt>
                <c:pt idx="17">
                  <c:v>0.12683092994209152</c:v>
                </c:pt>
                <c:pt idx="18">
                  <c:v>0.13250606959805772</c:v>
                </c:pt>
                <c:pt idx="19">
                  <c:v>0.13447804285063061</c:v>
                </c:pt>
                <c:pt idx="20">
                  <c:v>0.12895328503622283</c:v>
                </c:pt>
                <c:pt idx="21">
                  <c:v>0.12893050270378531</c:v>
                </c:pt>
                <c:pt idx="22">
                  <c:v>0.12775243007339815</c:v>
                </c:pt>
                <c:pt idx="23">
                  <c:v>0.13381983375217474</c:v>
                </c:pt>
                <c:pt idx="24">
                  <c:v>0.13938878654763592</c:v>
                </c:pt>
                <c:pt idx="25">
                  <c:v>0.14724501758499414</c:v>
                </c:pt>
                <c:pt idx="26">
                  <c:v>0.15097319645096854</c:v>
                </c:pt>
                <c:pt idx="27">
                  <c:v>0.15699391031555637</c:v>
                </c:pt>
                <c:pt idx="28">
                  <c:v>0.16559668533442606</c:v>
                </c:pt>
                <c:pt idx="29">
                  <c:v>0.16349409719044569</c:v>
                </c:pt>
                <c:pt idx="30">
                  <c:v>0.15674271934705991</c:v>
                </c:pt>
                <c:pt idx="31">
                  <c:v>0.15593910508537318</c:v>
                </c:pt>
                <c:pt idx="32">
                  <c:v>0.15177876470857563</c:v>
                </c:pt>
                <c:pt idx="33">
                  <c:v>0.14914995738572645</c:v>
                </c:pt>
                <c:pt idx="34">
                  <c:v>0.1471004243281471</c:v>
                </c:pt>
                <c:pt idx="35">
                  <c:v>0.14370514751484006</c:v>
                </c:pt>
                <c:pt idx="36">
                  <c:v>0.13577257645054255</c:v>
                </c:pt>
                <c:pt idx="37">
                  <c:v>0.12933882427478843</c:v>
                </c:pt>
                <c:pt idx="38">
                  <c:v>0.12430072315459136</c:v>
                </c:pt>
                <c:pt idx="39">
                  <c:v>0.12084413517078273</c:v>
                </c:pt>
                <c:pt idx="40">
                  <c:v>0.12027724925251426</c:v>
                </c:pt>
                <c:pt idx="41">
                  <c:v>0.11721190957544569</c:v>
                </c:pt>
                <c:pt idx="42">
                  <c:v>0.1133419689119171</c:v>
                </c:pt>
                <c:pt idx="43">
                  <c:v>0.10676091247073943</c:v>
                </c:pt>
                <c:pt idx="44">
                  <c:v>0.10494732020155748</c:v>
                </c:pt>
                <c:pt idx="45">
                  <c:v>0.10273153683436034</c:v>
                </c:pt>
                <c:pt idx="46">
                  <c:v>0.10156570959054184</c:v>
                </c:pt>
                <c:pt idx="47">
                  <c:v>9.9483984937938724E-2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MostSeriousOffense!$D$29</c:f>
              <c:strCache>
                <c:ptCount val="1"/>
                <c:pt idx="0">
                  <c:v>Other</c:v>
                </c:pt>
              </c:strCache>
            </c:strRef>
          </c:tx>
          <c:marker>
            <c:symbol val="none"/>
          </c:marker>
          <c:cat>
            <c:strRef>
              <c:f>MostSeriousOffense!$B$30:$B$77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MostSeriousOffense!$D$30:$D$77</c:f>
              <c:numCache>
                <c:formatCode>####.0%</c:formatCode>
                <c:ptCount val="48"/>
                <c:pt idx="0">
                  <c:v>3.1548757170172081E-2</c:v>
                </c:pt>
                <c:pt idx="1">
                  <c:v>3.2008631541089731E-2</c:v>
                </c:pt>
                <c:pt idx="2">
                  <c:v>2.7268525650901251E-2</c:v>
                </c:pt>
                <c:pt idx="3">
                  <c:v>2.6968871037153924E-2</c:v>
                </c:pt>
                <c:pt idx="4">
                  <c:v>2.2658009805220619E-2</c:v>
                </c:pt>
                <c:pt idx="5">
                  <c:v>2.1919788028423461E-2</c:v>
                </c:pt>
                <c:pt idx="6">
                  <c:v>2.2750657368240539E-2</c:v>
                </c:pt>
                <c:pt idx="7">
                  <c:v>2.4166576761247168E-2</c:v>
                </c:pt>
                <c:pt idx="8">
                  <c:v>2.2069103255442379E-2</c:v>
                </c:pt>
                <c:pt idx="9">
                  <c:v>2.4101948471696374E-2</c:v>
                </c:pt>
                <c:pt idx="10">
                  <c:v>2.6273744008521213E-2</c:v>
                </c:pt>
                <c:pt idx="11">
                  <c:v>2.7759141227775914E-2</c:v>
                </c:pt>
                <c:pt idx="12">
                  <c:v>3.147152761548648E-2</c:v>
                </c:pt>
                <c:pt idx="13">
                  <c:v>3.1092620976571051E-2</c:v>
                </c:pt>
                <c:pt idx="14">
                  <c:v>2.7976312027772107E-2</c:v>
                </c:pt>
                <c:pt idx="15">
                  <c:v>3.1408775981524251E-2</c:v>
                </c:pt>
                <c:pt idx="16">
                  <c:v>3.1401114035624657E-2</c:v>
                </c:pt>
                <c:pt idx="17">
                  <c:v>3.3496082661519246E-2</c:v>
                </c:pt>
                <c:pt idx="18">
                  <c:v>3.5985972484488801E-2</c:v>
                </c:pt>
                <c:pt idx="19">
                  <c:v>4.2293471103682319E-2</c:v>
                </c:pt>
                <c:pt idx="20">
                  <c:v>4.6814888833374972E-2</c:v>
                </c:pt>
                <c:pt idx="21">
                  <c:v>5.1421990787101947E-2</c:v>
                </c:pt>
                <c:pt idx="22">
                  <c:v>5.6090061495734977E-2</c:v>
                </c:pt>
                <c:pt idx="23">
                  <c:v>5.9684902377730518E-2</c:v>
                </c:pt>
                <c:pt idx="24">
                  <c:v>6.4144348401114729E-2</c:v>
                </c:pt>
                <c:pt idx="25">
                  <c:v>6.6166471277842906E-2</c:v>
                </c:pt>
                <c:pt idx="26">
                  <c:v>6.884377758164166E-2</c:v>
                </c:pt>
                <c:pt idx="27">
                  <c:v>7.063111275143015E-2</c:v>
                </c:pt>
                <c:pt idx="28">
                  <c:v>7.2075763784546734E-2</c:v>
                </c:pt>
                <c:pt idx="29">
                  <c:v>7.6553491351697631E-2</c:v>
                </c:pt>
                <c:pt idx="30">
                  <c:v>7.5171582266740866E-2</c:v>
                </c:pt>
                <c:pt idx="31">
                  <c:v>7.5146915922446905E-2</c:v>
                </c:pt>
                <c:pt idx="32">
                  <c:v>7.6965340414816175E-2</c:v>
                </c:pt>
                <c:pt idx="33">
                  <c:v>8.0114834252904499E-2</c:v>
                </c:pt>
                <c:pt idx="34">
                  <c:v>8.1462164073550211E-2</c:v>
                </c:pt>
                <c:pt idx="35">
                  <c:v>8.6116771507043499E-2</c:v>
                </c:pt>
                <c:pt idx="36">
                  <c:v>8.9498699668191184E-2</c:v>
                </c:pt>
                <c:pt idx="37">
                  <c:v>9.1822419332941121E-2</c:v>
                </c:pt>
                <c:pt idx="38">
                  <c:v>9.0098694683221903E-2</c:v>
                </c:pt>
                <c:pt idx="39">
                  <c:v>9.5283576658934818E-2</c:v>
                </c:pt>
                <c:pt idx="40">
                  <c:v>9.7354353538099125E-2</c:v>
                </c:pt>
                <c:pt idx="41">
                  <c:v>9.653556331556698E-2</c:v>
                </c:pt>
                <c:pt idx="42">
                  <c:v>9.5484826054774249E-2</c:v>
                </c:pt>
                <c:pt idx="43">
                  <c:v>9.620415844310827E-2</c:v>
                </c:pt>
                <c:pt idx="44">
                  <c:v>9.239578561612459E-2</c:v>
                </c:pt>
                <c:pt idx="45">
                  <c:v>9.362641405315919E-2</c:v>
                </c:pt>
                <c:pt idx="46">
                  <c:v>9.3805632902725158E-2</c:v>
                </c:pt>
                <c:pt idx="47">
                  <c:v>9.0558318999581611E-2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928256"/>
        <c:axId val="93061120"/>
      </c:lineChart>
      <c:catAx>
        <c:axId val="9292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93061120"/>
        <c:crosses val="autoZero"/>
        <c:auto val="1"/>
        <c:lblAlgn val="ctr"/>
        <c:lblOffset val="100"/>
        <c:tickLblSkip val="1"/>
        <c:noMultiLvlLbl val="0"/>
      </c:catAx>
      <c:valAx>
        <c:axId val="930611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292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606891505818395"/>
          <c:y val="0.26173608733690895"/>
          <c:w val="0.12803137992706665"/>
          <c:h val="0.57556164175130287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No Drug Offense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DrugOffenders!$B$3:$B$50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DrugOffenders!$C$3:$C$50</c:f>
              <c:numCache>
                <c:formatCode>####.0%</c:formatCode>
                <c:ptCount val="48"/>
                <c:pt idx="0">
                  <c:v>0.86520076481835562</c:v>
                </c:pt>
                <c:pt idx="1">
                  <c:v>0.85092609242941919</c:v>
                </c:pt>
                <c:pt idx="2">
                  <c:v>0.84948390078570324</c:v>
                </c:pt>
                <c:pt idx="3">
                  <c:v>0.85740926696313291</c:v>
                </c:pt>
                <c:pt idx="4">
                  <c:v>0.84430899695243145</c:v>
                </c:pt>
                <c:pt idx="5">
                  <c:v>0.83788991930627488</c:v>
                </c:pt>
                <c:pt idx="6">
                  <c:v>0.84097404824511257</c:v>
                </c:pt>
                <c:pt idx="7">
                  <c:v>0.84669327867083821</c:v>
                </c:pt>
                <c:pt idx="8">
                  <c:v>0.84252047134012387</c:v>
                </c:pt>
                <c:pt idx="9">
                  <c:v>0.83821220796010709</c:v>
                </c:pt>
                <c:pt idx="10">
                  <c:v>0.83339250843245172</c:v>
                </c:pt>
                <c:pt idx="11">
                  <c:v>0.84250251593425018</c:v>
                </c:pt>
                <c:pt idx="12">
                  <c:v>0.83664407571862587</c:v>
                </c:pt>
                <c:pt idx="13">
                  <c:v>0.82023209984672651</c:v>
                </c:pt>
                <c:pt idx="14">
                  <c:v>0.80552719351984203</c:v>
                </c:pt>
                <c:pt idx="15">
                  <c:v>0.82837347410095674</c:v>
                </c:pt>
                <c:pt idx="16">
                  <c:v>0.81948950235661389</c:v>
                </c:pt>
                <c:pt idx="17">
                  <c:v>0.80356534574770067</c:v>
                </c:pt>
                <c:pt idx="18">
                  <c:v>0.79730240086323179</c:v>
                </c:pt>
                <c:pt idx="19">
                  <c:v>0.79552246365800539</c:v>
                </c:pt>
                <c:pt idx="20">
                  <c:v>0.80169872595553326</c:v>
                </c:pt>
                <c:pt idx="21">
                  <c:v>0.80547766873623072</c:v>
                </c:pt>
                <c:pt idx="22">
                  <c:v>0.80911525490974012</c:v>
                </c:pt>
                <c:pt idx="23">
                  <c:v>0.80393388749275074</c:v>
                </c:pt>
                <c:pt idx="24">
                  <c:v>0.79778942893580851</c:v>
                </c:pt>
                <c:pt idx="25">
                  <c:v>0.78898007033997652</c:v>
                </c:pt>
                <c:pt idx="26">
                  <c:v>0.7827379569842523</c:v>
                </c:pt>
                <c:pt idx="27">
                  <c:v>0.7758811588854031</c:v>
                </c:pt>
                <c:pt idx="28">
                  <c:v>0.76742703637936527</c:v>
                </c:pt>
                <c:pt idx="29">
                  <c:v>0.76956163631371832</c:v>
                </c:pt>
                <c:pt idx="30">
                  <c:v>0.77397514375811538</c:v>
                </c:pt>
                <c:pt idx="31">
                  <c:v>0.77386516126046911</c:v>
                </c:pt>
                <c:pt idx="32">
                  <c:v>0.77473558902980633</c:v>
                </c:pt>
                <c:pt idx="33">
                  <c:v>0.7751760642354103</c:v>
                </c:pt>
                <c:pt idx="34">
                  <c:v>0.77784653465346532</c:v>
                </c:pt>
                <c:pt idx="35">
                  <c:v>0.78103127491804725</c:v>
                </c:pt>
                <c:pt idx="36">
                  <c:v>0.78885301766657701</c:v>
                </c:pt>
                <c:pt idx="37">
                  <c:v>0.79458750056568761</c:v>
                </c:pt>
                <c:pt idx="38">
                  <c:v>0.79747123300131895</c:v>
                </c:pt>
                <c:pt idx="39">
                  <c:v>0.80197389366443805</c:v>
                </c:pt>
                <c:pt idx="40">
                  <c:v>0.80257316299719117</c:v>
                </c:pt>
                <c:pt idx="41">
                  <c:v>0.80476934387061205</c:v>
                </c:pt>
                <c:pt idx="42">
                  <c:v>0.80875277572168769</c:v>
                </c:pt>
                <c:pt idx="43">
                  <c:v>0.81461421948868595</c:v>
                </c:pt>
                <c:pt idx="44">
                  <c:v>0.81530004580852034</c:v>
                </c:pt>
                <c:pt idx="45">
                  <c:v>0.8161041111008922</c:v>
                </c:pt>
                <c:pt idx="46">
                  <c:v>0.81526452732003463</c:v>
                </c:pt>
                <c:pt idx="47">
                  <c:v>0.81181720979963745</c:v>
                </c:pt>
              </c:numCache>
            </c:numRef>
          </c:val>
          <c:smooth val="0"/>
        </c:ser>
        <c:ser>
          <c:idx val="1"/>
          <c:order val="1"/>
          <c:tx>
            <c:v>Drug Offense</c:v>
          </c:tx>
          <c:marker>
            <c:symbol val="none"/>
          </c:marker>
          <c:cat>
            <c:strRef>
              <c:f>DrugOffenders!$B$3:$B$50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DrugOffenders!$D$3:$D$50</c:f>
              <c:numCache>
                <c:formatCode>####.0%</c:formatCode>
                <c:ptCount val="48"/>
                <c:pt idx="0">
                  <c:v>0.13479923518164436</c:v>
                </c:pt>
                <c:pt idx="1">
                  <c:v>0.14907390757058084</c:v>
                </c:pt>
                <c:pt idx="2">
                  <c:v>0.15051609921429671</c:v>
                </c:pt>
                <c:pt idx="3">
                  <c:v>0.14259073303686701</c:v>
                </c:pt>
                <c:pt idx="4">
                  <c:v>0.15569100304756855</c:v>
                </c:pt>
                <c:pt idx="5">
                  <c:v>0.16211008069372515</c:v>
                </c:pt>
                <c:pt idx="6">
                  <c:v>0.1590259517548874</c:v>
                </c:pt>
                <c:pt idx="7">
                  <c:v>0.15330672132916173</c:v>
                </c:pt>
                <c:pt idx="8">
                  <c:v>0.15747952865987616</c:v>
                </c:pt>
                <c:pt idx="9">
                  <c:v>0.16178779203989285</c:v>
                </c:pt>
                <c:pt idx="10">
                  <c:v>0.16660749156754837</c:v>
                </c:pt>
                <c:pt idx="11">
                  <c:v>0.15749748406574976</c:v>
                </c:pt>
                <c:pt idx="12">
                  <c:v>0.16335592428137413</c:v>
                </c:pt>
                <c:pt idx="13">
                  <c:v>0.17976790015327349</c:v>
                </c:pt>
                <c:pt idx="14">
                  <c:v>0.19447280648015791</c:v>
                </c:pt>
                <c:pt idx="15">
                  <c:v>0.17162652589904323</c:v>
                </c:pt>
                <c:pt idx="16">
                  <c:v>0.18051049764338617</c:v>
                </c:pt>
                <c:pt idx="17">
                  <c:v>0.19643465425229931</c:v>
                </c:pt>
                <c:pt idx="18">
                  <c:v>0.2026975991367683</c:v>
                </c:pt>
                <c:pt idx="19">
                  <c:v>0.20447753634199461</c:v>
                </c:pt>
                <c:pt idx="20">
                  <c:v>0.19830127404446662</c:v>
                </c:pt>
                <c:pt idx="21">
                  <c:v>0.19452233126376928</c:v>
                </c:pt>
                <c:pt idx="22">
                  <c:v>0.19088474509025985</c:v>
                </c:pt>
                <c:pt idx="23">
                  <c:v>0.19606611250724917</c:v>
                </c:pt>
                <c:pt idx="24">
                  <c:v>0.2022105710641916</c:v>
                </c:pt>
                <c:pt idx="25">
                  <c:v>0.21101992966002345</c:v>
                </c:pt>
                <c:pt idx="26">
                  <c:v>0.21726204301574767</c:v>
                </c:pt>
                <c:pt idx="27">
                  <c:v>0.22411884111459679</c:v>
                </c:pt>
                <c:pt idx="28">
                  <c:v>0.2325729636206347</c:v>
                </c:pt>
                <c:pt idx="29">
                  <c:v>0.23043836368628171</c:v>
                </c:pt>
                <c:pt idx="30">
                  <c:v>0.22602485624188462</c:v>
                </c:pt>
                <c:pt idx="31">
                  <c:v>0.2261348387395308</c:v>
                </c:pt>
                <c:pt idx="32">
                  <c:v>0.22526441097019367</c:v>
                </c:pt>
                <c:pt idx="33">
                  <c:v>0.22482393576458978</c:v>
                </c:pt>
                <c:pt idx="34">
                  <c:v>0.22215346534653466</c:v>
                </c:pt>
                <c:pt idx="35">
                  <c:v>0.2189687250819527</c:v>
                </c:pt>
                <c:pt idx="36">
                  <c:v>0.21114698233342302</c:v>
                </c:pt>
                <c:pt idx="37">
                  <c:v>0.20541249943431236</c:v>
                </c:pt>
                <c:pt idx="38">
                  <c:v>0.20252876699868103</c:v>
                </c:pt>
                <c:pt idx="39">
                  <c:v>0.19802610633556192</c:v>
                </c:pt>
                <c:pt idx="40">
                  <c:v>0.19742683700280875</c:v>
                </c:pt>
                <c:pt idx="41">
                  <c:v>0.19523065612938797</c:v>
                </c:pt>
                <c:pt idx="42">
                  <c:v>0.19124722427831237</c:v>
                </c:pt>
                <c:pt idx="43">
                  <c:v>0.1853857805113141</c:v>
                </c:pt>
                <c:pt idx="44">
                  <c:v>0.18469995419147961</c:v>
                </c:pt>
                <c:pt idx="45">
                  <c:v>0.18389588889910788</c:v>
                </c:pt>
                <c:pt idx="46">
                  <c:v>0.18473547267996529</c:v>
                </c:pt>
                <c:pt idx="47">
                  <c:v>0.1881827902003626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29728"/>
        <c:axId val="93152000"/>
      </c:lineChart>
      <c:catAx>
        <c:axId val="93129728"/>
        <c:scaling>
          <c:orientation val="minMax"/>
        </c:scaling>
        <c:delete val="0"/>
        <c:axPos val="b"/>
        <c:majorTickMark val="out"/>
        <c:minorTickMark val="none"/>
        <c:tickLblPos val="nextTo"/>
        <c:crossAx val="93152000"/>
        <c:crosses val="autoZero"/>
        <c:auto val="1"/>
        <c:lblAlgn val="ctr"/>
        <c:lblOffset val="100"/>
        <c:noMultiLvlLbl val="0"/>
      </c:catAx>
      <c:valAx>
        <c:axId val="931520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9312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28613569321531"/>
          <c:y val="4.3378515185601797E-2"/>
          <c:w val="0.14533923303834809"/>
          <c:h val="0.82752868391451073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'Time Left to Serve N'!$C$5</c:f>
              <c:strCache>
                <c:ptCount val="1"/>
                <c:pt idx="0">
                  <c:v>Less than 1 year</c:v>
                </c:pt>
              </c:strCache>
            </c:strRef>
          </c:tx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N'!$C$6:$C$53</c:f>
              <c:numCache>
                <c:formatCode>###0</c:formatCode>
                <c:ptCount val="48"/>
                <c:pt idx="0">
                  <c:v>367</c:v>
                </c:pt>
                <c:pt idx="1">
                  <c:v>1047</c:v>
                </c:pt>
                <c:pt idx="2">
                  <c:v>1569</c:v>
                </c:pt>
                <c:pt idx="3">
                  <c:v>1819</c:v>
                </c:pt>
                <c:pt idx="4">
                  <c:v>1640</c:v>
                </c:pt>
                <c:pt idx="5">
                  <c:v>2148</c:v>
                </c:pt>
                <c:pt idx="6">
                  <c:v>2169</c:v>
                </c:pt>
                <c:pt idx="7">
                  <c:v>2128</c:v>
                </c:pt>
                <c:pt idx="8">
                  <c:v>2198</c:v>
                </c:pt>
                <c:pt idx="9">
                  <c:v>2679</c:v>
                </c:pt>
                <c:pt idx="10">
                  <c:v>2584</c:v>
                </c:pt>
                <c:pt idx="11">
                  <c:v>2659</c:v>
                </c:pt>
                <c:pt idx="12">
                  <c:v>2687</c:v>
                </c:pt>
                <c:pt idx="13">
                  <c:v>2575</c:v>
                </c:pt>
                <c:pt idx="14">
                  <c:v>3000</c:v>
                </c:pt>
                <c:pt idx="15">
                  <c:v>2573</c:v>
                </c:pt>
                <c:pt idx="16">
                  <c:v>2457</c:v>
                </c:pt>
                <c:pt idx="17">
                  <c:v>2710</c:v>
                </c:pt>
                <c:pt idx="18">
                  <c:v>2503</c:v>
                </c:pt>
                <c:pt idx="19">
                  <c:v>3428</c:v>
                </c:pt>
                <c:pt idx="20">
                  <c:v>3663</c:v>
                </c:pt>
                <c:pt idx="21">
                  <c:v>3562</c:v>
                </c:pt>
                <c:pt idx="22">
                  <c:v>3260</c:v>
                </c:pt>
                <c:pt idx="23">
                  <c:v>3707</c:v>
                </c:pt>
                <c:pt idx="24">
                  <c:v>3694</c:v>
                </c:pt>
                <c:pt idx="25">
                  <c:v>3872</c:v>
                </c:pt>
                <c:pt idx="26">
                  <c:v>3944</c:v>
                </c:pt>
                <c:pt idx="27">
                  <c:v>4095</c:v>
                </c:pt>
                <c:pt idx="28">
                  <c:v>4177</c:v>
                </c:pt>
                <c:pt idx="29">
                  <c:v>4237</c:v>
                </c:pt>
                <c:pt idx="30">
                  <c:v>4201</c:v>
                </c:pt>
                <c:pt idx="31">
                  <c:v>4198</c:v>
                </c:pt>
                <c:pt idx="32">
                  <c:v>4078</c:v>
                </c:pt>
                <c:pt idx="33">
                  <c:v>4177</c:v>
                </c:pt>
                <c:pt idx="34">
                  <c:v>4187</c:v>
                </c:pt>
                <c:pt idx="35">
                  <c:v>4467</c:v>
                </c:pt>
                <c:pt idx="36">
                  <c:v>4299</c:v>
                </c:pt>
                <c:pt idx="37">
                  <c:v>4265</c:v>
                </c:pt>
                <c:pt idx="38">
                  <c:v>4042</c:v>
                </c:pt>
                <c:pt idx="39">
                  <c:v>4240</c:v>
                </c:pt>
                <c:pt idx="40">
                  <c:v>4046</c:v>
                </c:pt>
                <c:pt idx="41">
                  <c:v>4031</c:v>
                </c:pt>
                <c:pt idx="42">
                  <c:v>3606</c:v>
                </c:pt>
                <c:pt idx="43">
                  <c:v>3720</c:v>
                </c:pt>
                <c:pt idx="44">
                  <c:v>3758</c:v>
                </c:pt>
                <c:pt idx="45">
                  <c:v>3771</c:v>
                </c:pt>
                <c:pt idx="46">
                  <c:v>3834</c:v>
                </c:pt>
                <c:pt idx="47">
                  <c:v>3384</c:v>
                </c:pt>
              </c:numCache>
            </c:numRef>
          </c:val>
        </c:ser>
        <c:ser>
          <c:idx val="1"/>
          <c:order val="1"/>
          <c:tx>
            <c:strRef>
              <c:f>'Time Left to Serve N'!$D$5</c:f>
              <c:strCache>
                <c:ptCount val="1"/>
                <c:pt idx="0">
                  <c:v>1 year</c:v>
                </c:pt>
              </c:strCache>
            </c:strRef>
          </c:tx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N'!$D$6:$D$53</c:f>
              <c:numCache>
                <c:formatCode>###0</c:formatCode>
                <c:ptCount val="48"/>
                <c:pt idx="0">
                  <c:v>1350</c:v>
                </c:pt>
                <c:pt idx="1">
                  <c:v>1870</c:v>
                </c:pt>
                <c:pt idx="2">
                  <c:v>1883</c:v>
                </c:pt>
                <c:pt idx="3">
                  <c:v>1904</c:v>
                </c:pt>
                <c:pt idx="4">
                  <c:v>2297</c:v>
                </c:pt>
                <c:pt idx="5">
                  <c:v>2136</c:v>
                </c:pt>
                <c:pt idx="6">
                  <c:v>2073</c:v>
                </c:pt>
                <c:pt idx="7">
                  <c:v>2398</c:v>
                </c:pt>
                <c:pt idx="8">
                  <c:v>2639</c:v>
                </c:pt>
                <c:pt idx="9">
                  <c:v>2582</c:v>
                </c:pt>
                <c:pt idx="10">
                  <c:v>2659</c:v>
                </c:pt>
                <c:pt idx="11">
                  <c:v>2698</c:v>
                </c:pt>
                <c:pt idx="12">
                  <c:v>3062</c:v>
                </c:pt>
                <c:pt idx="13">
                  <c:v>3288</c:v>
                </c:pt>
                <c:pt idx="14">
                  <c:v>2973</c:v>
                </c:pt>
                <c:pt idx="15">
                  <c:v>3141</c:v>
                </c:pt>
                <c:pt idx="16">
                  <c:v>3327</c:v>
                </c:pt>
                <c:pt idx="17">
                  <c:v>3848</c:v>
                </c:pt>
                <c:pt idx="18">
                  <c:v>4871</c:v>
                </c:pt>
                <c:pt idx="19">
                  <c:v>5120</c:v>
                </c:pt>
                <c:pt idx="20">
                  <c:v>4815</c:v>
                </c:pt>
                <c:pt idx="21">
                  <c:v>4896</c:v>
                </c:pt>
                <c:pt idx="22">
                  <c:v>5211</c:v>
                </c:pt>
                <c:pt idx="23">
                  <c:v>5371</c:v>
                </c:pt>
                <c:pt idx="24">
                  <c:v>5626</c:v>
                </c:pt>
                <c:pt idx="25">
                  <c:v>5651</c:v>
                </c:pt>
                <c:pt idx="26">
                  <c:v>5760</c:v>
                </c:pt>
                <c:pt idx="27">
                  <c:v>5746</c:v>
                </c:pt>
                <c:pt idx="28">
                  <c:v>5952</c:v>
                </c:pt>
                <c:pt idx="29">
                  <c:v>5933</c:v>
                </c:pt>
                <c:pt idx="30">
                  <c:v>5706</c:v>
                </c:pt>
                <c:pt idx="31">
                  <c:v>5625</c:v>
                </c:pt>
                <c:pt idx="32">
                  <c:v>5738</c:v>
                </c:pt>
                <c:pt idx="33">
                  <c:v>5984</c:v>
                </c:pt>
                <c:pt idx="34">
                  <c:v>6251</c:v>
                </c:pt>
                <c:pt idx="35">
                  <c:v>6236</c:v>
                </c:pt>
                <c:pt idx="36">
                  <c:v>5969</c:v>
                </c:pt>
                <c:pt idx="37">
                  <c:v>5801</c:v>
                </c:pt>
                <c:pt idx="38">
                  <c:v>5848</c:v>
                </c:pt>
                <c:pt idx="39">
                  <c:v>5844</c:v>
                </c:pt>
                <c:pt idx="40">
                  <c:v>5779</c:v>
                </c:pt>
                <c:pt idx="41">
                  <c:v>5448</c:v>
                </c:pt>
                <c:pt idx="42">
                  <c:v>5579</c:v>
                </c:pt>
                <c:pt idx="43">
                  <c:v>5628</c:v>
                </c:pt>
                <c:pt idx="44">
                  <c:v>5698</c:v>
                </c:pt>
                <c:pt idx="45">
                  <c:v>5572</c:v>
                </c:pt>
                <c:pt idx="46">
                  <c:v>5044</c:v>
                </c:pt>
                <c:pt idx="47">
                  <c:v>4759</c:v>
                </c:pt>
              </c:numCache>
            </c:numRef>
          </c:val>
        </c:ser>
        <c:ser>
          <c:idx val="2"/>
          <c:order val="2"/>
          <c:tx>
            <c:strRef>
              <c:f>'Time Left to Serve N'!$E$5</c:f>
              <c:strCache>
                <c:ptCount val="1"/>
                <c:pt idx="0">
                  <c:v>2 years</c:v>
                </c:pt>
              </c:strCache>
            </c:strRef>
          </c:tx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N'!$E$6:$E$53</c:f>
              <c:numCache>
                <c:formatCode>###0</c:formatCode>
                <c:ptCount val="48"/>
                <c:pt idx="0">
                  <c:v>699</c:v>
                </c:pt>
                <c:pt idx="1">
                  <c:v>751</c:v>
                </c:pt>
                <c:pt idx="2">
                  <c:v>930</c:v>
                </c:pt>
                <c:pt idx="3">
                  <c:v>892</c:v>
                </c:pt>
                <c:pt idx="4">
                  <c:v>864</c:v>
                </c:pt>
                <c:pt idx="5">
                  <c:v>1003</c:v>
                </c:pt>
                <c:pt idx="6">
                  <c:v>1207</c:v>
                </c:pt>
                <c:pt idx="7">
                  <c:v>1165</c:v>
                </c:pt>
                <c:pt idx="8">
                  <c:v>1222</c:v>
                </c:pt>
                <c:pt idx="9">
                  <c:v>1272</c:v>
                </c:pt>
                <c:pt idx="10">
                  <c:v>1366</c:v>
                </c:pt>
                <c:pt idx="11">
                  <c:v>1522</c:v>
                </c:pt>
                <c:pt idx="12">
                  <c:v>1412</c:v>
                </c:pt>
                <c:pt idx="13">
                  <c:v>1455</c:v>
                </c:pt>
                <c:pt idx="14">
                  <c:v>1547</c:v>
                </c:pt>
                <c:pt idx="15">
                  <c:v>1775</c:v>
                </c:pt>
                <c:pt idx="16">
                  <c:v>2538</c:v>
                </c:pt>
                <c:pt idx="17">
                  <c:v>2832</c:v>
                </c:pt>
                <c:pt idx="18">
                  <c:v>2686</c:v>
                </c:pt>
                <c:pt idx="19">
                  <c:v>2756</c:v>
                </c:pt>
                <c:pt idx="20">
                  <c:v>2975</c:v>
                </c:pt>
                <c:pt idx="21">
                  <c:v>3011</c:v>
                </c:pt>
                <c:pt idx="22">
                  <c:v>3096</c:v>
                </c:pt>
                <c:pt idx="23">
                  <c:v>3091</c:v>
                </c:pt>
                <c:pt idx="24">
                  <c:v>3197</c:v>
                </c:pt>
                <c:pt idx="25">
                  <c:v>3066</c:v>
                </c:pt>
                <c:pt idx="26">
                  <c:v>3057</c:v>
                </c:pt>
                <c:pt idx="27">
                  <c:v>3108</c:v>
                </c:pt>
                <c:pt idx="28">
                  <c:v>3028</c:v>
                </c:pt>
                <c:pt idx="29">
                  <c:v>2813</c:v>
                </c:pt>
                <c:pt idx="30">
                  <c:v>2810</c:v>
                </c:pt>
                <c:pt idx="31">
                  <c:v>2956</c:v>
                </c:pt>
                <c:pt idx="32">
                  <c:v>3095</c:v>
                </c:pt>
                <c:pt idx="33">
                  <c:v>3149</c:v>
                </c:pt>
                <c:pt idx="34">
                  <c:v>3117</c:v>
                </c:pt>
                <c:pt idx="35">
                  <c:v>2908</c:v>
                </c:pt>
                <c:pt idx="36">
                  <c:v>2924</c:v>
                </c:pt>
                <c:pt idx="37">
                  <c:v>2953</c:v>
                </c:pt>
                <c:pt idx="38">
                  <c:v>2908</c:v>
                </c:pt>
                <c:pt idx="39">
                  <c:v>2688</c:v>
                </c:pt>
                <c:pt idx="40">
                  <c:v>2851</c:v>
                </c:pt>
                <c:pt idx="41">
                  <c:v>2875</c:v>
                </c:pt>
                <c:pt idx="42">
                  <c:v>2948</c:v>
                </c:pt>
                <c:pt idx="43">
                  <c:v>2885</c:v>
                </c:pt>
                <c:pt idx="44">
                  <c:v>2614</c:v>
                </c:pt>
                <c:pt idx="45">
                  <c:v>2417</c:v>
                </c:pt>
                <c:pt idx="46">
                  <c:v>2780</c:v>
                </c:pt>
                <c:pt idx="47">
                  <c:v>3041</c:v>
                </c:pt>
              </c:numCache>
            </c:numRef>
          </c:val>
        </c:ser>
        <c:ser>
          <c:idx val="3"/>
          <c:order val="3"/>
          <c:tx>
            <c:strRef>
              <c:f>'Time Left to Serve N'!$F$5</c:f>
              <c:strCache>
                <c:ptCount val="1"/>
                <c:pt idx="0">
                  <c:v>3 years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N'!$F$6:$F$53</c:f>
              <c:numCache>
                <c:formatCode>###0</c:formatCode>
                <c:ptCount val="48"/>
                <c:pt idx="0">
                  <c:v>397</c:v>
                </c:pt>
                <c:pt idx="1">
                  <c:v>391</c:v>
                </c:pt>
                <c:pt idx="2">
                  <c:v>393</c:v>
                </c:pt>
                <c:pt idx="3">
                  <c:v>429</c:v>
                </c:pt>
                <c:pt idx="4">
                  <c:v>541</c:v>
                </c:pt>
                <c:pt idx="5">
                  <c:v>572</c:v>
                </c:pt>
                <c:pt idx="6">
                  <c:v>585</c:v>
                </c:pt>
                <c:pt idx="7">
                  <c:v>612</c:v>
                </c:pt>
                <c:pt idx="8">
                  <c:v>718</c:v>
                </c:pt>
                <c:pt idx="9">
                  <c:v>772</c:v>
                </c:pt>
                <c:pt idx="10">
                  <c:v>760</c:v>
                </c:pt>
                <c:pt idx="11">
                  <c:v>732</c:v>
                </c:pt>
                <c:pt idx="12">
                  <c:v>766</c:v>
                </c:pt>
                <c:pt idx="13">
                  <c:v>903</c:v>
                </c:pt>
                <c:pt idx="14">
                  <c:v>1303</c:v>
                </c:pt>
                <c:pt idx="15">
                  <c:v>1578</c:v>
                </c:pt>
                <c:pt idx="16">
                  <c:v>1613</c:v>
                </c:pt>
                <c:pt idx="17">
                  <c:v>1730</c:v>
                </c:pt>
                <c:pt idx="18">
                  <c:v>1812</c:v>
                </c:pt>
                <c:pt idx="19">
                  <c:v>1866</c:v>
                </c:pt>
                <c:pt idx="20">
                  <c:v>1955</c:v>
                </c:pt>
                <c:pt idx="21">
                  <c:v>1893</c:v>
                </c:pt>
                <c:pt idx="22">
                  <c:v>1947</c:v>
                </c:pt>
                <c:pt idx="23">
                  <c:v>1851</c:v>
                </c:pt>
                <c:pt idx="24">
                  <c:v>1814</c:v>
                </c:pt>
                <c:pt idx="25">
                  <c:v>1848</c:v>
                </c:pt>
                <c:pt idx="26">
                  <c:v>1730</c:v>
                </c:pt>
                <c:pt idx="27">
                  <c:v>1646</c:v>
                </c:pt>
                <c:pt idx="28">
                  <c:v>1638</c:v>
                </c:pt>
                <c:pt idx="29">
                  <c:v>1735</c:v>
                </c:pt>
                <c:pt idx="30">
                  <c:v>1746</c:v>
                </c:pt>
                <c:pt idx="31">
                  <c:v>1726</c:v>
                </c:pt>
                <c:pt idx="32">
                  <c:v>1704</c:v>
                </c:pt>
                <c:pt idx="33">
                  <c:v>1673</c:v>
                </c:pt>
                <c:pt idx="34">
                  <c:v>1715</c:v>
                </c:pt>
                <c:pt idx="35">
                  <c:v>1704</c:v>
                </c:pt>
                <c:pt idx="36">
                  <c:v>1698</c:v>
                </c:pt>
                <c:pt idx="37">
                  <c:v>1565</c:v>
                </c:pt>
                <c:pt idx="38">
                  <c:v>1648</c:v>
                </c:pt>
                <c:pt idx="39">
                  <c:v>1636</c:v>
                </c:pt>
                <c:pt idx="40">
                  <c:v>1690</c:v>
                </c:pt>
                <c:pt idx="41">
                  <c:v>1674</c:v>
                </c:pt>
                <c:pt idx="42">
                  <c:v>1528</c:v>
                </c:pt>
                <c:pt idx="43">
                  <c:v>1443</c:v>
                </c:pt>
                <c:pt idx="44">
                  <c:v>1539</c:v>
                </c:pt>
                <c:pt idx="45">
                  <c:v>1719</c:v>
                </c:pt>
                <c:pt idx="46">
                  <c:v>1907</c:v>
                </c:pt>
                <c:pt idx="47">
                  <c:v>1922</c:v>
                </c:pt>
              </c:numCache>
            </c:numRef>
          </c:val>
        </c:ser>
        <c:ser>
          <c:idx val="4"/>
          <c:order val="4"/>
          <c:tx>
            <c:strRef>
              <c:f>'Time Left to Serve N'!$G$5</c:f>
              <c:strCache>
                <c:ptCount val="1"/>
                <c:pt idx="0">
                  <c:v>4 years</c:v>
                </c:pt>
              </c:strCache>
            </c:strRef>
          </c:tx>
          <c:spPr>
            <a:solidFill>
              <a:srgbClr val="CC6600"/>
            </a:solidFill>
          </c:spPr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N'!$G$6:$G$53</c:f>
              <c:numCache>
                <c:formatCode>###0</c:formatCode>
                <c:ptCount val="48"/>
                <c:pt idx="0">
                  <c:v>199</c:v>
                </c:pt>
                <c:pt idx="1">
                  <c:v>190</c:v>
                </c:pt>
                <c:pt idx="2">
                  <c:v>229</c:v>
                </c:pt>
                <c:pt idx="3">
                  <c:v>265</c:v>
                </c:pt>
                <c:pt idx="4">
                  <c:v>313</c:v>
                </c:pt>
                <c:pt idx="5">
                  <c:v>319</c:v>
                </c:pt>
                <c:pt idx="6">
                  <c:v>374</c:v>
                </c:pt>
                <c:pt idx="7">
                  <c:v>426</c:v>
                </c:pt>
                <c:pt idx="8">
                  <c:v>435</c:v>
                </c:pt>
                <c:pt idx="9">
                  <c:v>420</c:v>
                </c:pt>
                <c:pt idx="10">
                  <c:v>422</c:v>
                </c:pt>
                <c:pt idx="11">
                  <c:v>503</c:v>
                </c:pt>
                <c:pt idx="12">
                  <c:v>701</c:v>
                </c:pt>
                <c:pt idx="13">
                  <c:v>893</c:v>
                </c:pt>
                <c:pt idx="14">
                  <c:v>971</c:v>
                </c:pt>
                <c:pt idx="15">
                  <c:v>1056</c:v>
                </c:pt>
                <c:pt idx="16">
                  <c:v>1184</c:v>
                </c:pt>
                <c:pt idx="17">
                  <c:v>1206</c:v>
                </c:pt>
                <c:pt idx="18">
                  <c:v>1314</c:v>
                </c:pt>
                <c:pt idx="19">
                  <c:v>1292</c:v>
                </c:pt>
                <c:pt idx="20">
                  <c:v>1325</c:v>
                </c:pt>
                <c:pt idx="21">
                  <c:v>1246</c:v>
                </c:pt>
                <c:pt idx="22">
                  <c:v>1208</c:v>
                </c:pt>
                <c:pt idx="23">
                  <c:v>1200</c:v>
                </c:pt>
                <c:pt idx="24">
                  <c:v>1126</c:v>
                </c:pt>
                <c:pt idx="25">
                  <c:v>1047</c:v>
                </c:pt>
                <c:pt idx="26">
                  <c:v>1088</c:v>
                </c:pt>
                <c:pt idx="27">
                  <c:v>1158</c:v>
                </c:pt>
                <c:pt idx="28">
                  <c:v>1181</c:v>
                </c:pt>
                <c:pt idx="29">
                  <c:v>1171</c:v>
                </c:pt>
                <c:pt idx="30">
                  <c:v>1117</c:v>
                </c:pt>
                <c:pt idx="31">
                  <c:v>1059</c:v>
                </c:pt>
                <c:pt idx="32">
                  <c:v>1086</c:v>
                </c:pt>
                <c:pt idx="33">
                  <c:v>1175</c:v>
                </c:pt>
                <c:pt idx="34">
                  <c:v>1124</c:v>
                </c:pt>
                <c:pt idx="35">
                  <c:v>980</c:v>
                </c:pt>
                <c:pt idx="36">
                  <c:v>1042</c:v>
                </c:pt>
                <c:pt idx="37">
                  <c:v>1111</c:v>
                </c:pt>
                <c:pt idx="38">
                  <c:v>1105</c:v>
                </c:pt>
                <c:pt idx="39">
                  <c:v>1101</c:v>
                </c:pt>
                <c:pt idx="40">
                  <c:v>1026</c:v>
                </c:pt>
                <c:pt idx="41">
                  <c:v>947</c:v>
                </c:pt>
                <c:pt idx="42">
                  <c:v>1017</c:v>
                </c:pt>
                <c:pt idx="43">
                  <c:v>1122</c:v>
                </c:pt>
                <c:pt idx="44">
                  <c:v>1176</c:v>
                </c:pt>
                <c:pt idx="45">
                  <c:v>1200</c:v>
                </c:pt>
                <c:pt idx="46">
                  <c:v>1197</c:v>
                </c:pt>
                <c:pt idx="47">
                  <c:v>1219</c:v>
                </c:pt>
              </c:numCache>
            </c:numRef>
          </c:val>
        </c:ser>
        <c:ser>
          <c:idx val="5"/>
          <c:order val="5"/>
          <c:tx>
            <c:strRef>
              <c:f>'Time Left to Serve N'!$H$5</c:f>
              <c:strCache>
                <c:ptCount val="1"/>
                <c:pt idx="0">
                  <c:v>5+ years</c:v>
                </c:pt>
              </c:strCache>
            </c:strRef>
          </c:tx>
          <c:spPr>
            <a:solidFill>
              <a:srgbClr val="4F2270"/>
            </a:solidFill>
            <a:ln>
              <a:solidFill>
                <a:srgbClr val="7030A0"/>
              </a:solidFill>
            </a:ln>
          </c:spPr>
          <c:cat>
            <c:strRef>
              <c:f>'Time Left to Serve N'!$B$6:$B$53</c:f>
              <c:strCache>
                <c:ptCount val="48"/>
                <c:pt idx="0">
                  <c:v>7/01/1990</c:v>
                </c:pt>
                <c:pt idx="1">
                  <c:v>12/31/1990</c:v>
                </c:pt>
                <c:pt idx="2">
                  <c:v>7/01/1991</c:v>
                </c:pt>
                <c:pt idx="3">
                  <c:v>12/31/1991</c:v>
                </c:pt>
                <c:pt idx="4">
                  <c:v>7/01/1992</c:v>
                </c:pt>
                <c:pt idx="5">
                  <c:v>12/31/1992</c:v>
                </c:pt>
                <c:pt idx="6">
                  <c:v>7/01/1993</c:v>
                </c:pt>
                <c:pt idx="7">
                  <c:v>12/31/1993</c:v>
                </c:pt>
                <c:pt idx="8">
                  <c:v>7/01/1994</c:v>
                </c:pt>
                <c:pt idx="9">
                  <c:v>12/31/1994</c:v>
                </c:pt>
                <c:pt idx="10">
                  <c:v>7/01/1995</c:v>
                </c:pt>
                <c:pt idx="11">
                  <c:v>12/31/1995</c:v>
                </c:pt>
                <c:pt idx="12">
                  <c:v>7/01/1996</c:v>
                </c:pt>
                <c:pt idx="13">
                  <c:v>12/31/1996</c:v>
                </c:pt>
                <c:pt idx="14">
                  <c:v>7/01/1997</c:v>
                </c:pt>
                <c:pt idx="15">
                  <c:v>12/31/1997</c:v>
                </c:pt>
                <c:pt idx="16">
                  <c:v>7/01/1998</c:v>
                </c:pt>
                <c:pt idx="17">
                  <c:v>12/31/1998</c:v>
                </c:pt>
                <c:pt idx="18">
                  <c:v>7/01/1999</c:v>
                </c:pt>
                <c:pt idx="19">
                  <c:v>12/31/1999</c:v>
                </c:pt>
                <c:pt idx="20">
                  <c:v>7/01/2000</c:v>
                </c:pt>
                <c:pt idx="21">
                  <c:v>12/31/2000</c:v>
                </c:pt>
                <c:pt idx="22">
                  <c:v>7/01/2001</c:v>
                </c:pt>
                <c:pt idx="23">
                  <c:v>12/31/2001</c:v>
                </c:pt>
                <c:pt idx="24">
                  <c:v>7/01/2002</c:v>
                </c:pt>
                <c:pt idx="25">
                  <c:v>12/31/2002</c:v>
                </c:pt>
                <c:pt idx="26">
                  <c:v>7/01/2003</c:v>
                </c:pt>
                <c:pt idx="27">
                  <c:v>12/31/2003</c:v>
                </c:pt>
                <c:pt idx="28">
                  <c:v>7/01/2004</c:v>
                </c:pt>
                <c:pt idx="29">
                  <c:v>12/31/2004</c:v>
                </c:pt>
                <c:pt idx="30">
                  <c:v>7/01/2005</c:v>
                </c:pt>
                <c:pt idx="31">
                  <c:v>12/31/2005</c:v>
                </c:pt>
                <c:pt idx="32">
                  <c:v>7/01/2006</c:v>
                </c:pt>
                <c:pt idx="33">
                  <c:v>12/31/2006</c:v>
                </c:pt>
                <c:pt idx="34">
                  <c:v>7/01/2007</c:v>
                </c:pt>
                <c:pt idx="35">
                  <c:v>12/31/2007</c:v>
                </c:pt>
                <c:pt idx="36">
                  <c:v>7/01/2008</c:v>
                </c:pt>
                <c:pt idx="37">
                  <c:v>12/31/2008</c:v>
                </c:pt>
                <c:pt idx="38">
                  <c:v>7/01/2009</c:v>
                </c:pt>
                <c:pt idx="39">
                  <c:v>12/31/2009</c:v>
                </c:pt>
                <c:pt idx="40">
                  <c:v>7/01/2010</c:v>
                </c:pt>
                <c:pt idx="41">
                  <c:v>12/31/2010</c:v>
                </c:pt>
                <c:pt idx="42">
                  <c:v>7/01/2011</c:v>
                </c:pt>
                <c:pt idx="43">
                  <c:v>12/31/2011</c:v>
                </c:pt>
                <c:pt idx="44">
                  <c:v>7/01/2012</c:v>
                </c:pt>
                <c:pt idx="45">
                  <c:v>12/31/2012</c:v>
                </c:pt>
                <c:pt idx="46">
                  <c:v>7/01/2013</c:v>
                </c:pt>
                <c:pt idx="47">
                  <c:v>12/31/2013</c:v>
                </c:pt>
              </c:strCache>
            </c:strRef>
          </c:cat>
          <c:val>
            <c:numRef>
              <c:f>'Time Left to Serve N'!$H$6:$H$53</c:f>
              <c:numCache>
                <c:formatCode>###0</c:formatCode>
                <c:ptCount val="48"/>
                <c:pt idx="0">
                  <c:v>1172</c:v>
                </c:pt>
                <c:pt idx="1">
                  <c:v>1312</c:v>
                </c:pt>
                <c:pt idx="2">
                  <c:v>1487</c:v>
                </c:pt>
                <c:pt idx="3">
                  <c:v>1662</c:v>
                </c:pt>
                <c:pt idx="4">
                  <c:v>1892</c:v>
                </c:pt>
                <c:pt idx="5">
                  <c:v>2125</c:v>
                </c:pt>
                <c:pt idx="6">
                  <c:v>2339</c:v>
                </c:pt>
                <c:pt idx="7">
                  <c:v>2540</c:v>
                </c:pt>
                <c:pt idx="8">
                  <c:v>2802</c:v>
                </c:pt>
                <c:pt idx="9">
                  <c:v>3104</c:v>
                </c:pt>
                <c:pt idx="10">
                  <c:v>3475</c:v>
                </c:pt>
                <c:pt idx="11">
                  <c:v>3810</c:v>
                </c:pt>
                <c:pt idx="12">
                  <c:v>4209</c:v>
                </c:pt>
                <c:pt idx="13">
                  <c:v>4587</c:v>
                </c:pt>
                <c:pt idx="14">
                  <c:v>4897</c:v>
                </c:pt>
                <c:pt idx="15">
                  <c:v>5032</c:v>
                </c:pt>
                <c:pt idx="16">
                  <c:v>5218</c:v>
                </c:pt>
                <c:pt idx="17">
                  <c:v>5288</c:v>
                </c:pt>
                <c:pt idx="18">
                  <c:v>5349</c:v>
                </c:pt>
                <c:pt idx="19">
                  <c:v>5281</c:v>
                </c:pt>
                <c:pt idx="20">
                  <c:v>5282</c:v>
                </c:pt>
                <c:pt idx="21">
                  <c:v>5364</c:v>
                </c:pt>
                <c:pt idx="22">
                  <c:v>5442</c:v>
                </c:pt>
                <c:pt idx="23">
                  <c:v>5472</c:v>
                </c:pt>
                <c:pt idx="24">
                  <c:v>5714</c:v>
                </c:pt>
                <c:pt idx="25">
                  <c:v>5841</c:v>
                </c:pt>
                <c:pt idx="26">
                  <c:v>5948</c:v>
                </c:pt>
                <c:pt idx="27">
                  <c:v>5923</c:v>
                </c:pt>
                <c:pt idx="28">
                  <c:v>5987</c:v>
                </c:pt>
                <c:pt idx="29">
                  <c:v>5965</c:v>
                </c:pt>
                <c:pt idx="30">
                  <c:v>5984</c:v>
                </c:pt>
                <c:pt idx="31">
                  <c:v>6047</c:v>
                </c:pt>
                <c:pt idx="32">
                  <c:v>6140</c:v>
                </c:pt>
                <c:pt idx="33">
                  <c:v>6135</c:v>
                </c:pt>
                <c:pt idx="34">
                  <c:v>6230</c:v>
                </c:pt>
                <c:pt idx="35">
                  <c:v>6279</c:v>
                </c:pt>
                <c:pt idx="36">
                  <c:v>6370</c:v>
                </c:pt>
                <c:pt idx="37">
                  <c:v>6402</c:v>
                </c:pt>
                <c:pt idx="38">
                  <c:v>6436</c:v>
                </c:pt>
                <c:pt idx="39">
                  <c:v>6478</c:v>
                </c:pt>
                <c:pt idx="40">
                  <c:v>6682</c:v>
                </c:pt>
                <c:pt idx="41">
                  <c:v>6789</c:v>
                </c:pt>
                <c:pt idx="42">
                  <c:v>6938</c:v>
                </c:pt>
                <c:pt idx="43">
                  <c:v>6989</c:v>
                </c:pt>
                <c:pt idx="44">
                  <c:v>7045</c:v>
                </c:pt>
                <c:pt idx="45">
                  <c:v>7067</c:v>
                </c:pt>
                <c:pt idx="46">
                  <c:v>7145</c:v>
                </c:pt>
                <c:pt idx="47">
                  <c:v>7186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81984"/>
        <c:axId val="93500160"/>
      </c:areaChart>
      <c:catAx>
        <c:axId val="93481984"/>
        <c:scaling>
          <c:orientation val="minMax"/>
        </c:scaling>
        <c:delete val="0"/>
        <c:axPos val="b"/>
        <c:majorTickMark val="out"/>
        <c:minorTickMark val="none"/>
        <c:tickLblPos val="nextTo"/>
        <c:crossAx val="93500160"/>
        <c:crosses val="autoZero"/>
        <c:auto val="1"/>
        <c:lblAlgn val="ctr"/>
        <c:lblOffset val="100"/>
        <c:noMultiLvlLbl val="0"/>
      </c:catAx>
      <c:valAx>
        <c:axId val="935001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3481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730529912209255"/>
          <c:y val="0.25347805482648"/>
          <c:w val="8.7694700877907483E-2"/>
          <c:h val="0.57611267341582306"/>
        </c:manualLayout>
      </c:layout>
      <c:overlay val="0"/>
      <c:txPr>
        <a:bodyPr/>
        <a:lstStyle/>
        <a:p>
          <a:pPr>
            <a:defRPr sz="1050" baseline="0"/>
          </a:pPr>
          <a:endParaRPr lang="en-US"/>
        </a:p>
      </c:txPr>
    </c:legend>
    <c:plotVisOnly val="1"/>
    <c:dispBlanksAs val="zero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79440069991251"/>
          <c:y val="1.8771608290343019E-2"/>
          <c:w val="0.73925304293103711"/>
          <c:h val="0.9204975317934882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'Time Left to Serve N'!$W$27:$AB$27</c:f>
              <c:strCache>
                <c:ptCount val="6"/>
                <c:pt idx="0">
                  <c:v>Less than 1 year</c:v>
                </c:pt>
                <c:pt idx="1">
                  <c:v>1 year</c:v>
                </c:pt>
                <c:pt idx="2">
                  <c:v>2 years</c:v>
                </c:pt>
                <c:pt idx="3">
                  <c:v>3 years</c:v>
                </c:pt>
                <c:pt idx="4">
                  <c:v>4 years</c:v>
                </c:pt>
                <c:pt idx="5">
                  <c:v>5+ years</c:v>
                </c:pt>
              </c:strCache>
            </c:strRef>
          </c:cat>
          <c:val>
            <c:numRef>
              <c:f>('Time Left to Serve N'!$AH$33,'Time Left to Serve N'!$AJ$33,'Time Left to Serve N'!$AL$33,'Time Left to Serve N'!$AN$33,'Time Left to Serve N'!$AP$33,'Time Left to Serve N'!$AR$33)</c:f>
              <c:numCache>
                <c:formatCode>0.00%</c:formatCode>
                <c:ptCount val="6"/>
                <c:pt idx="0">
                  <c:v>-3.693806458672183E-2</c:v>
                </c:pt>
                <c:pt idx="1">
                  <c:v>-3.9048467692941818E-2</c:v>
                </c:pt>
                <c:pt idx="2">
                  <c:v>4.5873376144899003E-3</c:v>
                </c:pt>
                <c:pt idx="3">
                  <c:v>9.4829005370895697E-3</c:v>
                </c:pt>
                <c:pt idx="4">
                  <c:v>7.6658585032616869E-3</c:v>
                </c:pt>
                <c:pt idx="5">
                  <c:v>5.4250435624822457E-2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178752"/>
        <c:axId val="95180288"/>
      </c:barChart>
      <c:catAx>
        <c:axId val="95178752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95180288"/>
        <c:crosses val="autoZero"/>
        <c:auto val="1"/>
        <c:lblAlgn val="ctr"/>
        <c:lblOffset val="100"/>
        <c:noMultiLvlLbl val="0"/>
      </c:catAx>
      <c:valAx>
        <c:axId val="95180288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517875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Violent Crime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'[CJCC UCR Crime Rate Data_2014_04 (3).xlsx]Violent Offenses and Arrests'!$C$60:$K$60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'[CJCC UCR Crime Rate Data_2014_04 (3).xlsx]Violent Offenses and Arrests'!$C$26:$K$26</c:f>
              <c:numCache>
                <c:formatCode>#,##0</c:formatCode>
                <c:ptCount val="9"/>
                <c:pt idx="0">
                  <c:v>13635</c:v>
                </c:pt>
                <c:pt idx="1">
                  <c:v>17343</c:v>
                </c:pt>
                <c:pt idx="2">
                  <c:v>17230</c:v>
                </c:pt>
                <c:pt idx="3">
                  <c:v>16590</c:v>
                </c:pt>
                <c:pt idx="4">
                  <c:v>15293</c:v>
                </c:pt>
                <c:pt idx="5">
                  <c:v>14801</c:v>
                </c:pt>
                <c:pt idx="6">
                  <c:v>14355</c:v>
                </c:pt>
                <c:pt idx="7">
                  <c:v>16151</c:v>
                </c:pt>
                <c:pt idx="8">
                  <c:v>15434</c:v>
                </c:pt>
              </c:numCache>
            </c:numRef>
          </c:val>
          <c:smooth val="0"/>
        </c:ser>
        <c:ser>
          <c:idx val="1"/>
          <c:order val="1"/>
          <c:tx>
            <c:v>Violent Crime Arrests</c:v>
          </c:tx>
          <c:marker>
            <c:symbol val="none"/>
          </c:marker>
          <c:cat>
            <c:numRef>
              <c:f>'[CJCC UCR Crime Rate Data_2014_04 (3).xlsx]Violent Offenses and Arrests'!$C$60:$K$60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'[CJCC UCR Crime Rate Data_2014_04 (3).xlsx]Violent Offenses and Arrests'!$C$61:$K$61</c:f>
              <c:numCache>
                <c:formatCode>#,##0</c:formatCode>
                <c:ptCount val="9"/>
                <c:pt idx="0">
                  <c:v>7239</c:v>
                </c:pt>
                <c:pt idx="1">
                  <c:v>8749</c:v>
                </c:pt>
                <c:pt idx="2">
                  <c:v>8495</c:v>
                </c:pt>
                <c:pt idx="3">
                  <c:v>8516</c:v>
                </c:pt>
                <c:pt idx="4">
                  <c:v>8209</c:v>
                </c:pt>
                <c:pt idx="5">
                  <c:v>8346</c:v>
                </c:pt>
                <c:pt idx="6">
                  <c:v>8436</c:v>
                </c:pt>
                <c:pt idx="7">
                  <c:v>9139</c:v>
                </c:pt>
                <c:pt idx="8">
                  <c:v>8133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66176"/>
        <c:axId val="32072064"/>
      </c:lineChart>
      <c:catAx>
        <c:axId val="3206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2072064"/>
        <c:crosses val="autoZero"/>
        <c:auto val="1"/>
        <c:lblAlgn val="ctr"/>
        <c:lblOffset val="100"/>
        <c:noMultiLvlLbl val="0"/>
      </c:catAx>
      <c:valAx>
        <c:axId val="32072064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32066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455757160789683"/>
          <c:y val="0.1027418770929496"/>
          <c:w val="0.23674677621819012"/>
          <c:h val="0.5876196940899628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'Violent UCR vs. Admissions'!$A$36</c:f>
              <c:strCache>
                <c:ptCount val="1"/>
                <c:pt idx="0">
                  <c:v>Violent Crime Arrests</c:v>
                </c:pt>
              </c:strCache>
            </c:strRef>
          </c:tx>
          <c:marker>
            <c:symbol val="none"/>
          </c:marker>
          <c:cat>
            <c:numRef>
              <c:f>'Violent UCR vs. Admissions'!$B$34:$J$34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'Violent UCR vs. Admissions'!$B$36:$J$36</c:f>
              <c:numCache>
                <c:formatCode>#,##0</c:formatCode>
                <c:ptCount val="9"/>
                <c:pt idx="0">
                  <c:v>7239</c:v>
                </c:pt>
                <c:pt idx="1">
                  <c:v>8749</c:v>
                </c:pt>
                <c:pt idx="2">
                  <c:v>8495</c:v>
                </c:pt>
                <c:pt idx="3">
                  <c:v>8516</c:v>
                </c:pt>
                <c:pt idx="4">
                  <c:v>8209</c:v>
                </c:pt>
                <c:pt idx="5">
                  <c:v>8346</c:v>
                </c:pt>
                <c:pt idx="6">
                  <c:v>8436</c:v>
                </c:pt>
                <c:pt idx="7">
                  <c:v>9139</c:v>
                </c:pt>
                <c:pt idx="8">
                  <c:v>8133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28992"/>
        <c:axId val="22230528"/>
      </c:lineChart>
      <c:lineChart>
        <c:grouping val="standard"/>
        <c:varyColors val="0"/>
        <c:ser>
          <c:idx val="0"/>
          <c:order val="1"/>
          <c:tx>
            <c:strRef>
              <c:f>'Violent UCR vs. Admissions'!$A$35</c:f>
              <c:strCache>
                <c:ptCount val="1"/>
                <c:pt idx="0">
                  <c:v>Prison Admissions for Violent Crime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'Violent UCR vs. Admissions'!$B$34:$J$34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'Violent UCR vs. Admissions'!$B$35:$J$35</c:f>
              <c:numCache>
                <c:formatCode>###0</c:formatCode>
                <c:ptCount val="9"/>
                <c:pt idx="0">
                  <c:v>1291</c:v>
                </c:pt>
                <c:pt idx="1">
                  <c:v>1534</c:v>
                </c:pt>
                <c:pt idx="2">
                  <c:v>1674</c:v>
                </c:pt>
                <c:pt idx="3">
                  <c:v>1554</c:v>
                </c:pt>
                <c:pt idx="4">
                  <c:v>1633</c:v>
                </c:pt>
                <c:pt idx="5">
                  <c:v>1673</c:v>
                </c:pt>
                <c:pt idx="6">
                  <c:v>1552</c:v>
                </c:pt>
                <c:pt idx="7">
                  <c:v>1649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38720"/>
        <c:axId val="22232448"/>
      </c:lineChart>
      <c:catAx>
        <c:axId val="222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230528"/>
        <c:crosses val="autoZero"/>
        <c:auto val="1"/>
        <c:lblAlgn val="ctr"/>
        <c:lblOffset val="100"/>
        <c:noMultiLvlLbl val="0"/>
      </c:catAx>
      <c:valAx>
        <c:axId val="22230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Violent Crime Arrests</a:t>
                </a: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22228992"/>
        <c:crosses val="autoZero"/>
        <c:crossBetween val="between"/>
      </c:valAx>
      <c:valAx>
        <c:axId val="222324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/>
                  <a:t>Prison Admissions for Violent Crimes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2238720"/>
        <c:crosses val="max"/>
        <c:crossBetween val="between"/>
      </c:valAx>
      <c:catAx>
        <c:axId val="2223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3244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Sheet2!$B$37</c:f>
              <c:strCache>
                <c:ptCount val="1"/>
                <c:pt idx="0">
                  <c:v>Drug Possession Arrests</c:v>
                </c:pt>
              </c:strCache>
            </c:strRef>
          </c:tx>
          <c:marker>
            <c:symbol val="none"/>
          </c:marker>
          <c:cat>
            <c:numRef>
              <c:f>Sheet2!$C$35:$K$35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Sheet2!$C$37:$K$37</c:f>
              <c:numCache>
                <c:formatCode>#,##0</c:formatCode>
                <c:ptCount val="9"/>
                <c:pt idx="0">
                  <c:v>20437</c:v>
                </c:pt>
                <c:pt idx="1">
                  <c:v>19814</c:v>
                </c:pt>
                <c:pt idx="2">
                  <c:v>19786</c:v>
                </c:pt>
                <c:pt idx="3">
                  <c:v>19712</c:v>
                </c:pt>
                <c:pt idx="4">
                  <c:v>20029</c:v>
                </c:pt>
                <c:pt idx="5">
                  <c:v>20994</c:v>
                </c:pt>
                <c:pt idx="6">
                  <c:v>20891</c:v>
                </c:pt>
                <c:pt idx="7">
                  <c:v>22607</c:v>
                </c:pt>
                <c:pt idx="8">
                  <c:v>21330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Sheet2!$B$38</c:f>
              <c:strCache>
                <c:ptCount val="1"/>
                <c:pt idx="0">
                  <c:v>Drug Sale Arrests</c:v>
                </c:pt>
              </c:strCache>
            </c:strRef>
          </c:tx>
          <c:marker>
            <c:symbol val="none"/>
          </c:marker>
          <c:cat>
            <c:numRef>
              <c:f>Sheet2!$C$35:$K$35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Sheet2!$C$38:$K$38</c:f>
              <c:numCache>
                <c:formatCode>#,##0</c:formatCode>
                <c:ptCount val="9"/>
                <c:pt idx="0">
                  <c:v>5561</c:v>
                </c:pt>
                <c:pt idx="1">
                  <c:v>6389</c:v>
                </c:pt>
                <c:pt idx="2">
                  <c:v>6109</c:v>
                </c:pt>
                <c:pt idx="3">
                  <c:v>5541</c:v>
                </c:pt>
                <c:pt idx="4">
                  <c:v>5228</c:v>
                </c:pt>
                <c:pt idx="5">
                  <c:v>4871</c:v>
                </c:pt>
                <c:pt idx="6">
                  <c:v>4598</c:v>
                </c:pt>
                <c:pt idx="7">
                  <c:v>4756</c:v>
                </c:pt>
                <c:pt idx="8">
                  <c:v>4780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103936"/>
        <c:axId val="22105472"/>
      </c:lineChart>
      <c:catAx>
        <c:axId val="22103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95749"/>
                </a:solidFill>
                <a:latin typeface="Tw Cen MT" panose="020B0602020104020603" pitchFamily="34" charset="0"/>
              </a:defRPr>
            </a:pPr>
            <a:endParaRPr lang="en-US"/>
          </a:p>
        </c:txPr>
        <c:crossAx val="22105472"/>
        <c:crosses val="autoZero"/>
        <c:auto val="1"/>
        <c:lblAlgn val="ctr"/>
        <c:lblOffset val="100"/>
        <c:noMultiLvlLbl val="0"/>
      </c:catAx>
      <c:valAx>
        <c:axId val="2210547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595749"/>
                </a:solidFill>
                <a:latin typeface="Tw Cen MT" panose="020B0602020104020603" pitchFamily="34" charset="0"/>
              </a:defRPr>
            </a:pPr>
            <a:endParaRPr lang="en-US"/>
          </a:p>
        </c:txPr>
        <c:crossAx val="22103936"/>
        <c:crosses val="autoZero"/>
        <c:crossBetween val="between"/>
      </c:valAx>
      <c:spPr>
        <a:solidFill>
          <a:srgbClr val="F2F2EF"/>
        </a:solidFill>
      </c:spPr>
    </c:plotArea>
    <c:legend>
      <c:legendPos val="r"/>
      <c:layout>
        <c:manualLayout>
          <c:xMode val="edge"/>
          <c:yMode val="edge"/>
          <c:x val="0.74626518907358808"/>
          <c:y val="2.6166147836171643E-2"/>
          <c:w val="0.24447555166715271"/>
          <c:h val="0.8969275246513847"/>
        </c:manualLayout>
      </c:layout>
      <c:overlay val="0"/>
      <c:txPr>
        <a:bodyPr/>
        <a:lstStyle/>
        <a:p>
          <a:pPr>
            <a:defRPr sz="1400">
              <a:solidFill>
                <a:srgbClr val="595749"/>
              </a:solidFill>
              <a:latin typeface="Tw Cen MT" panose="020B06020201040206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2F2EF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'[Criminal Case Filings Statewide 2005-2013 (2).xlsx]Sheet2'!$A$7</c:f>
              <c:strCache>
                <c:ptCount val="1"/>
                <c:pt idx="0">
                  <c:v>Misdemeanor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'[Criminal Case Filings Statewide 2005-2013 (2).xlsx]Sheet2'!$B$1:$J$1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'[Criminal Case Filings Statewide 2005-2013 (2).xlsx]Sheet2'!$B$7:$J$7</c:f>
              <c:numCache>
                <c:formatCode>_(* #,##0_);_(* \(#,##0\);_(* "-"??_);_(@_)</c:formatCode>
                <c:ptCount val="9"/>
                <c:pt idx="0">
                  <c:v>122957</c:v>
                </c:pt>
                <c:pt idx="1">
                  <c:v>116003</c:v>
                </c:pt>
                <c:pt idx="2">
                  <c:v>112559</c:v>
                </c:pt>
                <c:pt idx="3">
                  <c:v>112178</c:v>
                </c:pt>
                <c:pt idx="4">
                  <c:v>101772</c:v>
                </c:pt>
                <c:pt idx="5">
                  <c:v>88910</c:v>
                </c:pt>
                <c:pt idx="6">
                  <c:v>81234</c:v>
                </c:pt>
                <c:pt idx="7">
                  <c:v>81965</c:v>
                </c:pt>
                <c:pt idx="8">
                  <c:v>79968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'[Criminal Case Filings Statewide 2005-2013 (2).xlsx]Sheet2'!$A$8</c:f>
              <c:strCache>
                <c:ptCount val="1"/>
                <c:pt idx="0">
                  <c:v>Felony</c:v>
                </c:pt>
              </c:strCache>
            </c:strRef>
          </c:tx>
          <c:marker>
            <c:symbol val="none"/>
          </c:marker>
          <c:cat>
            <c:numRef>
              <c:f>'[Criminal Case Filings Statewide 2005-2013 (2).xlsx]Sheet2'!$B$1:$J$1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'[Criminal Case Filings Statewide 2005-2013 (2).xlsx]Sheet2'!$B$8:$J$8</c:f>
              <c:numCache>
                <c:formatCode>_(* #,##0_);_(* \(#,##0\);_(* "-"??_);_(@_)</c:formatCode>
                <c:ptCount val="9"/>
                <c:pt idx="0">
                  <c:v>36881</c:v>
                </c:pt>
                <c:pt idx="1">
                  <c:v>36804</c:v>
                </c:pt>
                <c:pt idx="2">
                  <c:v>34863</c:v>
                </c:pt>
                <c:pt idx="3">
                  <c:v>33833</c:v>
                </c:pt>
                <c:pt idx="4">
                  <c:v>32334</c:v>
                </c:pt>
                <c:pt idx="5">
                  <c:v>32238</c:v>
                </c:pt>
                <c:pt idx="6">
                  <c:v>33266</c:v>
                </c:pt>
                <c:pt idx="7">
                  <c:v>36022</c:v>
                </c:pt>
                <c:pt idx="8">
                  <c:v>36884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02464"/>
        <c:axId val="23904256"/>
      </c:lineChart>
      <c:catAx>
        <c:axId val="2390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04256"/>
        <c:crosses val="autoZero"/>
        <c:auto val="1"/>
        <c:lblAlgn val="ctr"/>
        <c:lblOffset val="100"/>
        <c:noMultiLvlLbl val="0"/>
      </c:catAx>
      <c:valAx>
        <c:axId val="23904256"/>
        <c:scaling>
          <c:orientation val="minMax"/>
          <c:max val="14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3902464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egendEntry>
        <c:idx val="0"/>
        <c:txPr>
          <a:bodyPr/>
          <a:lstStyle/>
          <a:p>
            <a:pPr>
              <a:defRPr sz="105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50" baseline="0"/>
            </a:pPr>
            <a:endParaRPr lang="en-US"/>
          </a:p>
        </c:txPr>
      </c:legendEntry>
      <c:layout>
        <c:manualLayout>
          <c:xMode val="edge"/>
          <c:yMode val="edge"/>
          <c:x val="0.87007246376811598"/>
          <c:y val="0.25403515581679048"/>
          <c:w val="0.12123188405797101"/>
          <c:h val="0.53418320949317954"/>
        </c:manualLayout>
      </c:layout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ADP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'WI Jail ADP'!$F$4:$N$4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'WI Jail ADP'!$F$5:$N$5</c:f>
              <c:numCache>
                <c:formatCode>#,##0</c:formatCode>
                <c:ptCount val="9"/>
                <c:pt idx="0">
                  <c:v>14095.366666666665</c:v>
                </c:pt>
                <c:pt idx="1">
                  <c:v>14862.671717171715</c:v>
                </c:pt>
                <c:pt idx="2">
                  <c:v>14702.583333333334</c:v>
                </c:pt>
                <c:pt idx="3">
                  <c:v>14864</c:v>
                </c:pt>
                <c:pt idx="4">
                  <c:v>14452.89393939394</c:v>
                </c:pt>
                <c:pt idx="5">
                  <c:v>13537.333333333332</c:v>
                </c:pt>
                <c:pt idx="6">
                  <c:v>13025.308333333334</c:v>
                </c:pt>
                <c:pt idx="7">
                  <c:v>12670.249999999998</c:v>
                </c:pt>
                <c:pt idx="8">
                  <c:v>12632.333333333334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47616"/>
        <c:axId val="24049152"/>
      </c:lineChart>
      <c:catAx>
        <c:axId val="2404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latin typeface="Tw Cen MT" panose="020B0602020104020603" pitchFamily="34" charset="0"/>
              </a:defRPr>
            </a:pPr>
            <a:endParaRPr lang="en-US"/>
          </a:p>
        </c:txPr>
        <c:crossAx val="24049152"/>
        <c:crosses val="autoZero"/>
        <c:auto val="1"/>
        <c:lblAlgn val="ctr"/>
        <c:lblOffset val="100"/>
        <c:noMultiLvlLbl val="0"/>
      </c:catAx>
      <c:valAx>
        <c:axId val="24049152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Tw Cen MT" panose="020B0602020104020603" pitchFamily="34" charset="0"/>
              </a:defRPr>
            </a:pPr>
            <a:endParaRPr lang="en-US"/>
          </a:p>
        </c:txPr>
        <c:crossAx val="24047616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48763076394598E-2"/>
          <c:y val="6.5411042987215534E-2"/>
          <c:w val="0.82859500312203505"/>
          <c:h val="0.85349840567449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 Jail ADP'!$H$31:$P$31</c:f>
              <c:strCache>
                <c:ptCount val="1"/>
                <c:pt idx="0">
                  <c:v>2005-2006 2006-2007 2007-2008 2008-2009 2009-2010 2010-2011 2011-2012 2012-2013 2005-2013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242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9242"/>
              </a:solidFill>
              <a:ln>
                <a:solidFill>
                  <a:srgbClr val="00B05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506892"/>
                </a:solidFill>
              </a:ln>
            </c:spPr>
          </c:dPt>
          <c:dLbls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b="1" dirty="0"/>
                      <a:t>-10.4%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'WI Jail ADP'!$H$31:$P$31</c:f>
              <c:strCache>
                <c:ptCount val="9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2005-2013</c:v>
                </c:pt>
              </c:strCache>
            </c:strRef>
          </c:cat>
          <c:val>
            <c:numRef>
              <c:f>'WI Jail ADP'!$H$32:$P$32</c:f>
              <c:numCache>
                <c:formatCode>0.0%</c:formatCode>
                <c:ptCount val="9"/>
                <c:pt idx="0">
                  <c:v>5.443668608632983E-2</c:v>
                </c:pt>
                <c:pt idx="1">
                  <c:v>-1.0771171353628303E-2</c:v>
                </c:pt>
                <c:pt idx="2">
                  <c:v>1.0978796243290536E-2</c:v>
                </c:pt>
                <c:pt idx="3">
                  <c:v>-2.7657835078448604E-2</c:v>
                </c:pt>
                <c:pt idx="4">
                  <c:v>-6.3347908723323854E-2</c:v>
                </c:pt>
                <c:pt idx="5">
                  <c:v>-3.7823180340785814E-2</c:v>
                </c:pt>
                <c:pt idx="6">
                  <c:v>-2.7259111588529467E-2</c:v>
                </c:pt>
                <c:pt idx="7">
                  <c:v>-2.9925744690644817E-3</c:v>
                </c:pt>
                <c:pt idx="8">
                  <c:v>-0.10379533700199341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26272"/>
        <c:axId val="25527808"/>
      </c:barChart>
      <c:catAx>
        <c:axId val="25526272"/>
        <c:scaling>
          <c:orientation val="minMax"/>
        </c:scaling>
        <c:delete val="0"/>
        <c:axPos val="b"/>
        <c:majorTickMark val="none"/>
        <c:minorTickMark val="none"/>
        <c:tickLblPos val="low"/>
        <c:crossAx val="25527808"/>
        <c:crosses val="autoZero"/>
        <c:auto val="1"/>
        <c:lblAlgn val="ctr"/>
        <c:lblOffset val="100"/>
        <c:noMultiLvlLbl val="0"/>
      </c:catAx>
      <c:valAx>
        <c:axId val="25527808"/>
        <c:scaling>
          <c:orientation val="minMax"/>
        </c:scaling>
        <c:delete val="0"/>
        <c:axPos val="l"/>
        <c:majorGridlines/>
        <c:numFmt formatCode="0.0%" sourceLinked="1"/>
        <c:majorTickMark val="none"/>
        <c:minorTickMark val="none"/>
        <c:tickLblPos val="nextTo"/>
        <c:crossAx val="25526272"/>
        <c:crosses val="autoZero"/>
        <c:crossBetween val="between"/>
        <c:majorUnit val="1.5000000000000003E-2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baseline="0">
          <a:latin typeface="Tw Cen MT" panose="020B0602020104020603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v>Jail</c:v>
          </c:tx>
          <c:marker>
            <c:symbol val="none"/>
          </c:marker>
          <c:cat>
            <c:strRef>
              <c:f>'Jail vs Prison Admissions'!$A$7:$A$15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'Jail vs Prison Admissions'!$C$7:$C$15</c:f>
              <c:numCache>
                <c:formatCode>#,##0</c:formatCode>
                <c:ptCount val="9"/>
                <c:pt idx="0">
                  <c:v>14095.366666666665</c:v>
                </c:pt>
                <c:pt idx="1">
                  <c:v>14862.671717171715</c:v>
                </c:pt>
                <c:pt idx="2">
                  <c:v>14702.583333333334</c:v>
                </c:pt>
                <c:pt idx="3">
                  <c:v>14864</c:v>
                </c:pt>
                <c:pt idx="4">
                  <c:v>14452.89393939394</c:v>
                </c:pt>
                <c:pt idx="5">
                  <c:v>13537.333333333332</c:v>
                </c:pt>
                <c:pt idx="6">
                  <c:v>13025.308333333334</c:v>
                </c:pt>
                <c:pt idx="7">
                  <c:v>12670.249999999998</c:v>
                </c:pt>
                <c:pt idx="8">
                  <c:v>12632.333333333334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00672"/>
        <c:axId val="25102208"/>
      </c:lineChart>
      <c:lineChart>
        <c:grouping val="standard"/>
        <c:varyColors val="0"/>
        <c:ser>
          <c:idx val="0"/>
          <c:order val="0"/>
          <c:tx>
            <c:v>Prisons</c:v>
          </c:tx>
          <c:spPr>
            <a:ln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strRef>
              <c:f>'Jail vs Prison Admissions'!$A$7:$A$15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strCache>
            </c:strRef>
          </c:cat>
          <c:val>
            <c:numRef>
              <c:f>'Jail vs Prison Admissions'!$B$7:$B$15</c:f>
              <c:numCache>
                <c:formatCode>#,##0.00</c:formatCode>
                <c:ptCount val="9"/>
                <c:pt idx="0">
                  <c:v>22596</c:v>
                </c:pt>
                <c:pt idx="1">
                  <c:v>22412</c:v>
                </c:pt>
                <c:pt idx="2">
                  <c:v>23093</c:v>
                </c:pt>
                <c:pt idx="3">
                  <c:v>23341</c:v>
                </c:pt>
                <c:pt idx="4">
                  <c:v>23162</c:v>
                </c:pt>
                <c:pt idx="5">
                  <c:v>23015</c:v>
                </c:pt>
                <c:pt idx="6">
                  <c:v>22491</c:v>
                </c:pt>
                <c:pt idx="7">
                  <c:v>22351</c:v>
                </c:pt>
                <c:pt idx="8">
                  <c:v>22396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22688"/>
        <c:axId val="25120768"/>
      </c:lineChart>
      <c:catAx>
        <c:axId val="25100672"/>
        <c:scaling>
          <c:orientation val="minMax"/>
        </c:scaling>
        <c:delete val="0"/>
        <c:axPos val="b"/>
        <c:majorTickMark val="out"/>
        <c:minorTickMark val="none"/>
        <c:tickLblPos val="nextTo"/>
        <c:crossAx val="25102208"/>
        <c:crosses val="autoZero"/>
        <c:auto val="1"/>
        <c:lblAlgn val="ctr"/>
        <c:lblOffset val="100"/>
        <c:noMultiLvlLbl val="0"/>
      </c:catAx>
      <c:valAx>
        <c:axId val="2510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Jail ADP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5100672"/>
        <c:crosses val="autoZero"/>
        <c:crossBetween val="between"/>
      </c:valAx>
      <c:valAx>
        <c:axId val="251207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Prison ADP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25122688"/>
        <c:crosses val="max"/>
        <c:crossBetween val="between"/>
      </c:valAx>
      <c:catAx>
        <c:axId val="25122688"/>
        <c:scaling>
          <c:orientation val="minMax"/>
        </c:scaling>
        <c:delete val="1"/>
        <c:axPos val="b"/>
        <c:majorTickMark val="out"/>
        <c:minorTickMark val="none"/>
        <c:tickLblPos val="nextTo"/>
        <c:crossAx val="25120768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248377905464519"/>
          <c:y val="0.91790145549988067"/>
          <c:w val="0.32329739188006906"/>
          <c:h val="6.3916726318301115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Admissions!$F$80</c:f>
              <c:strCache>
                <c:ptCount val="1"/>
                <c:pt idx="0">
                  <c:v>Total Admissions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numRef>
              <c:f>Admissions!$G$78:$T$78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Admissions!$G$80:$T$80</c:f>
              <c:numCache>
                <c:formatCode>###0</c:formatCode>
                <c:ptCount val="14"/>
                <c:pt idx="0">
                  <c:v>8983</c:v>
                </c:pt>
                <c:pt idx="1">
                  <c:v>9412</c:v>
                </c:pt>
                <c:pt idx="2">
                  <c:v>11797</c:v>
                </c:pt>
                <c:pt idx="3">
                  <c:v>12999</c:v>
                </c:pt>
                <c:pt idx="4">
                  <c:v>14191</c:v>
                </c:pt>
                <c:pt idx="5">
                  <c:v>14285</c:v>
                </c:pt>
                <c:pt idx="6">
                  <c:v>15261</c:v>
                </c:pt>
                <c:pt idx="7">
                  <c:v>14249</c:v>
                </c:pt>
                <c:pt idx="8">
                  <c:v>14739</c:v>
                </c:pt>
                <c:pt idx="9">
                  <c:v>14651</c:v>
                </c:pt>
                <c:pt idx="10">
                  <c:v>14758</c:v>
                </c:pt>
                <c:pt idx="11">
                  <c:v>13659</c:v>
                </c:pt>
                <c:pt idx="12">
                  <c:v>12607</c:v>
                </c:pt>
                <c:pt idx="13">
                  <c:v>12674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Admissions!$F$79</c:f>
              <c:strCache>
                <c:ptCount val="1"/>
                <c:pt idx="0">
                  <c:v>Total Releases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lgDash"/>
            </a:ln>
          </c:spPr>
          <c:marker>
            <c:symbol val="none"/>
          </c:marker>
          <c:cat>
            <c:numRef>
              <c:f>Admissions!$G$78:$T$78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Admissions!$G$79:$T$79</c:f>
              <c:numCache>
                <c:formatCode>General</c:formatCode>
                <c:ptCount val="14"/>
                <c:pt idx="0">
                  <c:v>8722</c:v>
                </c:pt>
                <c:pt idx="1">
                  <c:v>8675</c:v>
                </c:pt>
                <c:pt idx="2">
                  <c:v>11166</c:v>
                </c:pt>
                <c:pt idx="3">
                  <c:v>12497</c:v>
                </c:pt>
                <c:pt idx="4">
                  <c:v>13842</c:v>
                </c:pt>
                <c:pt idx="5">
                  <c:v>14551</c:v>
                </c:pt>
                <c:pt idx="6">
                  <c:v>14570</c:v>
                </c:pt>
                <c:pt idx="7">
                  <c:v>13976</c:v>
                </c:pt>
                <c:pt idx="8">
                  <c:v>15107</c:v>
                </c:pt>
                <c:pt idx="9">
                  <c:v>14903</c:v>
                </c:pt>
                <c:pt idx="10">
                  <c:v>15237</c:v>
                </c:pt>
                <c:pt idx="11">
                  <c:v>13763</c:v>
                </c:pt>
                <c:pt idx="12">
                  <c:v>12668</c:v>
                </c:pt>
                <c:pt idx="13">
                  <c:v>12725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452480"/>
        <c:axId val="88454272"/>
      </c:lineChart>
      <c:catAx>
        <c:axId val="8845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454272"/>
        <c:crosses val="autoZero"/>
        <c:auto val="1"/>
        <c:lblAlgn val="ctr"/>
        <c:lblOffset val="100"/>
        <c:noMultiLvlLbl val="0"/>
      </c:catAx>
      <c:valAx>
        <c:axId val="8845427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8845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320436649964204"/>
          <c:y val="0.40881573831048895"/>
          <c:w val="0.13770472440944881"/>
          <c:h val="0.2379240789345776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</cdr:x>
      <cdr:y>0.1</cdr:y>
    </cdr:from>
    <cdr:to>
      <cdr:x>0.71</cdr:x>
      <cdr:y>0.43333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31720" y="2743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0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/>
          <a:lstStyle>
            <a:lvl1pPr algn="r">
              <a:defRPr sz="1200"/>
            </a:lvl1pPr>
          </a:lstStyle>
          <a:p>
            <a:fld id="{4C4E2FC5-5FAA-4E84-8FBC-DE60B948EF47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7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29537"/>
            <a:ext cx="3038258" cy="465292"/>
          </a:xfrm>
          <a:prstGeom prst="rect">
            <a:avLst/>
          </a:prstGeom>
        </p:spPr>
        <p:txBody>
          <a:bodyPr vert="horz" lIns="90416" tIns="45208" rIns="90416" bIns="45208" rtlCol="0" anchor="b"/>
          <a:lstStyle>
            <a:lvl1pPr algn="r">
              <a:defRPr sz="1200"/>
            </a:lvl1pPr>
          </a:lstStyle>
          <a:p>
            <a:fld id="{74D3EB4E-C809-4CDF-90C1-04C075C1E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0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r">
              <a:defRPr sz="1200"/>
            </a:lvl1pPr>
          </a:lstStyle>
          <a:p>
            <a:fld id="{44518E3E-6F7C-4BA8-B2FD-F7A0CA9E6C1B}" type="datetimeFigureOut">
              <a:rPr lang="en-US" smtClean="0"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0" rIns="93163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3" tIns="46580" rIns="93163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r">
              <a:defRPr sz="1200"/>
            </a:lvl1pPr>
          </a:lstStyle>
          <a:p>
            <a:fld id="{03B56B6E-BCB0-4985-BB27-00570B76D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9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39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difference</a:t>
            </a:r>
            <a:r>
              <a:rPr lang="en-US" baseline="0" dirty="0" smtClean="0"/>
              <a:t> between jail and prison?</a:t>
            </a:r>
          </a:p>
          <a:p>
            <a:r>
              <a:rPr lang="en-US" baseline="0" dirty="0" smtClean="0"/>
              <a:t>Note that the Prison ADP is per FISCAL year, and jail is per calendar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24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Includes</a:t>
            </a:r>
            <a:r>
              <a:rPr lang="en-US" baseline="0" dirty="0" smtClean="0"/>
              <a:t> ALL admission and release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13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</a:t>
            </a:r>
            <a:r>
              <a:rPr lang="en-US" dirty="0" smtClean="0"/>
              <a:t>%</a:t>
            </a:r>
            <a:r>
              <a:rPr lang="en-US" baseline="0" dirty="0" smtClean="0"/>
              <a:t> Change from 2000-2013</a:t>
            </a:r>
          </a:p>
          <a:p>
            <a:r>
              <a:rPr lang="en-US" baseline="0" dirty="0" smtClean="0"/>
              <a:t>New Sent.= -0.7%</a:t>
            </a:r>
          </a:p>
          <a:p>
            <a:r>
              <a:rPr lang="en-US" baseline="0" dirty="0" smtClean="0"/>
              <a:t>Rev. New Sent= -3.5%</a:t>
            </a:r>
          </a:p>
          <a:p>
            <a:r>
              <a:rPr lang="en-US" baseline="0" dirty="0" smtClean="0"/>
              <a:t>Rev. Only= 8.1%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9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date on this is</a:t>
            </a:r>
            <a:r>
              <a:rPr lang="en-US" baseline="0" dirty="0" smtClean="0"/>
              <a:t> 12/30/2013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5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mean</a:t>
            </a:r>
            <a:r>
              <a:rPr lang="en-US" baseline="0" dirty="0" smtClean="0"/>
              <a:t> that the drug offense was the most serious offense!!!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visual</a:t>
            </a:r>
            <a:r>
              <a:rPr lang="en-US" baseline="0" dirty="0" smtClean="0"/>
              <a:t> reasons, we u</a:t>
            </a:r>
            <a:r>
              <a:rPr lang="en-US" dirty="0" smtClean="0"/>
              <a:t>sed</a:t>
            </a:r>
            <a:r>
              <a:rPr lang="en-US" baseline="0" dirty="0" smtClean="0"/>
              <a:t> the N, not the percent, even though the % is not a great depiction of the population at a given point in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04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2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873C-63FC-4928-BE26-7B6A8526355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7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downward</a:t>
            </a:r>
            <a:r>
              <a:rPr lang="en-US" baseline="0" dirty="0" smtClean="0"/>
              <a:t> trend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Theft= #1</a:t>
            </a:r>
          </a:p>
          <a:p>
            <a:endParaRPr lang="en-US" baseline="0" dirty="0" smtClean="0"/>
          </a:p>
          <a:p>
            <a:r>
              <a:rPr lang="en-US" baseline="0" dirty="0" smtClean="0"/>
              <a:t>4 property crime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5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violent crime?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contributing factors for driving rates?  Aggravated sexual assault.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note</a:t>
            </a:r>
            <a:r>
              <a:rPr lang="en-US" baseline="0" dirty="0" smtClean="0"/>
              <a:t> of the one year time lag.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5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Difference</a:t>
            </a:r>
            <a:r>
              <a:rPr lang="en-US" baseline="0" dirty="0" smtClean="0"/>
              <a:t> between felony and misdemeanor bail jumping?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Define “charged”.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4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downward</a:t>
            </a:r>
            <a:r>
              <a:rPr lang="en-US" baseline="0" dirty="0" smtClean="0"/>
              <a:t>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data coming</a:t>
            </a:r>
            <a:r>
              <a:rPr lang="en-US" baseline="0" dirty="0" smtClean="0"/>
              <a:t> from?  As in, who is in Co. jail?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56B6E-BCB0-4985-BB27-00570B76D4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3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830" y="5250480"/>
            <a:ext cx="7772400" cy="53126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830" y="5774125"/>
            <a:ext cx="6400800" cy="3017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4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409102"/>
            <a:ext cx="321881" cy="68305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38816" y="409102"/>
            <a:ext cx="114300" cy="6830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2102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409102"/>
            <a:ext cx="321881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38816" y="409102"/>
            <a:ext cx="114300" cy="683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80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r>
              <a:rPr lang="en-US" sz="3600" i="1" dirty="0" smtClean="0">
                <a:solidFill>
                  <a:schemeClr val="bg1"/>
                </a:solidFill>
                <a:latin typeface="+mj-lt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97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0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060" y="544990"/>
            <a:ext cx="8255529" cy="5768020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62319" y="752040"/>
            <a:ext cx="182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Primary Palette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3748" y="3504895"/>
            <a:ext cx="19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Highlight Palette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456585" y="1393607"/>
            <a:ext cx="1521619" cy="1521619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932091" y="1183414"/>
            <a:ext cx="570608" cy="570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932091" y="2554812"/>
            <a:ext cx="570608" cy="570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2679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225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221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200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179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170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117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143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134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79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0779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39453" y="3504895"/>
            <a:ext cx="173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Neutral Palette</a:t>
            </a:r>
            <a:endParaRPr lang="en-US" sz="2000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91" y="1393607"/>
            <a:ext cx="1521619" cy="152161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4666596" y="1183414"/>
            <a:ext cx="570608" cy="570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4666596" y="2554812"/>
            <a:ext cx="570608" cy="5706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7184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218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224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235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80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104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146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60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7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109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5284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5597" y="1393607"/>
            <a:ext cx="1521619" cy="152161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7401102" y="1183414"/>
            <a:ext cx="570608" cy="5706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7401102" y="2554812"/>
            <a:ext cx="570608" cy="5706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1690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234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218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218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142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78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78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106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59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59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9790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863" y="4070986"/>
            <a:ext cx="456486" cy="45648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 userDrawn="1"/>
        </p:nvSpPr>
        <p:spPr>
          <a:xfrm>
            <a:off x="2749962" y="4213639"/>
            <a:ext cx="228243" cy="2282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2340007" y="4213639"/>
            <a:ext cx="228243" cy="228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2430863" y="4597905"/>
            <a:ext cx="456486" cy="45648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2749962" y="4740558"/>
            <a:ext cx="228243" cy="2282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2340007" y="4740558"/>
            <a:ext cx="228243" cy="228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2430863" y="5144410"/>
            <a:ext cx="456486" cy="4564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2749962" y="5287063"/>
            <a:ext cx="228243" cy="2282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 userDrawn="1"/>
        </p:nvSpPr>
        <p:spPr>
          <a:xfrm>
            <a:off x="2340007" y="5287063"/>
            <a:ext cx="228243" cy="228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4191091" y="4126783"/>
            <a:ext cx="1521619" cy="152161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4666596" y="3916590"/>
            <a:ext cx="570608" cy="57060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4666596" y="5287988"/>
            <a:ext cx="570608" cy="5706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7184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227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226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221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191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188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177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89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87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73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5284" y="4138865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5597" y="4126783"/>
            <a:ext cx="1521619" cy="15216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7401102" y="3916590"/>
            <a:ext cx="570608" cy="5706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7401102" y="5287988"/>
            <a:ext cx="570608" cy="5706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1690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242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242</a:t>
            </a:r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242</a:t>
            </a:r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191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 191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 191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127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 127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127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79790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0779" y="4079758"/>
            <a:ext cx="133258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R	254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253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220</a:t>
            </a: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G	241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221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187</a:t>
            </a: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	B	170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43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204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25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19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220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88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66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249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201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151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R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249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196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147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G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203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24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	B	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203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24	</a:t>
            </a:r>
            <a:r>
              <a:rPr lang="en-US" sz="1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tx2">
                    <a:lumMod val="50000"/>
                  </a:schemeClr>
                </a:solidFill>
              </a:rPr>
              <a:t>18</a:t>
            </a: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endParaRPr lang="en-US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8879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15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56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2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9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neutr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1"/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17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no conta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5255055" y="2897736"/>
            <a:ext cx="2732220" cy="2732220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1930150"/>
            <a:ext cx="8139065" cy="683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r>
              <a:rPr lang="en-US" sz="3600" i="1" dirty="0" smtClean="0">
                <a:solidFill>
                  <a:srgbClr val="FFFFFF"/>
                </a:solidFill>
                <a:latin typeface="Bodoni MT"/>
              </a:rPr>
              <a:t>Thank you.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8" y="3150820"/>
            <a:ext cx="2292522" cy="2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2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39425" cy="6858000"/>
          </a:xfrm>
          <a:prstGeom prst="rect">
            <a:avLst/>
          </a:prstGeom>
          <a:ln w="38100" cap="sq">
            <a:noFill/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9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699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44060" y="544990"/>
            <a:ext cx="8255529" cy="5768020"/>
          </a:xfrm>
          <a:prstGeom prst="roundRect">
            <a:avLst>
              <a:gd name="adj" fmla="val 3995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662319" y="752040"/>
            <a:ext cx="182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Primary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83748" y="3504895"/>
            <a:ext cx="1922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Highlight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1456585" y="1393607"/>
            <a:ext cx="1521619" cy="1521619"/>
          </a:xfrm>
          <a:prstGeom prst="ellips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932091" y="1183414"/>
            <a:ext cx="570608" cy="57060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932091" y="2554812"/>
            <a:ext cx="570608" cy="57060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72679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225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221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200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179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170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117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143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134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79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0779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3439453" y="3504895"/>
            <a:ext cx="1739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BFBCB1">
                    <a:lumMod val="50000"/>
                  </a:srgbClr>
                </a:solidFill>
                <a:latin typeface="Bodoni MT"/>
              </a:rPr>
              <a:t>Neutral Palette</a:t>
            </a:r>
            <a:endParaRPr lang="en-US" sz="2000" i="1" dirty="0">
              <a:solidFill>
                <a:srgbClr val="BFBCB1">
                  <a:lumMod val="50000"/>
                </a:srgbClr>
              </a:solidFill>
              <a:latin typeface="Bodoni MT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4191091" y="1393607"/>
            <a:ext cx="1521619" cy="1521619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4666596" y="1183414"/>
            <a:ext cx="570608" cy="57060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4666596" y="2554812"/>
            <a:ext cx="570608" cy="5706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7184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218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224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235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80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104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146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60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7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109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45284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6925597" y="1393607"/>
            <a:ext cx="1521619" cy="1521619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401102" y="1183414"/>
            <a:ext cx="570608" cy="57060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7401102" y="2554812"/>
            <a:ext cx="570608" cy="57060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241690" y="1346582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234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218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218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142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78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106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59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9790" y="1346582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>
          <a:xfrm>
            <a:off x="2430863" y="4070986"/>
            <a:ext cx="456486" cy="45648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749962" y="4213639"/>
            <a:ext cx="228243" cy="228243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2340007" y="4213639"/>
            <a:ext cx="228243" cy="2282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2430863" y="4597905"/>
            <a:ext cx="456486" cy="456486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749962" y="4740558"/>
            <a:ext cx="228243" cy="22824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2340007" y="4740558"/>
            <a:ext cx="228243" cy="22824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 userDrawn="1"/>
        </p:nvSpPr>
        <p:spPr>
          <a:xfrm>
            <a:off x="2430863" y="5144410"/>
            <a:ext cx="456486" cy="4564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 userDrawn="1"/>
        </p:nvSpPr>
        <p:spPr>
          <a:xfrm>
            <a:off x="2749962" y="5287063"/>
            <a:ext cx="228243" cy="228243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2340007" y="5287063"/>
            <a:ext cx="228243" cy="22824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4191091" y="4126783"/>
            <a:ext cx="1521619" cy="1521619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4666596" y="3916590"/>
            <a:ext cx="570608" cy="570608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4666596" y="5287988"/>
            <a:ext cx="570608" cy="57060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3507184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227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226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221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188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177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89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87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73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3545284" y="4138865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6925597" y="4126783"/>
            <a:ext cx="1521619" cy="15216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 userDrawn="1"/>
        </p:nvSpPr>
        <p:spPr>
          <a:xfrm>
            <a:off x="7401102" y="3916590"/>
            <a:ext cx="570608" cy="5706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7401102" y="5287988"/>
            <a:ext cx="570608" cy="570608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 userDrawn="1"/>
        </p:nvSpPr>
        <p:spPr>
          <a:xfrm>
            <a:off x="6241690" y="4079758"/>
            <a:ext cx="67317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242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242</a:t>
            </a:r>
            <a:endParaRPr lang="en-US" sz="1000" dirty="0" smtClean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191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 191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 191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 127</a:t>
            </a:r>
          </a:p>
          <a:p>
            <a:pPr>
              <a:tabLst>
                <a:tab pos="171450" algn="ctr"/>
                <a:tab pos="571500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127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6279790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 userDrawn="1"/>
        </p:nvSpPr>
        <p:spPr>
          <a:xfrm>
            <a:off x="810779" y="4079758"/>
            <a:ext cx="1332580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R	254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253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220</a:t>
            </a: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G	241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221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187</a:t>
            </a: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	B	170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43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</a:t>
            </a: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204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25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19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220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88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66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201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151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spcBef>
                <a:spcPts val="600"/>
              </a:spcBef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R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249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196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147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G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203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	B	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203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24	</a:t>
            </a:r>
            <a:r>
              <a:rPr lang="en-US" sz="1000" dirty="0">
                <a:solidFill>
                  <a:srgbClr val="BFBCB1">
                    <a:lumMod val="50000"/>
                  </a:srgbClr>
                </a:solidFill>
              </a:rPr>
              <a:t> </a:t>
            </a:r>
            <a:r>
              <a:rPr lang="en-US" sz="1000" dirty="0" smtClean="0">
                <a:solidFill>
                  <a:srgbClr val="BFBCB1">
                    <a:lumMod val="50000"/>
                  </a:srgbClr>
                </a:solidFill>
              </a:rPr>
              <a:t>18</a:t>
            </a: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  <a:p>
            <a:pPr>
              <a:tabLst>
                <a:tab pos="171450" algn="ctr"/>
                <a:tab pos="571500" algn="r"/>
                <a:tab pos="914400" algn="r"/>
                <a:tab pos="1317625" algn="r"/>
              </a:tabLst>
            </a:pPr>
            <a:endParaRPr lang="en-US" sz="1000" dirty="0">
              <a:solidFill>
                <a:srgbClr val="BFBCB1">
                  <a:lumMod val="5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848879" y="4079758"/>
            <a:ext cx="0" cy="151819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20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rgbClr val="506892"/>
              </a:gs>
              <a:gs pos="100000">
                <a:srgbClr val="3C4E6D"/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1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1100"/>
            <a:ext cx="8138160" cy="6858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</p:spPr>
        <p:txBody>
          <a:bodyPr lIns="45720" tIns="45720" rIns="137160" bIns="45720" anchor="b"/>
          <a:lstStyle>
            <a:lvl1pPr algn="r">
              <a:defRPr sz="3600" b="0" i="1">
                <a:solidFill>
                  <a:schemeClr val="bg1"/>
                </a:solidFill>
                <a:latin typeface="Bodoni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81785" y="2743200"/>
            <a:ext cx="4803345" cy="3418020"/>
          </a:xfrm>
          <a:prstGeom prst="rect">
            <a:avLst/>
          </a:prstGeom>
          <a:ln w="38100" cap="sq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400">
                <a:latin typeface="Tw Cen MT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7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03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s Slid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4"/>
            <a:ext cx="8138160" cy="2350008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lIns="457200" tIns="457200" rIns="457200" bIns="457200"/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67425"/>
            <a:ext cx="8138160" cy="301750"/>
          </a:xfrm>
          <a:prstGeom prst="rect">
            <a:avLst/>
          </a:prstGeom>
        </p:spPr>
        <p:txBody>
          <a:bodyPr lIns="0" tIns="0" rIns="1600200" bIns="0"/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67828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" y="409102"/>
            <a:ext cx="321881" cy="68305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8816" y="409102"/>
            <a:ext cx="114300" cy="683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299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2064" y="406357"/>
            <a:ext cx="7772400" cy="6858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192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409102"/>
            <a:ext cx="321881" cy="68305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38816" y="409102"/>
            <a:ext cx="114300" cy="6830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192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microsoft.com/office/2007/relationships/hdphoto" Target="../media/hdphoto1.wdp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5174585"/>
            <a:ext cx="8153400" cy="1022508"/>
          </a:xfrm>
          <a:prstGeom prst="rect">
            <a:avLst/>
          </a:prstGeom>
          <a:solidFill>
            <a:srgbClr val="595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137160" rtlCol="0" anchor="ctr"/>
          <a:lstStyle/>
          <a:p>
            <a:endParaRPr lang="en-US" b="1" i="1" dirty="0">
              <a:solidFill>
                <a:schemeClr val="bg1"/>
              </a:solidFill>
              <a:latin typeface="Bodoni M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737215"/>
            <a:ext cx="5562600" cy="418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State of Wisconsin</a:t>
            </a:r>
          </a:p>
          <a:p>
            <a:pPr>
              <a:lnSpc>
                <a:spcPts val="1600"/>
              </a:lnSpc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Tw Cen MT" pitchFamily="34" charset="0"/>
              </a:rPr>
              <a:t>Department of Corrections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65" y="2897735"/>
            <a:ext cx="1947349" cy="19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6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Bodoni MT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i="1" kern="1200">
          <a:solidFill>
            <a:schemeClr val="bg1"/>
          </a:solidFill>
          <a:latin typeface="Bodoni M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59310"/>
            <a:ext cx="8290855" cy="5098689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37160" rtlCol="0" anchor="ctr"/>
          <a:lstStyle/>
          <a:p>
            <a:pPr algn="r"/>
            <a:endParaRPr lang="en-US" sz="3600" i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9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6" r:id="rId2"/>
    <p:sldLayoutId id="214748384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41867" y="1531625"/>
            <a:ext cx="729383" cy="53263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</p:spPr>
        <p:txBody>
          <a:bodyPr lIns="457200" tIns="457200" rIns="457200" bIns="457200" anchor="t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02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5" r:id="rId2"/>
    <p:sldLayoutId id="214748388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1625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81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10" r:id="rId2"/>
    <p:sldLayoutId id="2147483811" r:id="rId3"/>
    <p:sldLayoutId id="2147483847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8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48" r:id="rId2"/>
    <p:sldLayoutId id="2147483887" r:id="rId3"/>
    <p:sldLayoutId id="2147483863" r:id="rId4"/>
    <p:sldLayoutId id="2147483864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742113" y="1531938"/>
            <a:ext cx="728662" cy="532606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  <a:tileRect/>
          </a:gradFill>
        </p:spPr>
        <p:txBody>
          <a:bodyPr lIns="457200" tIns="457200" rIns="457200" bIns="45720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600" dirty="0">
              <a:solidFill>
                <a:srgbClr val="FFFFFF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9270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2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emf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www.totallypromotional.com/clipart/categories/america/state-w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114800" cy="4114800"/>
          </a:xfrm>
          <a:prstGeom prst="rect">
            <a:avLst/>
          </a:prstGeom>
          <a:noFill/>
          <a:effectLst>
            <a:outerShdw blurRad="50800" dist="6350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09600"/>
            <a:ext cx="78486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smtClean="0">
                <a:solidFill>
                  <a:srgbClr val="595749">
                    <a:lumMod val="50000"/>
                  </a:srgbClr>
                </a:solidFill>
              </a:rPr>
              <a:t>Legislative Council Study Committee on Problem-Solving Courts, Alternatives, and Diversions</a:t>
            </a:r>
            <a:endParaRPr lang="en-US" sz="3600" b="1" dirty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595749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1400" b="1" dirty="0" smtClean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3200" b="1" dirty="0" smtClean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3200" b="1" i="1" dirty="0" smtClean="0">
                <a:ln w="12700">
                  <a:solidFill>
                    <a:srgbClr val="BFBCB1">
                      <a:satMod val="155000"/>
                    </a:srgbClr>
                  </a:solidFill>
                  <a:prstDash val="solid"/>
                </a:ln>
                <a:solidFill>
                  <a:srgbClr val="E3E2DD">
                    <a:lumMod val="10000"/>
                  </a:srgbClr>
                </a:solidFill>
              </a:rPr>
              <a:t>Overview of Wisconsin</a:t>
            </a:r>
          </a:p>
          <a:p>
            <a:r>
              <a:rPr lang="en-US" sz="3200" b="1" i="1" dirty="0" smtClean="0">
                <a:ln w="12700">
                  <a:solidFill>
                    <a:srgbClr val="BFBCB1">
                      <a:satMod val="155000"/>
                    </a:srgbClr>
                  </a:solidFill>
                  <a:prstDash val="solid"/>
                </a:ln>
                <a:solidFill>
                  <a:srgbClr val="E3E2DD">
                    <a:lumMod val="10000"/>
                  </a:srgbClr>
                </a:solidFill>
              </a:rPr>
              <a:t>Criminal Justice Data</a:t>
            </a:r>
            <a:endParaRPr lang="en-US" sz="3200" b="1" i="1" dirty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endParaRPr lang="en-US" b="1" dirty="0" smtClean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endParaRPr lang="en-US" b="1" dirty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endParaRPr lang="en-US" b="1" dirty="0" smtClean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endParaRPr lang="en-US" b="1" dirty="0" smtClean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endParaRPr lang="en-US" b="1" dirty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lumMod val="10000"/>
                </a:srgbClr>
              </a:solidFill>
            </a:endParaRPr>
          </a:p>
          <a:p>
            <a:r>
              <a:rPr lang="en-US" b="1" dirty="0" smtClean="0">
                <a:ln w="12700">
                  <a:solidFill>
                    <a:srgbClr val="BFBCB1">
                      <a:satMod val="155000"/>
                    </a:srgbClr>
                  </a:solidFill>
                  <a:prstDash val="solid"/>
                </a:ln>
                <a:solidFill>
                  <a:srgbClr val="E3E2DD">
                    <a:lumMod val="10000"/>
                  </a:srgbClr>
                </a:solidFill>
              </a:rPr>
              <a:t>July 22, 2014</a:t>
            </a:r>
          </a:p>
          <a:p>
            <a:pPr algn="ctr"/>
            <a:endParaRPr lang="en-US" sz="1000" b="1" dirty="0">
              <a:ln w="12700">
                <a:solidFill>
                  <a:srgbClr val="BFBCB1">
                    <a:satMod val="155000"/>
                  </a:srgbClr>
                </a:solidFill>
                <a:prstDash val="solid"/>
              </a:ln>
              <a:solidFill>
                <a:srgbClr val="E3E2DD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10" y="4693920"/>
            <a:ext cx="1599690" cy="155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0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85800"/>
          </a:xfrm>
        </p:spPr>
        <p:txBody>
          <a:bodyPr/>
          <a:lstStyle/>
          <a:p>
            <a:r>
              <a:rPr lang="en-US" sz="3200" dirty="0" smtClean="0"/>
              <a:t>County Jail  ADP Percent Change Per Year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24686"/>
              </p:ext>
            </p:extLst>
          </p:nvPr>
        </p:nvGraphicFramePr>
        <p:xfrm>
          <a:off x="838200" y="5638800"/>
          <a:ext cx="7696197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2005-2006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2006-2007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2007-2008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2008-2009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2009-2010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2010-2011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2011-2012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2012-2012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2005-2013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58220"/>
              </p:ext>
            </p:extLst>
          </p:nvPr>
        </p:nvGraphicFramePr>
        <p:xfrm>
          <a:off x="228600" y="12192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0865"/>
              </p:ext>
            </p:extLst>
          </p:nvPr>
        </p:nvGraphicFramePr>
        <p:xfrm>
          <a:off x="76200" y="5943600"/>
          <a:ext cx="8458200" cy="533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/>
                <a:gridCol w="838200"/>
                <a:gridCol w="914400"/>
                <a:gridCol w="838200"/>
                <a:gridCol w="914400"/>
                <a:gridCol w="838200"/>
                <a:gridCol w="838200"/>
                <a:gridCol w="838200"/>
                <a:gridCol w="838200"/>
                <a:gridCol w="838200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Percent Change 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Per Year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5.4%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1.1%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2.8%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6.3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3.8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2.7%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0.3%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-</a:t>
                      </a:r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10.4%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7162800" y="1524000"/>
            <a:ext cx="0" cy="3886200"/>
          </a:xfrm>
          <a:prstGeom prst="line">
            <a:avLst/>
          </a:prstGeom>
          <a:ln w="254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85800"/>
          </a:xfrm>
        </p:spPr>
        <p:txBody>
          <a:bodyPr/>
          <a:lstStyle/>
          <a:p>
            <a:r>
              <a:rPr lang="en-US" sz="3200" dirty="0" smtClean="0"/>
              <a:t>County Jail  vs. Prison A</a:t>
            </a:r>
            <a:r>
              <a:rPr lang="en-US" sz="1800" dirty="0" smtClean="0"/>
              <a:t>verage</a:t>
            </a:r>
            <a:r>
              <a:rPr lang="en-US" sz="3200" dirty="0" smtClean="0"/>
              <a:t> D</a:t>
            </a:r>
            <a:r>
              <a:rPr lang="en-US" sz="1800" dirty="0" smtClean="0"/>
              <a:t>aily</a:t>
            </a:r>
            <a:r>
              <a:rPr lang="en-US" sz="3200" dirty="0" smtClean="0"/>
              <a:t> P</a:t>
            </a:r>
            <a:r>
              <a:rPr lang="en-US" sz="1800" dirty="0" smtClean="0"/>
              <a:t>opulation</a:t>
            </a:r>
            <a:endParaRPr lang="en-US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67452"/>
              </p:ext>
            </p:extLst>
          </p:nvPr>
        </p:nvGraphicFramePr>
        <p:xfrm>
          <a:off x="762000" y="5638800"/>
          <a:ext cx="7696197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92818"/>
              </p:ext>
            </p:extLst>
          </p:nvPr>
        </p:nvGraphicFramePr>
        <p:xfrm>
          <a:off x="76200" y="6019800"/>
          <a:ext cx="8382000" cy="19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914400"/>
                <a:gridCol w="838200"/>
                <a:gridCol w="838200"/>
                <a:gridCol w="838200"/>
                <a:gridCol w="838200"/>
                <a:gridCol w="914400"/>
                <a:gridCol w="838200"/>
                <a:gridCol w="8382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Jail ADP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14,863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14,703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14,864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14,453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13,537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13,025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12,670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12,632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55247"/>
              </p:ext>
            </p:extLst>
          </p:nvPr>
        </p:nvGraphicFramePr>
        <p:xfrm>
          <a:off x="76200" y="6324600"/>
          <a:ext cx="8382000" cy="19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914400"/>
                <a:gridCol w="838200"/>
                <a:gridCol w="838200"/>
                <a:gridCol w="838200"/>
                <a:gridCol w="838200"/>
                <a:gridCol w="914400"/>
                <a:gridCol w="838200"/>
                <a:gridCol w="8382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Prison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ADP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22,596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22,412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23,093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23,341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23,162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23,015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22,491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22,351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Tw Cen MT" panose="020B0602020104020603" pitchFamily="34" charset="0"/>
                        </a:rPr>
                        <a:t>22,396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27389"/>
              </p:ext>
            </p:extLst>
          </p:nvPr>
        </p:nvGraphicFramePr>
        <p:xfrm>
          <a:off x="228600" y="1219200"/>
          <a:ext cx="8458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9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Admissions and Prison Releases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63168"/>
              </p:ext>
            </p:extLst>
          </p:nvPr>
        </p:nvGraphicFramePr>
        <p:xfrm>
          <a:off x="914400" y="5638800"/>
          <a:ext cx="6324598" cy="228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7034"/>
                <a:gridCol w="694163"/>
                <a:gridCol w="746203"/>
                <a:gridCol w="762000"/>
                <a:gridCol w="685800"/>
                <a:gridCol w="685800"/>
                <a:gridCol w="668142"/>
                <a:gridCol w="855858"/>
                <a:gridCol w="609598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550677"/>
              </p:ext>
            </p:extLst>
          </p:nvPr>
        </p:nvGraphicFramePr>
        <p:xfrm>
          <a:off x="76200" y="5943600"/>
          <a:ext cx="7162800" cy="34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200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</a:rPr>
                        <a:t>Admissions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14,285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15,261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14,249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14,739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14,651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14,758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13,659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12,607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12,674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583711"/>
              </p:ext>
            </p:extLst>
          </p:nvPr>
        </p:nvGraphicFramePr>
        <p:xfrm>
          <a:off x="76200" y="6324600"/>
          <a:ext cx="7162800" cy="34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200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Total </a:t>
                      </a:r>
                    </a:p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Releases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14,551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14,570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13,976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15,107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14,903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15,237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13,763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12,668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12,725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213235"/>
              </p:ext>
            </p:extLst>
          </p:nvPr>
        </p:nvGraphicFramePr>
        <p:xfrm>
          <a:off x="304800" y="1295400"/>
          <a:ext cx="838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300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Prison Admissions by Admission Type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960128"/>
              </p:ext>
            </p:extLst>
          </p:nvPr>
        </p:nvGraphicFramePr>
        <p:xfrm>
          <a:off x="914400" y="5011634"/>
          <a:ext cx="6324598" cy="2286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17034"/>
                <a:gridCol w="694163"/>
                <a:gridCol w="771293"/>
                <a:gridCol w="736910"/>
                <a:gridCol w="685800"/>
                <a:gridCol w="685800"/>
                <a:gridCol w="685800"/>
                <a:gridCol w="838200"/>
                <a:gridCol w="609598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724919"/>
              </p:ext>
            </p:extLst>
          </p:nvPr>
        </p:nvGraphicFramePr>
        <p:xfrm>
          <a:off x="76200" y="5638800"/>
          <a:ext cx="7162800" cy="34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200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Revocation</a:t>
                      </a:r>
                      <a:r>
                        <a:rPr lang="en-US" sz="1100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Only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4,854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5,466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5,441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4,905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4,913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4,539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4,220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4,060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4,049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273541"/>
              </p:ext>
            </p:extLst>
          </p:nvPr>
        </p:nvGraphicFramePr>
        <p:xfrm>
          <a:off x="76200" y="6019800"/>
          <a:ext cx="7162800" cy="34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38200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New Sentence Only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2,494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2,656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2,351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2,519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2,384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2,628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2,601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2,586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2,668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679832"/>
              </p:ext>
            </p:extLst>
          </p:nvPr>
        </p:nvGraphicFramePr>
        <p:xfrm>
          <a:off x="76200" y="6400800"/>
          <a:ext cx="7172325" cy="3429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7725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Revocation-</a:t>
                      </a:r>
                      <a:r>
                        <a:rPr lang="en-US" sz="1100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New Sentence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1,161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1,145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1,192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1,314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1,185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1,071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924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894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181535"/>
              </p:ext>
            </p:extLst>
          </p:nvPr>
        </p:nvGraphicFramePr>
        <p:xfrm>
          <a:off x="228600" y="1295400"/>
          <a:ext cx="8458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029743"/>
              </p:ext>
            </p:extLst>
          </p:nvPr>
        </p:nvGraphicFramePr>
        <p:xfrm>
          <a:off x="76200" y="5293426"/>
          <a:ext cx="7172325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47725"/>
                <a:gridCol w="609600"/>
                <a:gridCol w="685800"/>
                <a:gridCol w="762000"/>
                <a:gridCol w="762000"/>
                <a:gridCol w="685800"/>
                <a:gridCol w="685800"/>
                <a:gridCol w="685800"/>
                <a:gridCol w="8382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  <a:latin typeface="Tw Cen MT" panose="020B0602020104020603" pitchFamily="34" charset="0"/>
                        </a:rPr>
                        <a:t>Other*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5,776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5,994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5,265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6,001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6,169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6,520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5,914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5,067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4,947</a:t>
                      </a:r>
                    </a:p>
                  </a:txBody>
                  <a:tcPr marL="9525" marR="9525" marT="9525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91400" y="4953000"/>
            <a:ext cx="16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*Admissions in the other category include the following admission types: Alternative to Revocation, Interstate Compact, Temporary Hold, Temporary Hold Pending a Hearing, Return from Supervision without a Violation.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52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27136" cy="736643"/>
          </a:xfrm>
        </p:spPr>
        <p:txBody>
          <a:bodyPr/>
          <a:lstStyle/>
          <a:p>
            <a:r>
              <a:rPr lang="en-US" dirty="0" smtClean="0"/>
              <a:t>Proportion of Prison Admissions by Type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629027"/>
              </p:ext>
            </p:extLst>
          </p:nvPr>
        </p:nvGraphicFramePr>
        <p:xfrm>
          <a:off x="2057400" y="5105400"/>
          <a:ext cx="3134497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982362"/>
                <a:gridCol w="998838"/>
                <a:gridCol w="1153297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2982"/>
              </p:ext>
            </p:extLst>
          </p:nvPr>
        </p:nvGraphicFramePr>
        <p:xfrm>
          <a:off x="457200" y="6096000"/>
          <a:ext cx="4724400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00200"/>
                <a:gridCol w="9906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Tw Cen MT" panose="020B0602020104020603" pitchFamily="34" charset="0"/>
                        </a:rPr>
                        <a:t>Revocation</a:t>
                      </a:r>
                      <a:r>
                        <a:rPr lang="en-US" sz="1100" b="1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Only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41.7%</a:t>
                      </a:r>
                      <a:endParaRPr lang="en-US" sz="1100" b="1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34.0%</a:t>
                      </a:r>
                      <a:endParaRPr lang="en-US" sz="1100" b="1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31.9%</a:t>
                      </a:r>
                      <a:endParaRPr lang="en-US" sz="1100" b="1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300284"/>
              </p:ext>
            </p:extLst>
          </p:nvPr>
        </p:nvGraphicFramePr>
        <p:xfrm>
          <a:off x="457200" y="5486400"/>
          <a:ext cx="4724400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00200"/>
                <a:gridCol w="9906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  <a:latin typeface="Tw Cen MT" panose="020B0602020104020603" pitchFamily="34" charset="0"/>
                        </a:rPr>
                        <a:t>New Sentence Only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29.9%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17.5%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21.1%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63253"/>
              </p:ext>
            </p:extLst>
          </p:nvPr>
        </p:nvGraphicFramePr>
        <p:xfrm>
          <a:off x="457200" y="5791200"/>
          <a:ext cx="4724400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00200"/>
                <a:gridCol w="9906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smtClean="0">
                          <a:effectLst/>
                          <a:latin typeface="Tw Cen MT" panose="020B0602020104020603" pitchFamily="34" charset="0"/>
                        </a:rPr>
                        <a:t>Revocation-</a:t>
                      </a:r>
                      <a:r>
                        <a:rPr lang="en-US" sz="1100" b="0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New Sentence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11.7%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8.1%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8.0%</a:t>
                      </a:r>
                      <a:endParaRPr lang="en-US" sz="110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4649459"/>
              </p:ext>
            </p:extLst>
          </p:nvPr>
        </p:nvGraphicFramePr>
        <p:xfrm>
          <a:off x="152400" y="1295400"/>
          <a:ext cx="8839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3459"/>
              </p:ext>
            </p:extLst>
          </p:nvPr>
        </p:nvGraphicFramePr>
        <p:xfrm>
          <a:off x="457200" y="6400800"/>
          <a:ext cx="4724400" cy="304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00200"/>
                <a:gridCol w="990600"/>
                <a:gridCol w="990600"/>
                <a:gridCol w="1143000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w Cen MT" panose="020B0602020104020603" pitchFamily="34" charset="0"/>
                        </a:rPr>
                        <a:t>Other*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16.7%</a:t>
                      </a:r>
                      <a:endParaRPr lang="en-US" sz="105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40.4%</a:t>
                      </a:r>
                      <a:endParaRPr lang="en-US" sz="105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 smtClean="0">
                          <a:solidFill>
                            <a:srgbClr val="595749"/>
                          </a:solidFill>
                          <a:effectLst/>
                          <a:latin typeface="+mn-lt"/>
                        </a:rPr>
                        <a:t>39.0%</a:t>
                      </a:r>
                      <a:endParaRPr lang="en-US" sz="1050" b="0" i="0" u="none" strike="noStrike" dirty="0">
                        <a:solidFill>
                          <a:srgbClr val="595749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10200" y="5029200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*Admissions in the other category include the following admission types: Alternative to Revocation, Interstate Compact, Temporary Hold, Temporary Hold Pending a Hearing, Return from Supervision without a Violation.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086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064" y="406356"/>
            <a:ext cx="8327136" cy="736643"/>
          </a:xfrm>
        </p:spPr>
        <p:txBody>
          <a:bodyPr/>
          <a:lstStyle/>
          <a:p>
            <a:r>
              <a:rPr lang="en-US" dirty="0" smtClean="0"/>
              <a:t>Probation and Parole Population and </a:t>
            </a:r>
            <a:br>
              <a:rPr lang="en-US" dirty="0" smtClean="0"/>
            </a:br>
            <a:r>
              <a:rPr lang="en-US" dirty="0" smtClean="0"/>
              <a:t>Revocation Only Prison Admissions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644856"/>
              </p:ext>
            </p:extLst>
          </p:nvPr>
        </p:nvGraphicFramePr>
        <p:xfrm>
          <a:off x="38100" y="1524000"/>
          <a:ext cx="88773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73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Serious Offense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787874"/>
              </p:ext>
            </p:extLst>
          </p:nvPr>
        </p:nvGraphicFramePr>
        <p:xfrm>
          <a:off x="152400" y="12192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02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Offense vs. No Drug Offense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441597"/>
              </p:ext>
            </p:extLst>
          </p:nvPr>
        </p:nvGraphicFramePr>
        <p:xfrm>
          <a:off x="228600" y="1219200"/>
          <a:ext cx="8610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62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685800"/>
          </a:xfrm>
        </p:spPr>
        <p:txBody>
          <a:bodyPr/>
          <a:lstStyle/>
          <a:p>
            <a:r>
              <a:rPr lang="en-US" sz="3200" dirty="0" smtClean="0"/>
              <a:t>Confinement</a:t>
            </a:r>
            <a:r>
              <a:rPr lang="en-US" dirty="0" smtClean="0"/>
              <a:t> Time Remaining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0085690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79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Percent Change in Remaining Term of Confinement Time</a:t>
            </a:r>
            <a:br>
              <a:rPr lang="en-US" sz="2500" dirty="0" smtClean="0"/>
            </a:br>
            <a:r>
              <a:rPr lang="en-US" sz="2500" dirty="0" smtClean="0"/>
              <a:t>December 2005 compared to December 2013</a:t>
            </a:r>
            <a:endParaRPr lang="en-US" sz="25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1818844"/>
              </p:ext>
            </p:extLst>
          </p:nvPr>
        </p:nvGraphicFramePr>
        <p:xfrm>
          <a:off x="381000" y="17526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Crime and Arrests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029917"/>
              </p:ext>
            </p:extLst>
          </p:nvPr>
        </p:nvGraphicFramePr>
        <p:xfrm>
          <a:off x="1066800" y="57912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53531"/>
                <a:gridCol w="770469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700464"/>
              </p:ext>
            </p:extLst>
          </p:nvPr>
        </p:nvGraphicFramePr>
        <p:xfrm>
          <a:off x="57150" y="6019800"/>
          <a:ext cx="93345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45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  <a:latin typeface="Tw Cen MT" panose="020B0602020104020603" pitchFamily="34" charset="0"/>
                        </a:rPr>
                        <a:t>Reported </a:t>
                      </a:r>
                      <a:r>
                        <a:rPr lang="en-US" sz="1050" u="none" strike="noStrike" dirty="0">
                          <a:effectLst/>
                          <a:latin typeface="Tw Cen MT" panose="020B0602020104020603" pitchFamily="34" charset="0"/>
                        </a:rPr>
                        <a:t>Property Crime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545232"/>
              </p:ext>
            </p:extLst>
          </p:nvPr>
        </p:nvGraphicFramePr>
        <p:xfrm>
          <a:off x="381000" y="12192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76046"/>
              </p:ext>
            </p:extLst>
          </p:nvPr>
        </p:nvGraphicFramePr>
        <p:xfrm>
          <a:off x="1066800" y="60960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620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152,633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158,677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159,814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156,833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147,684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142,384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138,899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139,438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123,920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06561"/>
              </p:ext>
            </p:extLst>
          </p:nvPr>
        </p:nvGraphicFramePr>
        <p:xfrm>
          <a:off x="76200" y="6477000"/>
          <a:ext cx="91440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Property Crime Arrests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307529"/>
              </p:ext>
            </p:extLst>
          </p:nvPr>
        </p:nvGraphicFramePr>
        <p:xfrm>
          <a:off x="1066800" y="6477000"/>
          <a:ext cx="7010397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12799"/>
                <a:gridCol w="778933"/>
                <a:gridCol w="778933"/>
                <a:gridCol w="829735"/>
                <a:gridCol w="728131"/>
                <a:gridCol w="778933"/>
                <a:gridCol w="778933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40,006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39,814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41,153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42,640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41,636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37,799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38,111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40,892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37,039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2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Lifers at Each Point in Time</a:t>
            </a:r>
            <a:endParaRPr lang="en-US" dirty="0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848600" cy="4267200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494661"/>
              </p:ext>
            </p:extLst>
          </p:nvPr>
        </p:nvGraphicFramePr>
        <p:xfrm>
          <a:off x="1924050" y="5629275"/>
          <a:ext cx="5410200" cy="68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346"/>
                <a:gridCol w="3757672"/>
                <a:gridCol w="408182"/>
              </a:tblGrid>
              <a:tr h="134754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Percent Change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of Lifers in Prison</a:t>
                      </a:r>
                      <a:endParaRPr lang="en-US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524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123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Total 2000</a:t>
                      </a:r>
                      <a:r>
                        <a:rPr lang="en-US" sz="11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/>
                        </a:rPr>
                        <a:t> to 2013</a:t>
                      </a:r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+30.58</a:t>
                      </a:r>
                      <a:r>
                        <a:rPr lang="en-US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%</a:t>
                      </a:r>
                      <a:endParaRPr lang="en-US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3524"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0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totallypromotional.com/clipart/categories/america/state-w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114800" cy="4114800"/>
          </a:xfrm>
          <a:prstGeom prst="rect">
            <a:avLst/>
          </a:prstGeom>
          <a:noFill/>
          <a:effectLst>
            <a:outerShdw blurRad="50800" dist="6350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20967"/>
            <a:ext cx="1603138" cy="155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3886200"/>
            <a:ext cx="4724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Contact Information:</a:t>
            </a:r>
          </a:p>
          <a:p>
            <a:endParaRPr lang="en-US" sz="1000" i="1" dirty="0" smtClean="0"/>
          </a:p>
          <a:p>
            <a:r>
              <a:rPr lang="en-US" sz="1600" i="1" dirty="0" smtClean="0"/>
              <a:t>Tony Streveler, Director of Research &amp; Policy</a:t>
            </a:r>
          </a:p>
          <a:p>
            <a:r>
              <a:rPr lang="en-US" sz="1600" i="1" dirty="0" smtClean="0"/>
              <a:t>Wisconsin Department of Corrections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Anthony.Streveler@Wisconsin.gov</a:t>
            </a:r>
          </a:p>
          <a:p>
            <a:r>
              <a:rPr lang="en-US" sz="1600" dirty="0" smtClean="0"/>
              <a:t>      Phone: 608-240-5801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1400" dirty="0" smtClean="0"/>
              <a:t>Contents of this PowerPoint were created by the Outcomes, Trends, and Indicators (OTIs) Subcommittee of the Wisconsin Statewide Criminal Justice Coordinating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2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Violent Crime and Arrests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632004"/>
              </p:ext>
            </p:extLst>
          </p:nvPr>
        </p:nvGraphicFramePr>
        <p:xfrm>
          <a:off x="1066798" y="5791200"/>
          <a:ext cx="7010402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3807"/>
                <a:gridCol w="829187"/>
                <a:gridCol w="829187"/>
                <a:gridCol w="753807"/>
                <a:gridCol w="753807"/>
                <a:gridCol w="829187"/>
                <a:gridCol w="745428"/>
                <a:gridCol w="762185"/>
                <a:gridCol w="753807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61599"/>
              </p:ext>
            </p:extLst>
          </p:nvPr>
        </p:nvGraphicFramePr>
        <p:xfrm>
          <a:off x="57150" y="6019800"/>
          <a:ext cx="93345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45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  <a:latin typeface="Tw Cen MT" panose="020B0602020104020603" pitchFamily="34" charset="0"/>
                        </a:rPr>
                        <a:t>Reported</a:t>
                      </a:r>
                      <a:r>
                        <a:rPr lang="en-US" sz="1050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  <a:latin typeface="Tw Cen MT" panose="020B0602020104020603" pitchFamily="34" charset="0"/>
                        </a:rPr>
                        <a:t>Violent Crime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47345"/>
              </p:ext>
            </p:extLst>
          </p:nvPr>
        </p:nvGraphicFramePr>
        <p:xfrm>
          <a:off x="1066800" y="60960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620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13,635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17,343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17,230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16,590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15,293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14,801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14,355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16,151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15,434</a:t>
                      </a:r>
                    </a:p>
                  </a:txBody>
                  <a:tcPr marL="7620" marR="7620" marT="762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72064"/>
              </p:ext>
            </p:extLst>
          </p:nvPr>
        </p:nvGraphicFramePr>
        <p:xfrm>
          <a:off x="76200" y="6438900"/>
          <a:ext cx="91440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Violent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u="none" strike="noStrike" dirty="0" smtClean="0">
                          <a:effectLst/>
                        </a:rPr>
                        <a:t>Crime </a:t>
                      </a:r>
                      <a:r>
                        <a:rPr lang="en-US" sz="1050" u="none" strike="noStrike" dirty="0">
                          <a:effectLst/>
                        </a:rPr>
                        <a:t>Arrests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16685"/>
              </p:ext>
            </p:extLst>
          </p:nvPr>
        </p:nvGraphicFramePr>
        <p:xfrm>
          <a:off x="1066800" y="6438900"/>
          <a:ext cx="7010397" cy="30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12799"/>
                <a:gridCol w="778933"/>
                <a:gridCol w="778933"/>
                <a:gridCol w="829735"/>
                <a:gridCol w="728131"/>
                <a:gridCol w="778933"/>
                <a:gridCol w="778933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8,346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8,133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163656"/>
              </p:ext>
            </p:extLst>
          </p:nvPr>
        </p:nvGraphicFramePr>
        <p:xfrm>
          <a:off x="381000" y="121920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5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2064" y="304800"/>
            <a:ext cx="8174736" cy="787357"/>
          </a:xfrm>
        </p:spPr>
        <p:txBody>
          <a:bodyPr/>
          <a:lstStyle/>
          <a:p>
            <a:r>
              <a:rPr lang="en-US" sz="3200" dirty="0" smtClean="0"/>
              <a:t>UCR Violent Crime and </a:t>
            </a:r>
            <a:br>
              <a:rPr lang="en-US" sz="3200" dirty="0" smtClean="0"/>
            </a:br>
            <a:r>
              <a:rPr lang="en-US" sz="3200" dirty="0" smtClean="0"/>
              <a:t>Prison Admissions by Violent Crime</a:t>
            </a:r>
            <a:endParaRPr lang="en-US" sz="3200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129980"/>
              </p:ext>
            </p:extLst>
          </p:nvPr>
        </p:nvGraphicFramePr>
        <p:xfrm>
          <a:off x="76200" y="1295400"/>
          <a:ext cx="8599170" cy="5333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5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Possession and Sale Arrests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6744"/>
              </p:ext>
            </p:extLst>
          </p:nvPr>
        </p:nvGraphicFramePr>
        <p:xfrm>
          <a:off x="1066800" y="57912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53531"/>
                <a:gridCol w="770469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2009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w Cen MT" panose="020B0602020104020603" pitchFamily="34" charset="0"/>
                        </a:rPr>
                        <a:t>2013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585930"/>
              </p:ext>
            </p:extLst>
          </p:nvPr>
        </p:nvGraphicFramePr>
        <p:xfrm>
          <a:off x="57150" y="6019800"/>
          <a:ext cx="93345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345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  <a:latin typeface="Tw Cen MT" panose="020B0602020104020603" pitchFamily="34" charset="0"/>
                        </a:rPr>
                        <a:t>Drug Possession</a:t>
                      </a:r>
                      <a:r>
                        <a:rPr lang="en-US" sz="1050" u="none" strike="noStrike" baseline="0" dirty="0" smtClean="0">
                          <a:effectLst/>
                          <a:latin typeface="Tw Cen MT" panose="020B0602020104020603" pitchFamily="34" charset="0"/>
                        </a:rPr>
                        <a:t> Arrests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92619"/>
              </p:ext>
            </p:extLst>
          </p:nvPr>
        </p:nvGraphicFramePr>
        <p:xfrm>
          <a:off x="1066800" y="60960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620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20,437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19,814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19,786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19,712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20,029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20,994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20,891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22,607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21,330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744575"/>
              </p:ext>
            </p:extLst>
          </p:nvPr>
        </p:nvGraphicFramePr>
        <p:xfrm>
          <a:off x="76200" y="6477000"/>
          <a:ext cx="914400" cy="327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</a:tblGrid>
              <a:tr h="1752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smtClean="0">
                          <a:effectLst/>
                        </a:rPr>
                        <a:t>Drug Sale Arrests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88176"/>
              </p:ext>
            </p:extLst>
          </p:nvPr>
        </p:nvGraphicFramePr>
        <p:xfrm>
          <a:off x="1066800" y="6477000"/>
          <a:ext cx="7010400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838200"/>
                <a:gridCol w="838200"/>
                <a:gridCol w="762000"/>
                <a:gridCol w="762000"/>
                <a:gridCol w="838200"/>
                <a:gridCol w="7620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5,561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6,389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6,109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5,541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5,228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4,871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4,598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4,756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rgbClr val="595749"/>
                          </a:solidFill>
                          <a:effectLst/>
                          <a:latin typeface="Tw Cen MT"/>
                        </a:rPr>
                        <a:t>4,780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4601260"/>
              </p:ext>
            </p:extLst>
          </p:nvPr>
        </p:nvGraphicFramePr>
        <p:xfrm>
          <a:off x="457200" y="1176337"/>
          <a:ext cx="8229600" cy="4505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54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</a:t>
            </a:r>
            <a:r>
              <a:rPr lang="en-US" dirty="0" smtClean="0"/>
              <a:t>Arrests by Type of Drug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826376"/>
              </p:ext>
            </p:extLst>
          </p:nvPr>
        </p:nvGraphicFramePr>
        <p:xfrm>
          <a:off x="609604" y="1523998"/>
          <a:ext cx="7696192" cy="470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4706"/>
                <a:gridCol w="709054"/>
                <a:gridCol w="709054"/>
                <a:gridCol w="709054"/>
                <a:gridCol w="709054"/>
                <a:gridCol w="709054"/>
                <a:gridCol w="709054"/>
                <a:gridCol w="709054"/>
                <a:gridCol w="709054"/>
                <a:gridCol w="709054"/>
              </a:tblGrid>
              <a:tr h="29049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SALES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2005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2007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2008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2009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Marijuana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2,210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2,343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2,367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2,327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2,450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2,411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2,162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2,121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2,073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Opium/Cocaine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2,439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3,103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2,632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2,181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1,736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1,426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1,363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1,444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1,493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Drug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526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707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720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691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656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681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812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Synthetic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Narcotic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362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403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313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378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392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470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402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197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POSSESSION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Marijuana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15,392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15,089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15,232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15,056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15,467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16,168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15,332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16,276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15,417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Other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Drug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1,823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1,841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1,942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2,199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2,209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2,195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2,499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3,125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2,868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Opium/Cocaine 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2,322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2,167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1,867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1,542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1,504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1,743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1,841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1,808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1,635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256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chemeClr val="bg1"/>
                          </a:solidFill>
                          <a:effectLst/>
                        </a:rPr>
                        <a:t>Synthetic </a:t>
                      </a:r>
                      <a:r>
                        <a:rPr lang="en-US" sz="1300" dirty="0">
                          <a:solidFill>
                            <a:schemeClr val="bg1"/>
                          </a:solidFill>
                          <a:effectLst/>
                        </a:rPr>
                        <a:t>Narcotic</a:t>
                      </a:r>
                      <a:endParaRPr lang="en-US" sz="13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900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717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745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915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849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888</a:t>
                      </a:r>
                      <a:endParaRPr lang="en-US" sz="12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1,219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1,398</a:t>
                      </a:r>
                      <a:endParaRPr lang="en-US" sz="12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1,410</a:t>
                      </a:r>
                      <a:endParaRPr lang="en-US" sz="12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63650" y="2274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Criminal Case Filings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53658"/>
              </p:ext>
            </p:extLst>
          </p:nvPr>
        </p:nvGraphicFramePr>
        <p:xfrm>
          <a:off x="228600" y="1219200"/>
          <a:ext cx="8762998" cy="5481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878456"/>
                <a:gridCol w="661359"/>
                <a:gridCol w="661359"/>
                <a:gridCol w="661359"/>
                <a:gridCol w="826697"/>
                <a:gridCol w="826697"/>
                <a:gridCol w="826697"/>
                <a:gridCol w="661359"/>
                <a:gridCol w="661359"/>
                <a:gridCol w="661359"/>
                <a:gridCol w="140899"/>
                <a:gridCol w="228600"/>
                <a:gridCol w="457198"/>
              </a:tblGrid>
              <a:tr h="468162">
                <a:tc>
                  <a:txBody>
                    <a:bodyPr/>
                    <a:lstStyle/>
                    <a:p>
                      <a:pPr algn="l" rtl="0" fontAlgn="ctr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290190" marR="6046" marT="6046" marB="0" anchor="ctr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Misdemeanors </a:t>
                      </a:r>
                      <a:endParaRPr lang="en-US" sz="20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2000" u="none" strike="noStrike" dirty="0" smtClean="0">
                          <a:effectLst/>
                        </a:rPr>
                        <a:t>(</a:t>
                      </a:r>
                      <a:r>
                        <a:rPr lang="en-US" sz="1400" u="none" strike="noStrike" dirty="0">
                          <a:effectLst/>
                        </a:rPr>
                        <a:t>Top 5 Charged</a:t>
                      </a:r>
                      <a:r>
                        <a:rPr lang="en-US" sz="2000" u="none" strike="noStrike" dirty="0">
                          <a:effectLst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Felonies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endParaRPr lang="en-US" sz="1200" b="1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Top 5 Charged)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</a:tr>
              <a:tr h="270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Disorderly </a:t>
                      </a:r>
                      <a:r>
                        <a:rPr lang="en-US" sz="1200" u="none" strike="noStrike" dirty="0">
                          <a:effectLst/>
                        </a:rPr>
                        <a:t>conduct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u="none" strike="noStrike" dirty="0">
                          <a:effectLst/>
                        </a:rPr>
                        <a:t>jumping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Operating </a:t>
                      </a:r>
                      <a:r>
                        <a:rPr lang="en-US" sz="1200" u="none" strike="noStrike" dirty="0">
                          <a:effectLst/>
                        </a:rPr>
                        <a:t>while revoked due to alcohol/controlled substance/refusal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Burglary </a:t>
                      </a:r>
                      <a:r>
                        <a:rPr lang="en-US" sz="1200" u="none" strike="noStrike" dirty="0">
                          <a:effectLst/>
                        </a:rPr>
                        <a:t>Building or Dwelling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u="none" strike="noStrike" dirty="0">
                          <a:effectLst/>
                        </a:rPr>
                        <a:t>jumping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Misappropriate </a:t>
                      </a:r>
                      <a:r>
                        <a:rPr lang="en-US" sz="1200" u="none" strike="noStrike" dirty="0">
                          <a:effectLst/>
                        </a:rPr>
                        <a:t>ID Info - Obtain Money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Battery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Forgery-Uttering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Theft </a:t>
                      </a:r>
                      <a:r>
                        <a:rPr lang="en-US" sz="1200" u="none" strike="noStrike" dirty="0">
                          <a:effectLst/>
                        </a:rPr>
                        <a:t>– Movable Property &lt;=$2500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Failure </a:t>
                      </a:r>
                      <a:r>
                        <a:rPr lang="en-US" sz="1200" u="none" strike="noStrike" dirty="0">
                          <a:effectLst/>
                        </a:rPr>
                        <a:t>to Support Child (120 Days +)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Disorderly </a:t>
                      </a:r>
                      <a:r>
                        <a:rPr lang="en-US" sz="1200" u="none" strike="noStrike" dirty="0">
                          <a:effectLst/>
                        </a:rPr>
                        <a:t>conduct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u="none" strike="noStrike" dirty="0">
                          <a:effectLst/>
                        </a:rPr>
                        <a:t>jumping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Operating </a:t>
                      </a:r>
                      <a:r>
                        <a:rPr lang="en-US" sz="1200" u="none" strike="noStrike" dirty="0">
                          <a:effectLst/>
                        </a:rPr>
                        <a:t>while revoked due to alcohol/controlled substance/refusal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Burglary </a:t>
                      </a:r>
                      <a:r>
                        <a:rPr lang="en-US" sz="1200" u="none" strike="noStrike" dirty="0">
                          <a:effectLst/>
                        </a:rPr>
                        <a:t>Building or Dwelling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u="none" strike="noStrike" dirty="0">
                          <a:effectLst/>
                        </a:rPr>
                        <a:t>jumping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Misappropriate </a:t>
                      </a:r>
                      <a:r>
                        <a:rPr lang="en-US" sz="1200" u="none" strike="noStrike" dirty="0">
                          <a:effectLst/>
                        </a:rPr>
                        <a:t>ID Info - Obtain Money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Battery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Forgery-Uttering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Possess </a:t>
                      </a:r>
                      <a:r>
                        <a:rPr lang="en-US" sz="1200" u="none" strike="noStrike" dirty="0">
                          <a:effectLst/>
                        </a:rPr>
                        <a:t>Drug Paraphernalia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– Possession </a:t>
                      </a:r>
                      <a:r>
                        <a:rPr lang="en-US" sz="1200" u="none" strike="noStrike" dirty="0">
                          <a:effectLst/>
                        </a:rPr>
                        <a:t>of THC (2nd offense)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Disorderly </a:t>
                      </a:r>
                      <a:r>
                        <a:rPr lang="en-US" sz="1200" b="1" u="none" strike="noStrike" dirty="0">
                          <a:effectLst/>
                        </a:rPr>
                        <a:t>conduct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b="1" u="none" strike="noStrike" dirty="0">
                          <a:effectLst/>
                        </a:rPr>
                        <a:t>jumping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Bail </a:t>
                      </a:r>
                      <a:r>
                        <a:rPr lang="en-US" sz="1200" b="1" u="none" strike="noStrike" dirty="0">
                          <a:effectLst/>
                        </a:rPr>
                        <a:t>jumping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Burglary </a:t>
                      </a:r>
                      <a:r>
                        <a:rPr lang="en-US" sz="1200" b="1" u="none" strike="noStrike" dirty="0">
                          <a:effectLst/>
                        </a:rPr>
                        <a:t>Building or Dwelling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Operating </a:t>
                      </a:r>
                      <a:r>
                        <a:rPr lang="en-US" sz="1200" b="1" u="none" strike="noStrike" dirty="0">
                          <a:effectLst/>
                        </a:rPr>
                        <a:t>while revoked due to alcohol/controlled substance/refusal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Possession </a:t>
                      </a:r>
                      <a:r>
                        <a:rPr lang="en-US" sz="1200" b="1" u="none" strike="noStrike" dirty="0">
                          <a:effectLst/>
                        </a:rPr>
                        <a:t>of THC (2nd offense)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Battery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Forgery-Uttering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Possess </a:t>
                      </a:r>
                      <a:r>
                        <a:rPr lang="en-US" sz="1200" b="1" u="none" strike="noStrike" dirty="0">
                          <a:effectLst/>
                        </a:rPr>
                        <a:t>Drug Paraphernalia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– Misappropriate </a:t>
                      </a:r>
                      <a:r>
                        <a:rPr lang="en-US" sz="1200" b="1" u="none" strike="noStrike" dirty="0">
                          <a:effectLst/>
                        </a:rPr>
                        <a:t>ID Info - Obtain Money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32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46" marR="6046" marT="604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56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Criminal Case Filings</a:t>
            </a:r>
            <a:endParaRPr lang="en-US" sz="4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489016"/>
              </p:ext>
            </p:extLst>
          </p:nvPr>
        </p:nvGraphicFramePr>
        <p:xfrm>
          <a:off x="152400" y="1143000"/>
          <a:ext cx="8763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125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 County Jail Average Daily Population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417480"/>
              </p:ext>
            </p:extLst>
          </p:nvPr>
        </p:nvGraphicFramePr>
        <p:xfrm>
          <a:off x="152400" y="1219200"/>
          <a:ext cx="8458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02430"/>
              </p:ext>
            </p:extLst>
          </p:nvPr>
        </p:nvGraphicFramePr>
        <p:xfrm>
          <a:off x="762000" y="5638800"/>
          <a:ext cx="7696197" cy="228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  <a:gridCol w="855133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697704"/>
              </p:ext>
            </p:extLst>
          </p:nvPr>
        </p:nvGraphicFramePr>
        <p:xfrm>
          <a:off x="152398" y="6019800"/>
          <a:ext cx="8305802" cy="19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2"/>
                <a:gridCol w="838200"/>
                <a:gridCol w="914400"/>
                <a:gridCol w="838200"/>
                <a:gridCol w="838200"/>
                <a:gridCol w="838200"/>
                <a:gridCol w="838200"/>
                <a:gridCol w="914400"/>
                <a:gridCol w="838200"/>
                <a:gridCol w="838200"/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ADP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14,095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14,863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14,703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14,864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14,453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13,537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13,025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12,670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12,632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5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 P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Quotes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Quotes Slides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Blank">
  <a:themeElements>
    <a:clrScheme name="Wisconsin DOC">
      <a:dk1>
        <a:srgbClr val="595749"/>
      </a:dk1>
      <a:lt1>
        <a:srgbClr val="FFFFFF"/>
      </a:lt1>
      <a:dk2>
        <a:srgbClr val="BFBCB1"/>
      </a:dk2>
      <a:lt2>
        <a:srgbClr val="E3E2DD"/>
      </a:lt2>
      <a:accent1>
        <a:srgbClr val="B3AA75"/>
      </a:accent1>
      <a:accent2>
        <a:srgbClr val="506892"/>
      </a:accent2>
      <a:accent3>
        <a:srgbClr val="8E4E4E"/>
      </a:accent3>
      <a:accent4>
        <a:srgbClr val="FDDD2B"/>
      </a:accent4>
      <a:accent5>
        <a:srgbClr val="1958C9"/>
      </a:accent5>
      <a:accent6>
        <a:srgbClr val="C41818"/>
      </a:accent6>
      <a:hlink>
        <a:srgbClr val="000000"/>
      </a:hlink>
      <a:folHlink>
        <a:srgbClr val="000000"/>
      </a:folHlink>
    </a:clrScheme>
    <a:fontScheme name="Wisconsin DOC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DOC PP Template</Template>
  <TotalTime>1416</TotalTime>
  <Words>1003</Words>
  <Application>Microsoft Office PowerPoint</Application>
  <PresentationFormat>On-screen Show (4:3)</PresentationFormat>
  <Paragraphs>530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DOC PP Template</vt:lpstr>
      <vt:lpstr>Transition Slides</vt:lpstr>
      <vt:lpstr>Quotes Slides</vt:lpstr>
      <vt:lpstr>Content Slides</vt:lpstr>
      <vt:lpstr>Blank</vt:lpstr>
      <vt:lpstr>1_Quotes Slides</vt:lpstr>
      <vt:lpstr>2_Blank</vt:lpstr>
      <vt:lpstr>PowerPoint Presentation</vt:lpstr>
      <vt:lpstr>Property Crime and Arrests</vt:lpstr>
      <vt:lpstr>Violent Crime and Arrests</vt:lpstr>
      <vt:lpstr>UCR Violent Crime and  Prison Admissions by Violent Crime</vt:lpstr>
      <vt:lpstr>Drug Possession and Sale Arrests</vt:lpstr>
      <vt:lpstr>Drug Arrests by Type of Drug</vt:lpstr>
      <vt:lpstr>Criminal Case Filings</vt:lpstr>
      <vt:lpstr>Criminal Case Filings</vt:lpstr>
      <vt:lpstr>WI County Jail Average Daily Population</vt:lpstr>
      <vt:lpstr>County Jail  ADP Percent Change Per Year</vt:lpstr>
      <vt:lpstr>County Jail  vs. Prison Average Daily Population</vt:lpstr>
      <vt:lpstr>Prison Admissions and Prison Releases</vt:lpstr>
      <vt:lpstr>Prison Admissions by Admission Type</vt:lpstr>
      <vt:lpstr>Proportion of Prison Admissions by Type</vt:lpstr>
      <vt:lpstr>Probation and Parole Population and  Revocation Only Prison Admissions</vt:lpstr>
      <vt:lpstr>Most Serious Offense</vt:lpstr>
      <vt:lpstr>Drug Offense vs. No Drug Offense</vt:lpstr>
      <vt:lpstr>Confinement Time Remaining</vt:lpstr>
      <vt:lpstr>Percent Change in Remaining Term of Confinement Time December 2005 compared to December 2013</vt:lpstr>
      <vt:lpstr>Number of Lifers at Each Point in Time</vt:lpstr>
      <vt:lpstr>PowerPoint Presentation</vt:lpstr>
    </vt:vector>
  </TitlesOfParts>
  <Company>WI Department of Corrections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Kaiser, Gabrielle T</dc:creator>
  <cp:lastModifiedBy>Kaiser, Gabrielle T</cp:lastModifiedBy>
  <cp:revision>100</cp:revision>
  <cp:lastPrinted>2014-06-05T20:10:17Z</cp:lastPrinted>
  <dcterms:created xsi:type="dcterms:W3CDTF">2014-04-18T14:25:23Z</dcterms:created>
  <dcterms:modified xsi:type="dcterms:W3CDTF">2014-07-22T14:23:17Z</dcterms:modified>
</cp:coreProperties>
</file>