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8"/>
  </p:notesMasterIdLst>
  <p:sldIdLst>
    <p:sldId id="256" r:id="rId2"/>
    <p:sldId id="257" r:id="rId3"/>
    <p:sldId id="258" r:id="rId4"/>
    <p:sldId id="274" r:id="rId5"/>
    <p:sldId id="268" r:id="rId6"/>
    <p:sldId id="270" r:id="rId7"/>
    <p:sldId id="272" r:id="rId8"/>
    <p:sldId id="275" r:id="rId9"/>
    <p:sldId id="266" r:id="rId10"/>
    <p:sldId id="276" r:id="rId11"/>
    <p:sldId id="278" r:id="rId12"/>
    <p:sldId id="277" r:id="rId13"/>
    <p:sldId id="279" r:id="rId14"/>
    <p:sldId id="280" r:id="rId15"/>
    <p:sldId id="281" r:id="rId16"/>
    <p:sldId id="282"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6957" autoAdjust="0"/>
  </p:normalViewPr>
  <p:slideViewPr>
    <p:cSldViewPr snapToGrid="0">
      <p:cViewPr varScale="1">
        <p:scale>
          <a:sx n="107" d="100"/>
          <a:sy n="107" d="100"/>
        </p:scale>
        <p:origin x="138" y="13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C94182F-03CE-4D2B-AD4E-75AC3B4DC301}" type="datetimeFigureOut">
              <a:rPr lang="en-US" smtClean="0"/>
              <a:pPr/>
              <a:t>7/21/2014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14D52A2-7F54-4461-828A-8CB3F4358A6F}" type="slidenum">
              <a:rPr lang="en-US" smtClean="0"/>
              <a:pPr/>
              <a:t>‹#›</a:t>
            </a:fld>
            <a:endParaRPr lang="en-US"/>
          </a:p>
        </p:txBody>
      </p:sp>
    </p:spTree>
    <p:extLst>
      <p:ext uri="{BB962C8B-B14F-4D97-AF65-F5344CB8AC3E}">
        <p14:creationId xmlns:p14="http://schemas.microsoft.com/office/powerpoint/2010/main" val="303613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4D52A2-7F54-4461-828A-8CB3F4358A6F}" type="slidenum">
              <a:rPr lang="en-US" smtClean="0"/>
              <a:pPr/>
              <a:t>2</a:t>
            </a:fld>
            <a:endParaRPr lang="en-US"/>
          </a:p>
        </p:txBody>
      </p:sp>
    </p:spTree>
    <p:extLst>
      <p:ext uri="{BB962C8B-B14F-4D97-AF65-F5344CB8AC3E}">
        <p14:creationId xmlns:p14="http://schemas.microsoft.com/office/powerpoint/2010/main" val="3784962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“Building an effective organization is ultimately a matter of meshing the different</a:t>
            </a:r>
            <a:r>
              <a:rPr lang="en-US" baseline="0" dirty="0" smtClean="0"/>
              <a:t> subcultures by encouraging the evolution of common goals, common language, and common procedures for solving problems.  It is essential that leaders recognize that such cultural alignment requires not only cultural humility on the leader’s part, but skills in bringing different subcultures together into the kind of dialogue that will maintain mutual respect and create coordinated action” (Schein, 2010).</a:t>
            </a:r>
            <a:endParaRPr lang="en-US" dirty="0"/>
          </a:p>
        </p:txBody>
      </p:sp>
      <p:sp>
        <p:nvSpPr>
          <p:cNvPr id="4" name="Slide Number Placeholder 3"/>
          <p:cNvSpPr>
            <a:spLocks noGrp="1"/>
          </p:cNvSpPr>
          <p:nvPr>
            <p:ph type="sldNum" sz="quarter" idx="10"/>
          </p:nvPr>
        </p:nvSpPr>
        <p:spPr/>
        <p:txBody>
          <a:bodyPr/>
          <a:lstStyle/>
          <a:p>
            <a:fld id="{014D52A2-7F54-4461-828A-8CB3F4358A6F}" type="slidenum">
              <a:rPr lang="en-US" smtClean="0"/>
              <a:pPr/>
              <a:t>12</a:t>
            </a:fld>
            <a:endParaRPr lang="en-US"/>
          </a:p>
        </p:txBody>
      </p:sp>
    </p:spTree>
    <p:extLst>
      <p:ext uri="{BB962C8B-B14F-4D97-AF65-F5344CB8AC3E}">
        <p14:creationId xmlns:p14="http://schemas.microsoft.com/office/powerpoint/2010/main" val="12139721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pPr/>
              <a:t>7/21/2014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pPr/>
              <a:t>7/21/2014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pPr/>
              <a:t>7/21/2014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pPr/>
              <a:t>7/21/2014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pPr/>
              <a:t>7/21/2014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pPr/>
              <a:t>7/21/2014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pPr/>
              <a:t>7/21/2014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pPr/>
              <a:t>7/21/2014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pPr/>
              <a:t>7/21/2014</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pPr/>
              <a:t>7/21/2014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pPr/>
              <a:t>7/21/2014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pPr/>
              <a:t>7/21/2014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pPr/>
              <a:t>7/21/2014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pPr/>
              <a:t>7/21/2014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pPr/>
              <a:t>7/21/2014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pPr/>
              <a:t>7/21/2014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pPr/>
              <a:t>7/21/2014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pPr/>
              <a:t>7/21/2014</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1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pbs.org/wgbh/pages/frontline/shows/asylums/special/excerpt.html" TargetMode="External"/><Relationship Id="rId7" Type="http://schemas.openxmlformats.org/officeDocument/2006/relationships/image" Target="../media/image10.wmf"/><Relationship Id="rId2" Type="http://schemas.openxmlformats.org/officeDocument/2006/relationships/hyperlink" Target="http://www.nationalreentryresourcecenter.org/documents/0000/0999/Taxman_Osher.pdf" TargetMode="External"/><Relationship Id="rId1" Type="http://schemas.openxmlformats.org/officeDocument/2006/relationships/slideLayout" Target="../slideLayouts/slideLayout2.xml"/><Relationship Id="rId6" Type="http://schemas.openxmlformats.org/officeDocument/2006/relationships/hyperlink" Target="http://www.sentencingproject.org/doc/publications/sl_mentallyilloffenders.pdf" TargetMode="External"/><Relationship Id="rId5" Type="http://schemas.openxmlformats.org/officeDocument/2006/relationships/hyperlink" Target="http://www.samhsa.gov/co-occurring/topics/criminal-justice/trauma.aspx" TargetMode="External"/><Relationship Id="rId4" Type="http://schemas.openxmlformats.org/officeDocument/2006/relationships/hyperlink" Target="http://www.samhsa.gov/data/2k11/MentalDisorders/MentalDisorders.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latin typeface="Arial" panose="020B0604020202020204" pitchFamily="34" charset="0"/>
                <a:cs typeface="Arial" panose="020B0604020202020204" pitchFamily="34" charset="0"/>
              </a:rPr>
              <a:t>Eau Claire County Mental </a:t>
            </a:r>
            <a:r>
              <a:rPr lang="en-US" dirty="0">
                <a:latin typeface="Arial" panose="020B0604020202020204" pitchFamily="34" charset="0"/>
                <a:cs typeface="Arial" panose="020B0604020202020204" pitchFamily="34" charset="0"/>
              </a:rPr>
              <a:t>H</a:t>
            </a:r>
            <a:r>
              <a:rPr lang="en-US" dirty="0" smtClean="0">
                <a:latin typeface="Arial" panose="020B0604020202020204" pitchFamily="34" charset="0"/>
                <a:cs typeface="Arial" panose="020B0604020202020204" pitchFamily="34" charset="0"/>
              </a:rPr>
              <a:t>ealth Court</a:t>
            </a:r>
            <a:endParaRPr lang="en-US"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normAutofit fontScale="92500" lnSpcReduction="10000"/>
          </a:bodyPr>
          <a:lstStyle/>
          <a:p>
            <a:pPr algn="ctr"/>
            <a:r>
              <a:rPr lang="en-US" sz="2800" dirty="0" smtClean="0">
                <a:latin typeface="Arial" panose="020B0604020202020204" pitchFamily="34" charset="0"/>
                <a:cs typeface="Arial" panose="020B0604020202020204" pitchFamily="34" charset="0"/>
              </a:rPr>
              <a:t>Sheila A. Malec, MSW, CAPSW</a:t>
            </a:r>
          </a:p>
          <a:p>
            <a:pPr algn="ctr"/>
            <a:r>
              <a:rPr lang="en-US" sz="1800" dirty="0" smtClean="0">
                <a:latin typeface="Arial" panose="020B0604020202020204" pitchFamily="34" charset="0"/>
                <a:cs typeface="Arial" panose="020B0604020202020204" pitchFamily="34" charset="0"/>
              </a:rPr>
              <a:t>Coordinator, Eau Claire County Mental Health Court</a:t>
            </a:r>
            <a:endParaRPr lang="en-US" sz="1900" dirty="0" smtClean="0">
              <a:latin typeface="Arial" panose="020B0604020202020204" pitchFamily="34" charset="0"/>
              <a:cs typeface="Arial" panose="020B0604020202020204" pitchFamily="34" charset="0"/>
            </a:endParaRPr>
          </a:p>
          <a:p>
            <a:pPr algn="ctr"/>
            <a:r>
              <a:rPr lang="en-US" dirty="0" smtClean="0">
                <a:latin typeface="Arial" panose="020B0604020202020204" pitchFamily="34" charset="0"/>
                <a:cs typeface="Arial" panose="020B0604020202020204" pitchFamily="34" charset="0"/>
              </a:rPr>
              <a:t>Eau Claire County Department of Human Services</a:t>
            </a:r>
            <a:endParaRPr lang="en-US"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83236" y="2733709"/>
            <a:ext cx="1796796" cy="1457554"/>
          </a:xfrm>
          <a:prstGeom prst="rect">
            <a:avLst/>
          </a:prstGeom>
        </p:spPr>
      </p:pic>
    </p:spTree>
    <p:extLst>
      <p:ext uri="{BB962C8B-B14F-4D97-AF65-F5344CB8AC3E}">
        <p14:creationId xmlns:p14="http://schemas.microsoft.com/office/powerpoint/2010/main" val="21611935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852" y="679656"/>
            <a:ext cx="9613861" cy="1327820"/>
          </a:xfrm>
        </p:spPr>
        <p:txBody>
          <a:bodyPr/>
          <a:lstStyle/>
          <a:p>
            <a:pPr algn="ctr"/>
            <a:r>
              <a:rPr lang="en-US" dirty="0" smtClean="0"/>
              <a:t>How can we IMPROVE treatment courts statewide?</a:t>
            </a:r>
            <a:endParaRPr lang="en-US" dirty="0"/>
          </a:p>
        </p:txBody>
      </p:sp>
      <p:sp>
        <p:nvSpPr>
          <p:cNvPr id="3" name="Content Placeholder 2"/>
          <p:cNvSpPr>
            <a:spLocks noGrp="1"/>
          </p:cNvSpPr>
          <p:nvPr>
            <p:ph idx="1"/>
          </p:nvPr>
        </p:nvSpPr>
        <p:spPr>
          <a:xfrm>
            <a:off x="680321" y="3489433"/>
            <a:ext cx="9613861" cy="2446755"/>
          </a:xfrm>
        </p:spPr>
        <p:txBody>
          <a:bodyPr/>
          <a:lstStyle/>
          <a:p>
            <a:pPr algn="ctr">
              <a:buNone/>
            </a:pPr>
            <a:r>
              <a:rPr lang="en-US" sz="4000" b="1" dirty="0" smtClean="0"/>
              <a:t>Annie Levknecht</a:t>
            </a:r>
          </a:p>
          <a:p>
            <a:pPr algn="ctr">
              <a:buNone/>
            </a:pPr>
            <a:r>
              <a:rPr lang="en-US" sz="1800" dirty="0" smtClean="0"/>
              <a:t>Alternative Treatment Coordinator</a:t>
            </a:r>
          </a:p>
          <a:p>
            <a:pPr algn="ctr">
              <a:buNone/>
            </a:pPr>
            <a:r>
              <a:rPr lang="en-US" sz="1800" dirty="0" smtClean="0"/>
              <a:t>Outagamie County</a:t>
            </a:r>
          </a:p>
          <a:p>
            <a:pPr algn="ctr">
              <a:buNone/>
            </a:pPr>
            <a:r>
              <a:rPr lang="en-US" sz="1800" dirty="0" smtClean="0"/>
              <a:t>Offender Services</a:t>
            </a:r>
          </a:p>
          <a:p>
            <a:pPr algn="ctr">
              <a:buNone/>
            </a:pPr>
            <a:r>
              <a:rPr lang="en-US" sz="1800" dirty="0" smtClean="0"/>
              <a:t>July 22, 2014</a:t>
            </a:r>
            <a:endParaRPr lang="en-US" sz="1800" dirty="0"/>
          </a:p>
        </p:txBody>
      </p:sp>
      <p:pic>
        <p:nvPicPr>
          <p:cNvPr id="5" name="Picture 4" descr="JudgeDonbench.jpg"/>
          <p:cNvPicPr>
            <a:picLocks noChangeAspect="1"/>
          </p:cNvPicPr>
          <p:nvPr/>
        </p:nvPicPr>
        <p:blipFill>
          <a:blip r:embed="rId2"/>
          <a:stretch>
            <a:fillRect/>
          </a:stretch>
        </p:blipFill>
        <p:spPr>
          <a:xfrm>
            <a:off x="10555890" y="664779"/>
            <a:ext cx="1636110" cy="1227083"/>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Efforts for Stakeholders	</a:t>
            </a:r>
            <a:endParaRPr lang="en-US" dirty="0"/>
          </a:p>
        </p:txBody>
      </p:sp>
      <p:sp>
        <p:nvSpPr>
          <p:cNvPr id="3" name="Content Placeholder 2"/>
          <p:cNvSpPr>
            <a:spLocks noGrp="1"/>
          </p:cNvSpPr>
          <p:nvPr>
            <p:ph idx="1"/>
          </p:nvPr>
        </p:nvSpPr>
        <p:spPr/>
        <p:txBody>
          <a:bodyPr/>
          <a:lstStyle/>
          <a:p>
            <a:r>
              <a:rPr lang="en-US" sz="3200" dirty="0" smtClean="0"/>
              <a:t>Collaboration</a:t>
            </a:r>
          </a:p>
          <a:p>
            <a:r>
              <a:rPr lang="en-US" sz="3200" dirty="0" smtClean="0"/>
              <a:t>Time</a:t>
            </a:r>
          </a:p>
          <a:p>
            <a:r>
              <a:rPr lang="en-US" sz="3200" dirty="0" smtClean="0"/>
              <a:t>Standards/Benchmarks</a:t>
            </a:r>
          </a:p>
          <a:p>
            <a:r>
              <a:rPr lang="en-US" sz="3200" dirty="0" smtClean="0"/>
              <a:t>Evaluation/Outcomes</a:t>
            </a:r>
          </a:p>
          <a:p>
            <a:pPr>
              <a:buNone/>
            </a:pPr>
            <a:endParaRPr lang="en-US" dirty="0"/>
          </a:p>
        </p:txBody>
      </p:sp>
      <p:pic>
        <p:nvPicPr>
          <p:cNvPr id="1026" name="Picture 2"/>
          <p:cNvPicPr>
            <a:picLocks noChangeAspect="1" noChangeArrowheads="1"/>
          </p:cNvPicPr>
          <p:nvPr/>
        </p:nvPicPr>
        <p:blipFill>
          <a:blip r:embed="rId2"/>
          <a:srcRect/>
          <a:stretch>
            <a:fillRect/>
          </a:stretch>
        </p:blipFill>
        <p:spPr bwMode="auto">
          <a:xfrm>
            <a:off x="10536237" y="533400"/>
            <a:ext cx="1655763" cy="149701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Collaboration</a:t>
            </a:r>
            <a:endParaRPr lang="en-US" dirty="0"/>
          </a:p>
        </p:txBody>
      </p:sp>
      <p:sp>
        <p:nvSpPr>
          <p:cNvPr id="3" name="Content Placeholder 2"/>
          <p:cNvSpPr>
            <a:spLocks noGrp="1"/>
          </p:cNvSpPr>
          <p:nvPr>
            <p:ph idx="1"/>
          </p:nvPr>
        </p:nvSpPr>
        <p:spPr>
          <a:xfrm>
            <a:off x="343990" y="2368404"/>
            <a:ext cx="2661969" cy="3599316"/>
          </a:xfrm>
        </p:spPr>
        <p:txBody>
          <a:bodyPr>
            <a:noAutofit/>
          </a:bodyPr>
          <a:lstStyle/>
          <a:p>
            <a:pPr>
              <a:buNone/>
            </a:pPr>
            <a:r>
              <a:rPr lang="en-US" sz="3600" dirty="0" smtClean="0"/>
              <a:t>Local</a:t>
            </a:r>
          </a:p>
          <a:p>
            <a:pPr marL="0" lvl="1" indent="0"/>
            <a:r>
              <a:rPr lang="en-US" sz="2400" dirty="0" smtClean="0"/>
              <a:t>Stakeholders</a:t>
            </a:r>
          </a:p>
          <a:p>
            <a:pPr marL="0" lvl="1" indent="0"/>
            <a:r>
              <a:rPr lang="en-US" sz="2400" dirty="0" err="1" smtClean="0"/>
              <a:t>Divisionalization</a:t>
            </a:r>
            <a:endParaRPr lang="en-US" sz="2400" dirty="0" smtClean="0"/>
          </a:p>
          <a:p>
            <a:pPr marL="0" lvl="1" indent="0"/>
            <a:r>
              <a:rPr lang="en-US" sz="2400" dirty="0" smtClean="0"/>
              <a:t>Funding</a:t>
            </a:r>
          </a:p>
          <a:p>
            <a:pPr marL="0" lvl="1" indent="0"/>
            <a:r>
              <a:rPr lang="en-US" sz="2400" dirty="0" smtClean="0"/>
              <a:t>Networking</a:t>
            </a:r>
          </a:p>
        </p:txBody>
      </p:sp>
      <p:sp>
        <p:nvSpPr>
          <p:cNvPr id="4" name="TextBox 3"/>
          <p:cNvSpPr txBox="1"/>
          <p:nvPr/>
        </p:nvSpPr>
        <p:spPr>
          <a:xfrm>
            <a:off x="4305627" y="2217022"/>
            <a:ext cx="2728236" cy="2769989"/>
          </a:xfrm>
          <a:prstGeom prst="rect">
            <a:avLst/>
          </a:prstGeom>
          <a:noFill/>
        </p:spPr>
        <p:txBody>
          <a:bodyPr wrap="square" rtlCol="0">
            <a:spAutoFit/>
          </a:bodyPr>
          <a:lstStyle/>
          <a:p>
            <a:r>
              <a:rPr lang="en-US" sz="3600" dirty="0" smtClean="0"/>
              <a:t>State</a:t>
            </a:r>
          </a:p>
          <a:p>
            <a:pPr marL="0" lvl="1">
              <a:buFont typeface="Arial" pitchFamily="34" charset="0"/>
              <a:buChar char="•"/>
            </a:pPr>
            <a:r>
              <a:rPr lang="en-US" sz="2400" dirty="0" smtClean="0"/>
              <a:t>Networking</a:t>
            </a:r>
          </a:p>
          <a:p>
            <a:pPr marL="0" lvl="1">
              <a:buFont typeface="Arial" pitchFamily="34" charset="0"/>
              <a:buChar char="•"/>
            </a:pPr>
            <a:r>
              <a:rPr lang="en-US" sz="2400" dirty="0" smtClean="0"/>
              <a:t>Training</a:t>
            </a:r>
          </a:p>
          <a:p>
            <a:pPr marL="0" lvl="1">
              <a:buFont typeface="Arial" pitchFamily="34" charset="0"/>
              <a:buChar char="•"/>
            </a:pPr>
            <a:r>
              <a:rPr lang="en-US" sz="2400" dirty="0" err="1" smtClean="0"/>
              <a:t>WATCP</a:t>
            </a:r>
            <a:endParaRPr lang="en-US" sz="2400" dirty="0" smtClean="0"/>
          </a:p>
          <a:p>
            <a:pPr marL="0" lvl="1">
              <a:buFont typeface="Arial" pitchFamily="34" charset="0"/>
              <a:buChar char="•"/>
            </a:pPr>
            <a:r>
              <a:rPr lang="en-US" sz="2400" dirty="0" smtClean="0"/>
              <a:t>Office of Court                Operations</a:t>
            </a:r>
          </a:p>
          <a:p>
            <a:pPr marL="0" lvl="1"/>
            <a:r>
              <a:rPr lang="en-US" dirty="0" smtClean="0"/>
              <a:t>Shelly Cern</a:t>
            </a:r>
            <a:endParaRPr lang="en-US" sz="700" dirty="0" smtClean="0"/>
          </a:p>
        </p:txBody>
      </p:sp>
      <p:sp>
        <p:nvSpPr>
          <p:cNvPr id="6" name="TextBox 5"/>
          <p:cNvSpPr txBox="1"/>
          <p:nvPr/>
        </p:nvSpPr>
        <p:spPr>
          <a:xfrm>
            <a:off x="8130737" y="2231149"/>
            <a:ext cx="2765863" cy="3631763"/>
          </a:xfrm>
          <a:prstGeom prst="rect">
            <a:avLst/>
          </a:prstGeom>
          <a:noFill/>
        </p:spPr>
        <p:txBody>
          <a:bodyPr wrap="square" rtlCol="0">
            <a:spAutoFit/>
          </a:bodyPr>
          <a:lstStyle/>
          <a:p>
            <a:r>
              <a:rPr lang="en-US" sz="3600" dirty="0" smtClean="0"/>
              <a:t>National</a:t>
            </a:r>
          </a:p>
          <a:p>
            <a:pPr marL="0" lvl="1">
              <a:buFont typeface="Arial" pitchFamily="34" charset="0"/>
              <a:buChar char="•"/>
            </a:pPr>
            <a:r>
              <a:rPr lang="en-US" sz="2400" dirty="0" smtClean="0"/>
              <a:t>Networking</a:t>
            </a:r>
          </a:p>
          <a:p>
            <a:pPr marL="0" lvl="1">
              <a:buFont typeface="Arial" pitchFamily="34" charset="0"/>
              <a:buChar char="•"/>
            </a:pPr>
            <a:r>
              <a:rPr lang="en-US" sz="2400" dirty="0" err="1" smtClean="0"/>
              <a:t>NADCP</a:t>
            </a:r>
            <a:endParaRPr lang="en-US" sz="2400" dirty="0" smtClean="0"/>
          </a:p>
          <a:p>
            <a:pPr marL="0" lvl="1"/>
            <a:r>
              <a:rPr lang="en-US" dirty="0" smtClean="0"/>
              <a:t>Carolyn Hardin</a:t>
            </a:r>
          </a:p>
          <a:p>
            <a:pPr marL="0" lvl="2"/>
            <a:r>
              <a:rPr lang="en-US" dirty="0" smtClean="0"/>
              <a:t>Implementation, Technical Assistance, Sustainability</a:t>
            </a:r>
          </a:p>
          <a:p>
            <a:pPr marL="0" lvl="1">
              <a:buFont typeface="Arial" pitchFamily="34" charset="0"/>
              <a:buChar char="•"/>
            </a:pPr>
            <a:r>
              <a:rPr lang="en-US" sz="2400" dirty="0" err="1" smtClean="0"/>
              <a:t>NDCI</a:t>
            </a:r>
            <a:endParaRPr lang="en-US" sz="2400" dirty="0" smtClean="0"/>
          </a:p>
          <a:p>
            <a:pPr marL="0" lvl="1">
              <a:buFont typeface="Arial" pitchFamily="34" charset="0"/>
              <a:buChar char="•"/>
            </a:pPr>
            <a:r>
              <a:rPr lang="en-US" sz="2400" dirty="0" smtClean="0"/>
              <a:t>Publications</a:t>
            </a:r>
          </a:p>
          <a:p>
            <a:pPr marL="0" lvl="1">
              <a:buFont typeface="Arial" pitchFamily="34" charset="0"/>
              <a:buChar char="•"/>
            </a:pPr>
            <a:r>
              <a:rPr lang="en-US" sz="2400" dirty="0" smtClean="0"/>
              <a:t>Training</a:t>
            </a:r>
          </a:p>
        </p:txBody>
      </p:sp>
      <p:pic>
        <p:nvPicPr>
          <p:cNvPr id="7170" name="Picture 2" descr="http://nadcp.org/sites/all/themes/nadcp/images/nadcp-logo.gif"/>
          <p:cNvPicPr>
            <a:picLocks noChangeAspect="1" noChangeArrowheads="1"/>
          </p:cNvPicPr>
          <p:nvPr/>
        </p:nvPicPr>
        <p:blipFill>
          <a:blip r:embed="rId3"/>
          <a:srcRect/>
          <a:stretch>
            <a:fillRect/>
          </a:stretch>
        </p:blipFill>
        <p:spPr bwMode="auto">
          <a:xfrm>
            <a:off x="10582275" y="672085"/>
            <a:ext cx="1609725" cy="610615"/>
          </a:xfrm>
          <a:prstGeom prst="rect">
            <a:avLst/>
          </a:prstGeom>
          <a:noFill/>
        </p:spPr>
      </p:pic>
      <p:pic>
        <p:nvPicPr>
          <p:cNvPr id="7172" name="Picture 4" descr="http://www.watcp.org/wp-content/uploads/2013/07/cropped-cropped-watcp-web-banner1.jpg"/>
          <p:cNvPicPr>
            <a:picLocks noChangeAspect="1" noChangeArrowheads="1"/>
          </p:cNvPicPr>
          <p:nvPr/>
        </p:nvPicPr>
        <p:blipFill>
          <a:blip r:embed="rId4"/>
          <a:srcRect/>
          <a:stretch>
            <a:fillRect/>
          </a:stretch>
        </p:blipFill>
        <p:spPr bwMode="auto">
          <a:xfrm>
            <a:off x="10572750" y="1476376"/>
            <a:ext cx="1619250" cy="378622"/>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Time</a:t>
            </a:r>
            <a:endParaRPr lang="en-US" dirty="0"/>
          </a:p>
        </p:txBody>
      </p:sp>
      <p:sp>
        <p:nvSpPr>
          <p:cNvPr id="3" name="Content Placeholder 2"/>
          <p:cNvSpPr>
            <a:spLocks noGrp="1"/>
          </p:cNvSpPr>
          <p:nvPr>
            <p:ph idx="1"/>
          </p:nvPr>
        </p:nvSpPr>
        <p:spPr/>
        <p:txBody>
          <a:bodyPr>
            <a:normAutofit lnSpcReduction="10000"/>
          </a:bodyPr>
          <a:lstStyle/>
          <a:p>
            <a:r>
              <a:rPr lang="en-US" dirty="0" smtClean="0"/>
              <a:t>Develop policies/procedures with team</a:t>
            </a:r>
          </a:p>
          <a:p>
            <a:pPr lvl="1"/>
            <a:r>
              <a:rPr lang="en-US" dirty="0" smtClean="0"/>
              <a:t>Outagamie Veterans Court took 6-7 months meeting with team stakeholders prior to going “live” with participants.</a:t>
            </a:r>
          </a:p>
          <a:p>
            <a:pPr lvl="1"/>
            <a:r>
              <a:rPr lang="en-US" dirty="0" smtClean="0"/>
              <a:t>Outagamie County Mental Health Court met for 6-8 months prior to submitting the </a:t>
            </a:r>
            <a:r>
              <a:rPr lang="en-US" dirty="0" err="1" smtClean="0"/>
              <a:t>BJA</a:t>
            </a:r>
            <a:r>
              <a:rPr lang="en-US" dirty="0" smtClean="0"/>
              <a:t> grant and another 4-5 months before implementation occurred.</a:t>
            </a:r>
          </a:p>
          <a:p>
            <a:r>
              <a:rPr lang="en-US" dirty="0" smtClean="0"/>
              <a:t>Ensure streamlining before accepting participants</a:t>
            </a:r>
          </a:p>
          <a:p>
            <a:r>
              <a:rPr lang="en-US" dirty="0" smtClean="0"/>
              <a:t>Attend training</a:t>
            </a:r>
          </a:p>
          <a:p>
            <a:r>
              <a:rPr lang="en-US" dirty="0" smtClean="0"/>
              <a:t>Reflect and recommit with team members</a:t>
            </a:r>
          </a:p>
          <a:p>
            <a:r>
              <a:rPr lang="en-US" dirty="0" smtClean="0"/>
              <a:t>Train new team members</a:t>
            </a:r>
            <a:endParaRPr lang="en-US" dirty="0"/>
          </a:p>
        </p:txBody>
      </p:sp>
      <p:pic>
        <p:nvPicPr>
          <p:cNvPr id="6146" name="Picture 2" descr="http://ts1.mm.bing.net/th?&amp;id=HN.608042424446222660&amp;w=300&amp;h=300&amp;c=0&amp;pid=1.9&amp;rs=0&amp;p=0"/>
          <p:cNvPicPr>
            <a:picLocks noChangeAspect="1" noChangeArrowheads="1"/>
          </p:cNvPicPr>
          <p:nvPr/>
        </p:nvPicPr>
        <p:blipFill>
          <a:blip r:embed="rId2"/>
          <a:srcRect/>
          <a:stretch>
            <a:fillRect/>
          </a:stretch>
        </p:blipFill>
        <p:spPr bwMode="auto">
          <a:xfrm>
            <a:off x="10728325" y="732980"/>
            <a:ext cx="1463675" cy="108312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Standards/Benchmarks</a:t>
            </a:r>
            <a:endParaRPr lang="en-US" dirty="0"/>
          </a:p>
        </p:txBody>
      </p:sp>
      <p:sp>
        <p:nvSpPr>
          <p:cNvPr id="3" name="Content Placeholder 2"/>
          <p:cNvSpPr>
            <a:spLocks noGrp="1"/>
          </p:cNvSpPr>
          <p:nvPr>
            <p:ph idx="1"/>
          </p:nvPr>
        </p:nvSpPr>
        <p:spPr/>
        <p:txBody>
          <a:bodyPr/>
          <a:lstStyle/>
          <a:p>
            <a:r>
              <a:rPr lang="en-US" sz="2800" dirty="0" smtClean="0"/>
              <a:t>Wisconsin Association of Treatment Court Professionals</a:t>
            </a:r>
          </a:p>
          <a:p>
            <a:pPr lvl="1"/>
            <a:r>
              <a:rPr lang="en-US" dirty="0" smtClean="0"/>
              <a:t>State Standards</a:t>
            </a:r>
          </a:p>
          <a:p>
            <a:pPr lvl="1"/>
            <a:endParaRPr lang="en-US" dirty="0" smtClean="0"/>
          </a:p>
          <a:p>
            <a:pPr lvl="1">
              <a:buNone/>
            </a:pPr>
            <a:r>
              <a:rPr lang="en-US" sz="2800" dirty="0" smtClean="0"/>
              <a:t>Examples:</a:t>
            </a:r>
          </a:p>
          <a:p>
            <a:pPr lvl="1"/>
            <a:r>
              <a:rPr lang="en-US" dirty="0" smtClean="0"/>
              <a:t>Court appearances</a:t>
            </a:r>
          </a:p>
          <a:p>
            <a:pPr lvl="1"/>
            <a:r>
              <a:rPr lang="en-US" dirty="0" smtClean="0"/>
              <a:t>Dosage hours</a:t>
            </a:r>
          </a:p>
          <a:p>
            <a:pPr lvl="1"/>
            <a:r>
              <a:rPr lang="en-US" dirty="0" smtClean="0"/>
              <a:t>Urine tests</a:t>
            </a:r>
          </a:p>
          <a:p>
            <a:pPr lvl="1"/>
            <a:r>
              <a:rPr lang="en-US" dirty="0" smtClean="0"/>
              <a:t>Jail days used</a:t>
            </a:r>
          </a:p>
        </p:txBody>
      </p:sp>
      <p:pic>
        <p:nvPicPr>
          <p:cNvPr id="5122" name="Picture 2" descr="http://ts1.mm.bing.net/th?&amp;id=HN.607989488969846447&amp;w=300&amp;h=300&amp;c=0&amp;pid=1.9&amp;rs=0&amp;p=0"/>
          <p:cNvPicPr>
            <a:picLocks noChangeAspect="1" noChangeArrowheads="1"/>
          </p:cNvPicPr>
          <p:nvPr/>
        </p:nvPicPr>
        <p:blipFill>
          <a:blip r:embed="rId2"/>
          <a:srcRect/>
          <a:stretch>
            <a:fillRect/>
          </a:stretch>
        </p:blipFill>
        <p:spPr bwMode="auto">
          <a:xfrm>
            <a:off x="10639425" y="672041"/>
            <a:ext cx="1552575" cy="1223433"/>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Evaluations/Outcomes</a:t>
            </a:r>
            <a:endParaRPr lang="en-US" dirty="0"/>
          </a:p>
        </p:txBody>
      </p:sp>
      <p:sp>
        <p:nvSpPr>
          <p:cNvPr id="3" name="Content Placeholder 2"/>
          <p:cNvSpPr>
            <a:spLocks noGrp="1"/>
          </p:cNvSpPr>
          <p:nvPr>
            <p:ph idx="1"/>
          </p:nvPr>
        </p:nvSpPr>
        <p:spPr/>
        <p:txBody>
          <a:bodyPr/>
          <a:lstStyle/>
          <a:p>
            <a:r>
              <a:rPr lang="en-US" sz="2800" dirty="0" smtClean="0"/>
              <a:t>Assessment of the Need for the Program</a:t>
            </a:r>
          </a:p>
          <a:p>
            <a:r>
              <a:rPr lang="en-US" sz="2800" dirty="0" smtClean="0"/>
              <a:t>Assessment of Program Design and Theory</a:t>
            </a:r>
          </a:p>
          <a:p>
            <a:r>
              <a:rPr lang="en-US" sz="2800" dirty="0" smtClean="0"/>
              <a:t>Assessment of Program Process and Implementation</a:t>
            </a:r>
          </a:p>
          <a:p>
            <a:r>
              <a:rPr lang="en-US" sz="2800" dirty="0" smtClean="0"/>
              <a:t>Assessment of Program Outcome/Impact</a:t>
            </a:r>
          </a:p>
          <a:p>
            <a:r>
              <a:rPr lang="en-US" sz="2800" dirty="0" smtClean="0"/>
              <a:t>Assessment of Program Cost and Efficiency</a:t>
            </a:r>
          </a:p>
          <a:p>
            <a:pPr algn="r">
              <a:buNone/>
            </a:pPr>
            <a:r>
              <a:rPr lang="en-US" sz="1800" dirty="0" smtClean="0"/>
              <a:t>(Rossi, </a:t>
            </a:r>
            <a:r>
              <a:rPr lang="en-US" sz="1800" dirty="0" err="1" smtClean="0"/>
              <a:t>Lipsey</a:t>
            </a:r>
            <a:r>
              <a:rPr lang="en-US" sz="1800" dirty="0" smtClean="0"/>
              <a:t>, &amp; Freeman, 2004)</a:t>
            </a:r>
          </a:p>
          <a:p>
            <a:endParaRPr lang="en-US" dirty="0"/>
          </a:p>
        </p:txBody>
      </p:sp>
      <p:pic>
        <p:nvPicPr>
          <p:cNvPr id="4098" name="Picture 2" descr="http://ts1.mm.bing.net/th?&amp;id=HN.608011655300778805&amp;w=300&amp;h=300&amp;c=0&amp;pid=1.9&amp;rs=0&amp;p=0"/>
          <p:cNvPicPr>
            <a:picLocks noChangeAspect="1" noChangeArrowheads="1"/>
          </p:cNvPicPr>
          <p:nvPr/>
        </p:nvPicPr>
        <p:blipFill>
          <a:blip r:embed="rId2"/>
          <a:srcRect/>
          <a:stretch>
            <a:fillRect/>
          </a:stretch>
        </p:blipFill>
        <p:spPr bwMode="auto">
          <a:xfrm>
            <a:off x="10601325" y="595668"/>
            <a:ext cx="1590675" cy="1376008"/>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Question/Answer</a:t>
            </a:r>
            <a:endParaRPr lang="en-US" dirty="0"/>
          </a:p>
        </p:txBody>
      </p:sp>
      <p:sp>
        <p:nvSpPr>
          <p:cNvPr id="3" name="Content Placeholder 2"/>
          <p:cNvSpPr>
            <a:spLocks noGrp="1"/>
          </p:cNvSpPr>
          <p:nvPr>
            <p:ph idx="1"/>
          </p:nvPr>
        </p:nvSpPr>
        <p:spPr/>
        <p:txBody>
          <a:bodyPr/>
          <a:lstStyle/>
          <a:p>
            <a:r>
              <a:rPr lang="en-US" dirty="0" smtClean="0"/>
              <a:t>Thank you.</a:t>
            </a:r>
          </a:p>
          <a:p>
            <a:pPr>
              <a:buNone/>
            </a:pPr>
            <a:endParaRPr lang="en-US" dirty="0" smtClean="0"/>
          </a:p>
          <a:p>
            <a:r>
              <a:rPr lang="en-US" dirty="0" smtClean="0"/>
              <a:t>Reference</a:t>
            </a:r>
          </a:p>
          <a:p>
            <a:pPr>
              <a:buNone/>
            </a:pPr>
            <a:r>
              <a:rPr lang="en-US" sz="1800" dirty="0" smtClean="0"/>
              <a:t>Schein, E. H. (2010).  Organizational culture and leadership (4th ed.).  San Francisco, CA:  </a:t>
            </a:r>
            <a:r>
              <a:rPr lang="en-US" sz="1800" dirty="0" err="1" smtClean="0"/>
              <a:t>Jossey</a:t>
            </a:r>
            <a:r>
              <a:rPr lang="en-US" sz="1800" dirty="0" smtClean="0"/>
              <a:t>-Bass.</a:t>
            </a:r>
          </a:p>
          <a:p>
            <a:pPr>
              <a:buNone/>
            </a:pPr>
            <a:r>
              <a:rPr lang="en-US" sz="1800" dirty="0" smtClean="0"/>
              <a:t>Rossi, P., M. </a:t>
            </a:r>
            <a:r>
              <a:rPr lang="en-US" sz="1800" dirty="0" err="1" smtClean="0"/>
              <a:t>Lipsey</a:t>
            </a:r>
            <a:r>
              <a:rPr lang="en-US" sz="1800" dirty="0" smtClean="0"/>
              <a:t>, &amp; H. Freeman (2004). </a:t>
            </a:r>
            <a:r>
              <a:rPr lang="en-US" sz="1800" i="1" dirty="0" smtClean="0"/>
              <a:t>Evaluation: A Systematic Approach (7th edition). </a:t>
            </a:r>
            <a:r>
              <a:rPr lang="en-US" sz="1800" dirty="0" smtClean="0"/>
              <a:t>Thousand Oaks, CA: Sage Publication.</a:t>
            </a:r>
          </a:p>
          <a:p>
            <a:pPr>
              <a:buNone/>
            </a:pPr>
            <a:endParaRPr lang="en-US" sz="1800" dirty="0" smtClean="0"/>
          </a:p>
          <a:p>
            <a:pP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panose="020B0604020202020204" pitchFamily="34" charset="0"/>
                <a:cs typeface="Arial" panose="020B0604020202020204" pitchFamily="34" charset="0"/>
              </a:rPr>
              <a:t>Mental Health in the Adult Criminal Justice System</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20000"/>
          </a:bodyPr>
          <a:lstStyle/>
          <a:p>
            <a:r>
              <a:rPr lang="en-US" dirty="0" smtClean="0">
                <a:latin typeface="Arial" panose="020B0604020202020204" pitchFamily="34" charset="0"/>
                <a:cs typeface="Arial" panose="020B0604020202020204" pitchFamily="34" charset="0"/>
              </a:rPr>
              <a:t>Since the deinstitutionalization of mental health institutions in the late 1950s and 1960s with the invention of </a:t>
            </a:r>
            <a:r>
              <a:rPr lang="en-US" dirty="0" err="1" smtClean="0">
                <a:latin typeface="Arial" panose="020B0604020202020204" pitchFamily="34" charset="0"/>
                <a:cs typeface="Arial" panose="020B0604020202020204" pitchFamily="34" charset="0"/>
              </a:rPr>
              <a:t>Thorazine</a:t>
            </a:r>
            <a:r>
              <a:rPr lang="en-US" dirty="0" smtClean="0">
                <a:latin typeface="Arial" panose="020B0604020202020204" pitchFamily="34" charset="0"/>
                <a:cs typeface="Arial" panose="020B0604020202020204" pitchFamily="34" charset="0"/>
              </a:rPr>
              <a:t>, the shift from mentally ill people receiving primary care in institutions or in the community to jails and prisons, has increased exponentially</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(PBS, 1997).</a:t>
            </a:r>
          </a:p>
          <a:p>
            <a:r>
              <a:rPr lang="en-US" dirty="0">
                <a:latin typeface="Arial" panose="020B0604020202020204" pitchFamily="34" charset="0"/>
                <a:cs typeface="Arial" panose="020B0604020202020204" pitchFamily="34" charset="0"/>
              </a:rPr>
              <a:t>It is estimated that </a:t>
            </a:r>
            <a:r>
              <a:rPr lang="en-US" dirty="0" smtClean="0">
                <a:latin typeface="Arial" panose="020B0604020202020204" pitchFamily="34" charset="0"/>
                <a:cs typeface="Arial" panose="020B0604020202020204" pitchFamily="34" charset="0"/>
              </a:rPr>
              <a:t>the rate of persons </a:t>
            </a:r>
            <a:r>
              <a:rPr lang="en-US" dirty="0">
                <a:latin typeface="Arial" panose="020B0604020202020204" pitchFamily="34" charset="0"/>
                <a:cs typeface="Arial" panose="020B0604020202020204" pitchFamily="34" charset="0"/>
              </a:rPr>
              <a:t>in the criminal justice </a:t>
            </a:r>
            <a:r>
              <a:rPr lang="en-US" dirty="0" smtClean="0">
                <a:latin typeface="Arial" panose="020B0604020202020204" pitchFamily="34" charset="0"/>
                <a:cs typeface="Arial" panose="020B0604020202020204" pitchFamily="34" charset="0"/>
              </a:rPr>
              <a:t>system that </a:t>
            </a:r>
            <a:r>
              <a:rPr lang="en-US" dirty="0">
                <a:latin typeface="Arial" panose="020B0604020202020204" pitchFamily="34" charset="0"/>
                <a:cs typeface="Arial" panose="020B0604020202020204" pitchFamily="34" charset="0"/>
              </a:rPr>
              <a:t>have a diagnosable mental </a:t>
            </a:r>
            <a:r>
              <a:rPr lang="en-US" dirty="0" smtClean="0">
                <a:latin typeface="Arial" panose="020B0604020202020204" pitchFamily="34" charset="0"/>
                <a:cs typeface="Arial" panose="020B0604020202020204" pitchFamily="34" charset="0"/>
              </a:rPr>
              <a:t>illness is 3 to 6 times higher than the general population (SAMHSA, 2011).</a:t>
            </a:r>
          </a:p>
          <a:p>
            <a:r>
              <a:rPr lang="en-US" dirty="0" smtClean="0">
                <a:latin typeface="Arial" panose="020B0604020202020204" pitchFamily="34" charset="0"/>
                <a:cs typeface="Arial" panose="020B0604020202020204" pitchFamily="34" charset="0"/>
              </a:rPr>
              <a:t>72% of mentally ill people in jail and prisons also have a co-occurring disorder with an alcohol or drug use diagnosis (SAMHSA, </a:t>
            </a:r>
            <a:r>
              <a:rPr lang="en-US" dirty="0" err="1" smtClean="0">
                <a:latin typeface="Arial" panose="020B0604020202020204" pitchFamily="34" charset="0"/>
                <a:cs typeface="Arial" panose="020B0604020202020204" pitchFamily="34" charset="0"/>
              </a:rPr>
              <a:t>n.d.</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Treatment options for mentally ill persons have traditionally been nonexistent in the criminal justice system and inmates with mental health issues have typically been viewed as “a problem.” (</a:t>
            </a:r>
            <a:r>
              <a:rPr lang="en-US" dirty="0" err="1" smtClean="0">
                <a:latin typeface="Arial" panose="020B0604020202020204" pitchFamily="34" charset="0"/>
                <a:cs typeface="Arial" panose="020B0604020202020204" pitchFamily="34" charset="0"/>
              </a:rPr>
              <a:t>Osher</a:t>
            </a:r>
            <a:r>
              <a:rPr lang="en-US" dirty="0" smtClean="0">
                <a:latin typeface="Arial" panose="020B0604020202020204" pitchFamily="34" charset="0"/>
                <a:cs typeface="Arial" panose="020B0604020202020204" pitchFamily="34" charset="0"/>
              </a:rPr>
              <a:t> &amp; Taxman, 2011).</a:t>
            </a:r>
          </a:p>
          <a:p>
            <a:r>
              <a:rPr lang="en-US" dirty="0" smtClean="0">
                <a:latin typeface="Arial" panose="020B0604020202020204" pitchFamily="34" charset="0"/>
                <a:cs typeface="Arial" panose="020B0604020202020204" pitchFamily="34" charset="0"/>
              </a:rPr>
              <a:t>95% of women and 89% of men in the criminal justice system have been victims of trauma, compared with about 8% of the general population (SAMHSA, </a:t>
            </a:r>
            <a:r>
              <a:rPr lang="en-US" dirty="0" err="1" smtClean="0">
                <a:latin typeface="Arial" panose="020B0604020202020204" pitchFamily="34" charset="0"/>
                <a:cs typeface="Arial" panose="020B0604020202020204" pitchFamily="34" charset="0"/>
              </a:rPr>
              <a:t>n.d.</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25628" y="753227"/>
            <a:ext cx="1441876" cy="1080939"/>
          </a:xfrm>
          <a:prstGeom prst="rect">
            <a:avLst/>
          </a:prstGeom>
        </p:spPr>
      </p:pic>
    </p:spTree>
    <p:extLst>
      <p:ext uri="{BB962C8B-B14F-4D97-AF65-F5344CB8AC3E}">
        <p14:creationId xmlns:p14="http://schemas.microsoft.com/office/powerpoint/2010/main" val="2674357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5400" dirty="0" smtClean="0">
                <a:latin typeface="Chiller" panose="04020404031007020602" pitchFamily="82" charset="0"/>
                <a:cs typeface="Arial" panose="020B0604020202020204" pitchFamily="34" charset="0"/>
              </a:rPr>
              <a:t>The Criminalization of the Mentally Ill</a:t>
            </a:r>
            <a:br>
              <a:rPr lang="en-US" sz="5400" dirty="0" smtClean="0">
                <a:latin typeface="Chiller" panose="04020404031007020602" pitchFamily="82" charset="0"/>
                <a:cs typeface="Arial" panose="020B0604020202020204" pitchFamily="34" charset="0"/>
              </a:rPr>
            </a:br>
            <a:r>
              <a:rPr lang="en-US" sz="4000" dirty="0" smtClean="0">
                <a:latin typeface="Chiller" panose="04020404031007020602" pitchFamily="82" charset="0"/>
                <a:cs typeface="Arial" panose="020B0604020202020204" pitchFamily="34" charset="0"/>
              </a:rPr>
              <a:t>Who are we serving?</a:t>
            </a:r>
            <a:endParaRPr lang="en-US" sz="4000" dirty="0">
              <a:latin typeface="Chiller" panose="04020404031007020602" pitchFamily="82"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Arial" panose="020B0604020202020204" pitchFamily="34" charset="0"/>
                <a:cs typeface="Arial" panose="020B0604020202020204" pitchFamily="34" charset="0"/>
              </a:rPr>
              <a:t>Advocacy groups for the mentally ill have been looking for alternatives to incarceration for mentally ill offenders for decades, after deinstitutionalization did not go as planned.</a:t>
            </a:r>
          </a:p>
          <a:p>
            <a:r>
              <a:rPr lang="en-US" dirty="0" smtClean="0">
                <a:latin typeface="Arial" panose="020B0604020202020204" pitchFamily="34" charset="0"/>
                <a:cs typeface="Arial" panose="020B0604020202020204" pitchFamily="34" charset="0"/>
              </a:rPr>
              <a:t>Mental health courts have developed since the 1990s and have been modeled after Drug Courts but with modifications to take the individual into account; mental illness is not as black and white as sobriety.</a:t>
            </a:r>
          </a:p>
          <a:p>
            <a:r>
              <a:rPr lang="en-US" dirty="0" smtClean="0">
                <a:latin typeface="Arial" panose="020B0604020202020204" pitchFamily="34" charset="0"/>
                <a:cs typeface="Arial" panose="020B0604020202020204" pitchFamily="34" charset="0"/>
              </a:rPr>
              <a:t>Studies suggest that offenses fall into 3 broad categories:</a:t>
            </a:r>
          </a:p>
          <a:p>
            <a:pPr lvl="1"/>
            <a:r>
              <a:rPr lang="en-US" dirty="0" smtClean="0">
                <a:latin typeface="Arial" panose="020B0604020202020204" pitchFamily="34" charset="0"/>
                <a:cs typeface="Arial" panose="020B0604020202020204" pitchFamily="34" charset="0"/>
              </a:rPr>
              <a:t>Crimes committed as a “byproduct of mental illness”: disorderly conduct, loitering, criminal trespass, etc.</a:t>
            </a:r>
          </a:p>
          <a:p>
            <a:pPr lvl="1"/>
            <a:r>
              <a:rPr lang="en-US" dirty="0" smtClean="0">
                <a:latin typeface="Arial" panose="020B0604020202020204" pitchFamily="34" charset="0"/>
                <a:cs typeface="Arial" panose="020B0604020202020204" pitchFamily="34" charset="0"/>
              </a:rPr>
              <a:t>Economic crimes to survive: retail theft, prostitution, panhandling, etc.</a:t>
            </a:r>
          </a:p>
          <a:p>
            <a:pPr lvl="1"/>
            <a:r>
              <a:rPr lang="en-US" dirty="0" smtClean="0">
                <a:latin typeface="Arial" panose="020B0604020202020204" pitchFamily="34" charset="0"/>
                <a:cs typeface="Arial" panose="020B0604020202020204" pitchFamily="34" charset="0"/>
              </a:rPr>
              <a:t>More serious offenses: robbery, assault, burglary, homicide, sexual crimes, etc. (The Sentencing Project, 2002).</a:t>
            </a:r>
          </a:p>
          <a:p>
            <a:pPr marL="457200" lvl="1"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59921" y="753228"/>
            <a:ext cx="991673" cy="1080938"/>
          </a:xfrm>
          <a:prstGeom prst="rect">
            <a:avLst/>
          </a:prstGeom>
        </p:spPr>
      </p:pic>
    </p:spTree>
    <p:extLst>
      <p:ext uri="{BB962C8B-B14F-4D97-AF65-F5344CB8AC3E}">
        <p14:creationId xmlns:p14="http://schemas.microsoft.com/office/powerpoint/2010/main" val="17208189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History of the Eau Claire County Mental Health Court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EC County MHC has been in existence since 2008; however it was imbedded into the Community Support Program, an intensive outpatient psychiatric program.</a:t>
            </a:r>
          </a:p>
          <a:p>
            <a:r>
              <a:rPr lang="en-US" dirty="0" smtClean="0"/>
              <a:t>The problems?: having a forensic program intertwined with an outpatient clinic was troublesome at times. Also, WI Chapter DHS 63 governs CSPs in WI and has restrictive diagnostic criteria – thus, people that needed services could not get into the MHC.</a:t>
            </a:r>
          </a:p>
          <a:p>
            <a:r>
              <a:rPr lang="en-US" dirty="0" smtClean="0"/>
              <a:t>People were falling through the cracks but then the County received a grant from SAMHSA in 2011 and this expanded our court to serve more people. In January 2013, the expanded MHC took it’s first participant.</a:t>
            </a:r>
          </a:p>
          <a:p>
            <a:r>
              <a:rPr lang="en-US" dirty="0" smtClean="0"/>
              <a:t>47 people have been served in our court to date, with 22 (48%) of those served in our expanded court.</a:t>
            </a:r>
          </a:p>
          <a:p>
            <a:r>
              <a:rPr lang="en-US" dirty="0" smtClean="0"/>
              <a:t>The acceptance of TAD grant funding has brought about the “violent offender” definition and restriction. Moving forward, there would be limitations to the types of offenses our court would be able to take.</a:t>
            </a:r>
            <a:endParaRPr lang="en-US"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29038" y="709230"/>
            <a:ext cx="1347787" cy="113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25851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panose="020B0604020202020204" pitchFamily="34" charset="0"/>
                <a:cs typeface="Arial" panose="020B0604020202020204" pitchFamily="34" charset="0"/>
              </a:rPr>
              <a:t>Treatment Courts: Assessment and Needs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sz="1800" dirty="0" smtClean="0">
                <a:latin typeface="Arial" panose="020B0604020202020204" pitchFamily="34" charset="0"/>
                <a:cs typeface="Arial" panose="020B0604020202020204" pitchFamily="34" charset="0"/>
              </a:rPr>
              <a:t>All prospective participants to a treatment court are assessed and go through a triage process.</a:t>
            </a:r>
          </a:p>
          <a:p>
            <a:r>
              <a:rPr lang="en-US" sz="1800" dirty="0" smtClean="0">
                <a:latin typeface="Arial" panose="020B0604020202020204" pitchFamily="34" charset="0"/>
                <a:cs typeface="Arial" panose="020B0604020202020204" pitchFamily="34" charset="0"/>
              </a:rPr>
              <a:t>The Triage Team meets weekly and includes members of the Office of the Public Defender, the WI DOC, the District Attorney’s Office, a private bar attorney representative, a member of the Sheriff’s Department, and 3 of the 4 court coordinators.</a:t>
            </a:r>
          </a:p>
          <a:p>
            <a:r>
              <a:rPr lang="en-US" sz="1800" dirty="0" smtClean="0">
                <a:latin typeface="Arial" panose="020B0604020202020204" pitchFamily="34" charset="0"/>
                <a:cs typeface="Arial" panose="020B0604020202020204" pitchFamily="34" charset="0"/>
              </a:rPr>
              <a:t>Currently, Eau Claire County has a Drug Court, a Mental Health Court, a Veteran’s Court, and a family drug court called AIM Court (Alternatives to Incarcerating Mothers.)</a:t>
            </a:r>
          </a:p>
          <a:p>
            <a:r>
              <a:rPr lang="en-US" sz="1800" dirty="0" smtClean="0">
                <a:latin typeface="Arial" panose="020B0604020202020204" pitchFamily="34" charset="0"/>
                <a:cs typeface="Arial" panose="020B0604020202020204" pitchFamily="34" charset="0"/>
              </a:rPr>
              <a:t>The triage process includes input from the referral form and any other information a member of the team may have to determine which court coordinator would take the lead on a referral.</a:t>
            </a:r>
          </a:p>
          <a:p>
            <a:r>
              <a:rPr lang="en-US" sz="1800" dirty="0" smtClean="0">
                <a:latin typeface="Arial" panose="020B0604020202020204" pitchFamily="34" charset="0"/>
                <a:cs typeface="Arial" panose="020B0604020202020204" pitchFamily="34" charset="0"/>
              </a:rPr>
              <a:t>The COMPAS “Correctional </a:t>
            </a:r>
            <a:r>
              <a:rPr lang="en-US" sz="1800" dirty="0">
                <a:latin typeface="Arial" panose="020B0604020202020204" pitchFamily="34" charset="0"/>
                <a:cs typeface="Arial" panose="020B0604020202020204" pitchFamily="34" charset="0"/>
              </a:rPr>
              <a:t>Offender Management Profiling for Alternative </a:t>
            </a:r>
            <a:r>
              <a:rPr lang="en-US" sz="1800" dirty="0" smtClean="0">
                <a:latin typeface="Arial" panose="020B0604020202020204" pitchFamily="34" charset="0"/>
                <a:cs typeface="Arial" panose="020B0604020202020204" pitchFamily="34" charset="0"/>
              </a:rPr>
              <a:t>Sanctions” and other alternative screenings are conducted on a prospective participant.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31063" y="725214"/>
            <a:ext cx="1345324" cy="1135117"/>
          </a:xfrm>
          <a:prstGeom prst="rect">
            <a:avLst/>
          </a:prstGeom>
        </p:spPr>
      </p:pic>
    </p:spTree>
    <p:extLst>
      <p:ext uri="{BB962C8B-B14F-4D97-AF65-F5344CB8AC3E}">
        <p14:creationId xmlns:p14="http://schemas.microsoft.com/office/powerpoint/2010/main" val="35799320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Treatment Courts: Assessment and </a:t>
            </a:r>
            <a:r>
              <a:rPr lang="en-US" dirty="0" smtClean="0">
                <a:latin typeface="Arial" panose="020B0604020202020204" pitchFamily="34" charset="0"/>
                <a:cs typeface="Arial" panose="020B0604020202020204" pitchFamily="34" charset="0"/>
              </a:rPr>
              <a:t>Needs, cont.</a:t>
            </a:r>
            <a:endParaRPr lang="en-US" dirty="0"/>
          </a:p>
        </p:txBody>
      </p:sp>
      <p:sp>
        <p:nvSpPr>
          <p:cNvPr id="3" name="Content Placeholder 2"/>
          <p:cNvSpPr>
            <a:spLocks noGrp="1"/>
          </p:cNvSpPr>
          <p:nvPr>
            <p:ph idx="1"/>
          </p:nvPr>
        </p:nvSpPr>
        <p:spPr/>
        <p:txBody>
          <a:bodyPr>
            <a:normAutofit fontScale="92500"/>
          </a:bodyPr>
          <a:lstStyle/>
          <a:p>
            <a:r>
              <a:rPr lang="en-US" dirty="0" smtClean="0"/>
              <a:t>Other alternative screenings include screening for trauma, criminal thinking, drug &amp; alcohol use, stage of change, and mental health.</a:t>
            </a:r>
          </a:p>
          <a:p>
            <a:r>
              <a:rPr lang="en-US" dirty="0" smtClean="0"/>
              <a:t>Clinical records are also gathered as applicable by the lead coordinator to determine the best fit or match for a prospective participant.</a:t>
            </a:r>
          </a:p>
          <a:p>
            <a:r>
              <a:rPr lang="en-US" dirty="0" smtClean="0"/>
              <a:t>It is important to note that lead coordinators may change in this process as more information on a referent is gathered.</a:t>
            </a:r>
          </a:p>
          <a:p>
            <a:r>
              <a:rPr lang="en-US" dirty="0" smtClean="0"/>
              <a:t>The coordinators look for what treatment is needed and the availability of treatment in the community, prior to recommending a person for a treatment court.</a:t>
            </a:r>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96275" y="730250"/>
            <a:ext cx="1347787" cy="113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49165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Eau Claire County Mental Health Court</a:t>
            </a:r>
            <a:br>
              <a:rPr lang="en-US" dirty="0"/>
            </a:br>
            <a:r>
              <a:rPr lang="en-US" dirty="0"/>
              <a:t>2013 Data</a:t>
            </a:r>
          </a:p>
        </p:txBody>
      </p:sp>
      <p:sp>
        <p:nvSpPr>
          <p:cNvPr id="3" name="Content Placeholder 2"/>
          <p:cNvSpPr>
            <a:spLocks noGrp="1"/>
          </p:cNvSpPr>
          <p:nvPr>
            <p:ph idx="1"/>
          </p:nvPr>
        </p:nvSpPr>
        <p:spPr/>
        <p:txBody>
          <a:bodyPr>
            <a:normAutofit lnSpcReduction="10000"/>
          </a:bodyPr>
          <a:lstStyle/>
          <a:p>
            <a:r>
              <a:rPr lang="en-US" dirty="0" smtClean="0"/>
              <a:t>What everyone wants to know: Does this work?</a:t>
            </a:r>
          </a:p>
          <a:p>
            <a:r>
              <a:rPr lang="en-US" dirty="0" smtClean="0"/>
              <a:t>As we have only begun the expanded court in January of 2013, we have not graduated a participant from this new model of the MHC yet; however……we know the following:</a:t>
            </a:r>
          </a:p>
          <a:p>
            <a:pPr lvl="1"/>
            <a:r>
              <a:rPr lang="en-US" dirty="0" smtClean="0"/>
              <a:t>21 participants were served during the calendar year of 2013</a:t>
            </a:r>
          </a:p>
          <a:p>
            <a:pPr lvl="1"/>
            <a:r>
              <a:rPr lang="en-US" dirty="0" smtClean="0"/>
              <a:t>In the year prior to admission to our court the 21 participants had 2041 days of jail</a:t>
            </a:r>
          </a:p>
          <a:p>
            <a:pPr lvl="1"/>
            <a:r>
              <a:rPr lang="en-US" dirty="0" smtClean="0"/>
              <a:t>During the year of 2013 that number reduced to 1049 days, decreasing by 51% for that same population.</a:t>
            </a:r>
          </a:p>
          <a:p>
            <a:pPr lvl="1"/>
            <a:r>
              <a:rPr lang="en-US" dirty="0" smtClean="0"/>
              <a:t>We are still gathering data on people that have left our court for the year of 2014.</a:t>
            </a:r>
          </a:p>
        </p:txBody>
      </p:sp>
      <p:pic>
        <p:nvPicPr>
          <p:cNvPr id="3075" name="Picture 3" descr="C:\Documents and Settings\smalec\Local Settings\Temporary Internet Files\Content.IE5\WTEBW5AV\MC910217251[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36469" y="599090"/>
            <a:ext cx="1455000" cy="12857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17693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we do know….</a:t>
            </a:r>
            <a:endParaRPr lang="en-US" dirty="0"/>
          </a:p>
        </p:txBody>
      </p:sp>
      <p:sp>
        <p:nvSpPr>
          <p:cNvPr id="3" name="Content Placeholder 2"/>
          <p:cNvSpPr>
            <a:spLocks noGrp="1"/>
          </p:cNvSpPr>
          <p:nvPr>
            <p:ph idx="1"/>
          </p:nvPr>
        </p:nvSpPr>
        <p:spPr/>
        <p:txBody>
          <a:bodyPr/>
          <a:lstStyle/>
          <a:p>
            <a:r>
              <a:rPr lang="en-US" dirty="0"/>
              <a:t>We can see a difference </a:t>
            </a:r>
            <a:r>
              <a:rPr lang="en-US" dirty="0" smtClean="0"/>
              <a:t>in some numbers but </a:t>
            </a:r>
            <a:r>
              <a:rPr lang="en-US" dirty="0"/>
              <a:t>defining </a:t>
            </a:r>
            <a:r>
              <a:rPr lang="en-US" dirty="0" smtClean="0"/>
              <a:t>the true impact </a:t>
            </a:r>
            <a:r>
              <a:rPr lang="en-US" dirty="0"/>
              <a:t>will take time.</a:t>
            </a:r>
          </a:p>
          <a:p>
            <a:r>
              <a:rPr lang="en-US" dirty="0"/>
              <a:t>We do know that participants are being served in the least restrictive environment and have mental health treatment available to them, sometimes for the very first time</a:t>
            </a:r>
            <a:r>
              <a:rPr lang="en-US" dirty="0" smtClean="0"/>
              <a:t>.</a:t>
            </a:r>
          </a:p>
          <a:p>
            <a:r>
              <a:rPr lang="en-US" dirty="0" smtClean="0"/>
              <a:t>Please listen to our participant stories and find out what they feel the difference is in their lives because of participation in a mental health court.</a:t>
            </a:r>
            <a:endParaRPr lang="en-US" dirty="0"/>
          </a:p>
          <a:p>
            <a:endParaRPr lang="en-US" dirty="0"/>
          </a:p>
          <a:p>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08016" y="719740"/>
            <a:ext cx="1347787" cy="113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05860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rial" panose="020B0604020202020204" pitchFamily="34" charset="0"/>
                <a:cs typeface="Arial" panose="020B0604020202020204" pitchFamily="34" charset="0"/>
              </a:rPr>
              <a:t>References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sz="1400" dirty="0" err="1" smtClean="0"/>
              <a:t>Osher</a:t>
            </a:r>
            <a:r>
              <a:rPr lang="en-US" sz="1400" dirty="0"/>
              <a:t>, F., &amp; Taxman, F. (2011, February). </a:t>
            </a:r>
            <a:r>
              <a:rPr lang="en-US" sz="1400" i="1" dirty="0"/>
              <a:t>Understanding </a:t>
            </a:r>
            <a:r>
              <a:rPr lang="en-US" sz="1400" i="1" dirty="0" err="1"/>
              <a:t>criminogenic</a:t>
            </a:r>
            <a:r>
              <a:rPr lang="en-US" sz="1400" i="1" dirty="0"/>
              <a:t> needs: Untangling </a:t>
            </a:r>
            <a:r>
              <a:rPr lang="en-US" sz="1400" i="1" dirty="0" smtClean="0"/>
              <a:t>the role </a:t>
            </a:r>
            <a:r>
              <a:rPr lang="en-US" sz="1400" i="1" dirty="0"/>
              <a:t>of mental health and substance abuse.</a:t>
            </a:r>
            <a:r>
              <a:rPr lang="en-US" sz="1400" dirty="0"/>
              <a:t> Council of State Governments Justice Center</a:t>
            </a:r>
            <a:r>
              <a:rPr lang="en-US" sz="1400" dirty="0" smtClean="0"/>
              <a:t>. Retrieved from </a:t>
            </a:r>
            <a:r>
              <a:rPr lang="en-US" sz="1400" dirty="0">
                <a:hlinkClick r:id="rId2"/>
              </a:rPr>
              <a:t>http://</a:t>
            </a:r>
            <a:r>
              <a:rPr lang="en-US" sz="1400" dirty="0" smtClean="0">
                <a:hlinkClick r:id="rId2"/>
              </a:rPr>
              <a:t>www.nationalreentryresourcecenter.org/documents/0000/0999/Taxman_Osher.pdf</a:t>
            </a:r>
            <a:endParaRPr lang="en-US" sz="1400" dirty="0" smtClean="0"/>
          </a:p>
          <a:p>
            <a:r>
              <a:rPr lang="en-US" sz="1400" dirty="0" smtClean="0"/>
              <a:t>PBS</a:t>
            </a:r>
            <a:r>
              <a:rPr lang="en-US" sz="1400" dirty="0"/>
              <a:t>: Frontline (1997). </a:t>
            </a:r>
            <a:r>
              <a:rPr lang="en-US" sz="1400" i="1" dirty="0"/>
              <a:t>Deinstitutionalization: A psychiatric "Titanic</a:t>
            </a:r>
            <a:r>
              <a:rPr lang="en-US" sz="1400" i="1" dirty="0" smtClean="0"/>
              <a:t>.“ </a:t>
            </a:r>
            <a:r>
              <a:rPr lang="en-US" sz="1400" dirty="0" smtClean="0"/>
              <a:t>Retrieved </a:t>
            </a:r>
            <a:r>
              <a:rPr lang="en-US" sz="1400" dirty="0"/>
              <a:t>from </a:t>
            </a:r>
            <a:r>
              <a:rPr lang="en-US" sz="1400" dirty="0">
                <a:hlinkClick r:id="rId3"/>
              </a:rPr>
              <a:t>http://</a:t>
            </a:r>
            <a:r>
              <a:rPr lang="en-US" sz="1400" dirty="0" smtClean="0">
                <a:hlinkClick r:id="rId3"/>
              </a:rPr>
              <a:t>www.pbs.org/wgbh/pages/frontline/shows/asylums/special/excerpt.html</a:t>
            </a:r>
            <a:endParaRPr lang="en-US" sz="1400" dirty="0" smtClean="0"/>
          </a:p>
          <a:p>
            <a:r>
              <a:rPr lang="en-US" sz="1400" dirty="0" smtClean="0"/>
              <a:t>Substance </a:t>
            </a:r>
            <a:r>
              <a:rPr lang="en-US" sz="1400" dirty="0"/>
              <a:t>Abuse and Mental Health Services Administration (2011</a:t>
            </a:r>
            <a:r>
              <a:rPr lang="en-US" sz="1400" dirty="0" smtClean="0"/>
              <a:t>). </a:t>
            </a:r>
            <a:r>
              <a:rPr lang="en-US" sz="1400" i="1" dirty="0"/>
              <a:t>Mental and substance use disorders among adult men on probation or parole: some success against a persistent challenge</a:t>
            </a:r>
            <a:r>
              <a:rPr lang="en-US" sz="1400" i="1" dirty="0" smtClean="0"/>
              <a:t>. </a:t>
            </a:r>
            <a:r>
              <a:rPr lang="en-US" sz="1400" dirty="0"/>
              <a:t>Retrieved from  </a:t>
            </a:r>
            <a:r>
              <a:rPr lang="en-US" sz="1400" dirty="0">
                <a:hlinkClick r:id="rId4"/>
              </a:rPr>
              <a:t>http://</a:t>
            </a:r>
            <a:r>
              <a:rPr lang="en-US" sz="1400" dirty="0" smtClean="0">
                <a:hlinkClick r:id="rId4"/>
              </a:rPr>
              <a:t>www.samhsa.gov/data/2k11/MentalDisorders/MentalDisorders.htm</a:t>
            </a:r>
            <a:endParaRPr lang="en-US" sz="1400" dirty="0" smtClean="0"/>
          </a:p>
          <a:p>
            <a:r>
              <a:rPr lang="en-US" sz="1400" dirty="0" smtClean="0"/>
              <a:t>Substance Abuse and Mental Health Services Administration (</a:t>
            </a:r>
            <a:r>
              <a:rPr lang="en-US" sz="1400" dirty="0" err="1" smtClean="0"/>
              <a:t>n.d.</a:t>
            </a:r>
            <a:r>
              <a:rPr lang="en-US" sz="1400" dirty="0" smtClean="0"/>
              <a:t>). </a:t>
            </a:r>
            <a:r>
              <a:rPr lang="en-US" sz="1400" i="1" dirty="0" smtClean="0"/>
              <a:t>Co-occurring disorders in criminal justice settings: Screening for trauma in criminal justice settings. </a:t>
            </a:r>
            <a:r>
              <a:rPr lang="en-US" sz="1400" dirty="0" smtClean="0"/>
              <a:t>Retrieved from </a:t>
            </a:r>
            <a:r>
              <a:rPr lang="en-US" sz="1400" dirty="0" smtClean="0">
                <a:hlinkClick r:id="rId5"/>
              </a:rPr>
              <a:t>http</a:t>
            </a:r>
            <a:r>
              <a:rPr lang="en-US" sz="1400" dirty="0">
                <a:hlinkClick r:id="rId5"/>
              </a:rPr>
              <a:t>://</a:t>
            </a:r>
            <a:r>
              <a:rPr lang="en-US" sz="1400" dirty="0" smtClean="0">
                <a:hlinkClick r:id="rId5"/>
              </a:rPr>
              <a:t>www.samhsa.gov/co-occurring/topics/criminal-justice/trauma.aspx</a:t>
            </a:r>
            <a:endParaRPr lang="en-US" sz="1400" dirty="0" smtClean="0"/>
          </a:p>
          <a:p>
            <a:r>
              <a:rPr lang="en-US" sz="1400" dirty="0" smtClean="0"/>
              <a:t>The Sentencing Project. (2002). </a:t>
            </a:r>
            <a:r>
              <a:rPr lang="en-US" sz="1400" i="1" dirty="0" smtClean="0"/>
              <a:t>Mentally ill offenders in the criminal justice system: An analysis and prescription</a:t>
            </a:r>
            <a:r>
              <a:rPr lang="en-US" sz="1400" dirty="0" smtClean="0"/>
              <a:t>. Retrieved from </a:t>
            </a:r>
            <a:r>
              <a:rPr lang="en-US" sz="1400" dirty="0" smtClean="0">
                <a:hlinkClick r:id="rId6"/>
              </a:rPr>
              <a:t>http</a:t>
            </a:r>
            <a:r>
              <a:rPr lang="en-US" sz="1400" dirty="0">
                <a:hlinkClick r:id="rId6"/>
              </a:rPr>
              <a:t>://</a:t>
            </a:r>
            <a:r>
              <a:rPr lang="en-US" sz="1400" dirty="0" smtClean="0">
                <a:hlinkClick r:id="rId6"/>
              </a:rPr>
              <a:t>www.sentencingproject.org/doc/publications/sl_mentallyilloffenders.pdf</a:t>
            </a:r>
            <a:endParaRPr lang="en-US" sz="1400" dirty="0" smtClean="0"/>
          </a:p>
          <a:p>
            <a:endParaRPr lang="en-US" sz="1400" dirty="0"/>
          </a:p>
        </p:txBody>
      </p:sp>
      <p:pic>
        <p:nvPicPr>
          <p:cNvPr id="3074" name="Picture 2" descr="C:\Documents and Settings\smalec\Local Settings\Temporary Internet Files\Content.IE5\CHM38TMN\MC900367870[1].wmf"/>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964849" y="901703"/>
            <a:ext cx="730606" cy="9765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3790719"/>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TC104033917[[fn=Berlin]]</Template>
  <TotalTime>534</TotalTime>
  <Words>1467</Words>
  <Application>Microsoft Office PowerPoint</Application>
  <PresentationFormat>Widescreen</PresentationFormat>
  <Paragraphs>115</Paragraphs>
  <Slides>16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Chiller</vt:lpstr>
      <vt:lpstr>Trebuchet MS</vt:lpstr>
      <vt:lpstr>Berlin</vt:lpstr>
      <vt:lpstr>Eau Claire County Mental Health Court</vt:lpstr>
      <vt:lpstr>Mental Health in the Adult Criminal Justice System</vt:lpstr>
      <vt:lpstr>The Criminalization of the Mentally Ill Who are we serving?</vt:lpstr>
      <vt:lpstr>History of the Eau Claire County Mental Health Court</vt:lpstr>
      <vt:lpstr>Treatment Courts: Assessment and Needs</vt:lpstr>
      <vt:lpstr>Treatment Courts: Assessment and Needs, cont.</vt:lpstr>
      <vt:lpstr>Eau Claire County Mental Health Court 2013 Data</vt:lpstr>
      <vt:lpstr>What we do know….</vt:lpstr>
      <vt:lpstr>References</vt:lpstr>
      <vt:lpstr>How can we IMPROVE treatment courts statewide?</vt:lpstr>
      <vt:lpstr>Efforts for Stakeholders </vt:lpstr>
      <vt:lpstr>Collaboration</vt:lpstr>
      <vt:lpstr>Time</vt:lpstr>
      <vt:lpstr>Standards/Benchmarks</vt:lpstr>
      <vt:lpstr>Evaluations/Outcomes</vt:lpstr>
      <vt:lpstr>Question/Answer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Forensic Treatment Options</dc:title>
  <dc:creator>Sheila Malec</dc:creator>
  <cp:lastModifiedBy>Young, Tracey</cp:lastModifiedBy>
  <cp:revision>79</cp:revision>
  <cp:lastPrinted>2014-07-21T19:32:19Z</cp:lastPrinted>
  <dcterms:created xsi:type="dcterms:W3CDTF">2014-03-23T17:17:25Z</dcterms:created>
  <dcterms:modified xsi:type="dcterms:W3CDTF">2014-07-21T19:32:25Z</dcterms:modified>
</cp:coreProperties>
</file>