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DE2477-88F4-4F21-BD46-A06F64E3D9B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0B9AD8-C5F6-404C-B745-3FD4B909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3075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3075"/>
          </a:xfrm>
        </p:spPr>
        <p:txBody>
          <a:bodyPr/>
          <a:lstStyle>
            <a:lvl1pPr>
              <a:defRPr/>
            </a:lvl1pPr>
          </a:lstStyle>
          <a:p>
            <a:fld id="{5FA43219-2685-4F6D-8D83-BF882B0603E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09600" y="914400"/>
            <a:ext cx="792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r="16882" b="11429"/>
          <a:stretch>
            <a:fillRect/>
          </a:stretch>
        </p:blipFill>
        <p:spPr bwMode="auto">
          <a:xfrm>
            <a:off x="4114800" y="114300"/>
            <a:ext cx="1066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09600" y="1905000"/>
            <a:ext cx="792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33400" y="111125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solidFill>
                  <a:schemeClr val="tx2"/>
                </a:solidFill>
                <a:latin typeface="Times New Roman" pitchFamily="18" charset="0"/>
              </a:rPr>
              <a:t>Wisconsin Legislative Council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0BA54-675C-4844-8C96-3EA98AC407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86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5354C-0FB2-4A60-B141-4B25C03E84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321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A5EC8-5F6A-4640-A802-312E88929E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58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1C204-9067-4A48-A2E2-611026668F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70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4357-C104-495C-A82E-8F6F6A9BA2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341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BBF69-BFBB-48F0-B68E-438A431CB0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28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FC980-3D46-4C94-8587-8E6ECB196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718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D1D4B-4B2E-47F2-8F3E-A72A6AB1B4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1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7202-D51E-4C4E-A820-83977CB4CD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3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E4A1A-ECA6-44A6-AFB9-BE4ECE4EC3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3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68B5A9-85A9-408A-8A40-3B0C9097ACD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62000" y="6400800"/>
            <a:ext cx="792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r="11688"/>
          <a:stretch>
            <a:fillRect/>
          </a:stretch>
        </p:blipFill>
        <p:spPr bwMode="auto">
          <a:xfrm>
            <a:off x="3962400" y="5524500"/>
            <a:ext cx="1143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Wisconsin’s Tax Incremental Financing Laws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400" dirty="0" smtClean="0"/>
          </a:p>
          <a:p>
            <a:r>
              <a:rPr lang="en-US" altLang="en-US" sz="2400" dirty="0" smtClean="0"/>
              <a:t>Scott Grosz and Melissa Schmidt</a:t>
            </a:r>
          </a:p>
          <a:p>
            <a:r>
              <a:rPr lang="en-US" altLang="en-US" sz="2400" dirty="0" smtClean="0"/>
              <a:t>Senior Staff Attorneys</a:t>
            </a:r>
          </a:p>
          <a:p>
            <a:r>
              <a:rPr lang="en-US" altLang="en-US" sz="2400" dirty="0" smtClean="0"/>
              <a:t>July 17, 2014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Decrement TIDs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2013 Wisconsin Act </a:t>
            </a:r>
            <a:r>
              <a:rPr lang="en-US" dirty="0" smtClean="0"/>
              <a:t>183.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“Decrement situation” is decline of 10% from base TID value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2 years of </a:t>
            </a:r>
            <a:r>
              <a:rPr lang="en-US" dirty="0" smtClean="0"/>
              <a:t>a decrement </a:t>
            </a:r>
            <a:r>
              <a:rPr lang="en-US" dirty="0" smtClean="0"/>
              <a:t>situation, base value may be redetermined.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TID plan must be amended to make certain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TIDs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towns may create TIDs in the same manner as cities and villages under s. 66.1105, Stats.</a:t>
            </a:r>
          </a:p>
          <a:p>
            <a:endParaRPr lang="en-US" dirty="0" smtClean="0"/>
          </a:p>
          <a:p>
            <a:r>
              <a:rPr lang="en-US" dirty="0" smtClean="0"/>
              <a:t>All towns may create </a:t>
            </a:r>
            <a:r>
              <a:rPr lang="en-US" smtClean="0"/>
              <a:t>an industry-specific </a:t>
            </a:r>
            <a:r>
              <a:rPr lang="en-US" dirty="0" smtClean="0"/>
              <a:t>town TIDs created under s. 60.85, Stats.</a:t>
            </a:r>
          </a:p>
          <a:p>
            <a:pPr lvl="1"/>
            <a:r>
              <a:rPr lang="en-US" dirty="0" smtClean="0"/>
              <a:t>Types of projects.</a:t>
            </a:r>
          </a:p>
          <a:p>
            <a:pPr lvl="1"/>
            <a:r>
              <a:rPr lang="en-US" dirty="0" smtClean="0"/>
              <a:t>Amendments and expenditure periods.</a:t>
            </a:r>
          </a:p>
          <a:p>
            <a:pPr lvl="1"/>
            <a:r>
              <a:rPr lang="en-US" dirty="0" smtClean="0"/>
              <a:t>Termination.</a:t>
            </a:r>
          </a:p>
          <a:p>
            <a:pPr lvl="1"/>
            <a:r>
              <a:rPr lang="en-US" dirty="0" smtClean="0"/>
              <a:t>Financial reviews.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7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Multijurisdictional TIDs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2011 Wisconsin Act 77.</a:t>
            </a:r>
          </a:p>
          <a:p>
            <a:endParaRPr lang="en-US" dirty="0" smtClean="0"/>
          </a:p>
          <a:p>
            <a:r>
              <a:rPr lang="en-US" dirty="0" smtClean="0"/>
              <a:t>Jointly created by two or more cities or villages to spur economic development in a geographic area that crosses municipal boundaries.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reation requirements and limitations applicability to MJTIDs.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87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Remediation TIDs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cities, villages, towns, and counties to fund remediation of environmental pollution.</a:t>
            </a:r>
          </a:p>
          <a:p>
            <a:endParaRPr lang="en-US" dirty="0" smtClean="0"/>
          </a:p>
          <a:p>
            <a:r>
              <a:rPr lang="en-US" dirty="0" smtClean="0"/>
              <a:t>Department of Natural Resources involved in the creation and termination process.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Subject TID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Creation </a:t>
            </a:r>
            <a:r>
              <a:rPr lang="en-US" dirty="0" smtClean="0"/>
              <a:t>Errors.</a:t>
            </a:r>
          </a:p>
          <a:p>
            <a:endParaRPr lang="en-US" dirty="0" smtClean="0"/>
          </a:p>
          <a:p>
            <a:r>
              <a:rPr lang="en-US" dirty="0" smtClean="0"/>
              <a:t>Lifespan Exemptions.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 smtClean="0"/>
              <a:t>% </a:t>
            </a:r>
            <a:r>
              <a:rPr lang="en-US" dirty="0" smtClean="0"/>
              <a:t>Exemptions.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Amendment </a:t>
            </a:r>
            <a:r>
              <a:rPr lang="en-US" dirty="0" smtClean="0"/>
              <a:t>Exemptions:</a:t>
            </a:r>
            <a:endParaRPr lang="en-US" dirty="0" smtClean="0"/>
          </a:p>
          <a:p>
            <a:pPr lvl="1"/>
            <a:r>
              <a:rPr lang="en-US" dirty="0" smtClean="0"/>
              <a:t>Boundaries.</a:t>
            </a:r>
            <a:endParaRPr lang="en-US" dirty="0" smtClean="0"/>
          </a:p>
          <a:p>
            <a:pPr lvl="1"/>
            <a:r>
              <a:rPr lang="en-US" dirty="0" smtClean="0"/>
              <a:t>Expenditure </a:t>
            </a:r>
            <a:r>
              <a:rPr lang="en-US" dirty="0" smtClean="0"/>
              <a:t>Periods.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2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TIF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Value.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Value and Tax </a:t>
            </a:r>
            <a:r>
              <a:rPr lang="en-US" dirty="0" smtClean="0"/>
              <a:t>Increments.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Project Plan and </a:t>
            </a:r>
            <a:r>
              <a:rPr lang="en-US" dirty="0" smtClean="0"/>
              <a:t>Costs.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“But </a:t>
            </a:r>
            <a:r>
              <a:rPr lang="en-US" dirty="0" smtClean="0"/>
              <a:t>for” </a:t>
            </a:r>
            <a:r>
              <a:rPr lang="en-US" dirty="0" smtClean="0"/>
              <a:t>Test.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TID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Preparation:</a:t>
            </a:r>
            <a:endParaRPr lang="en-US" dirty="0" smtClean="0"/>
          </a:p>
          <a:p>
            <a:pPr lvl="1"/>
            <a:r>
              <a:rPr lang="en-US" dirty="0" smtClean="0"/>
              <a:t>Boundaries. </a:t>
            </a:r>
            <a:endParaRPr lang="en-US" dirty="0" smtClean="0"/>
          </a:p>
          <a:p>
            <a:pPr lvl="1"/>
            <a:r>
              <a:rPr lang="en-US" dirty="0" smtClean="0"/>
              <a:t>Proposed </a:t>
            </a:r>
            <a:r>
              <a:rPr lang="en-US" dirty="0" smtClean="0"/>
              <a:t>Expenditures.</a:t>
            </a:r>
            <a:endParaRPr lang="en-US" dirty="0" smtClean="0"/>
          </a:p>
          <a:p>
            <a:pPr lvl="1"/>
            <a:r>
              <a:rPr lang="en-US" dirty="0" smtClean="0"/>
              <a:t>Feasibility.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Notices and </a:t>
            </a:r>
            <a:r>
              <a:rPr lang="en-US" dirty="0" smtClean="0"/>
              <a:t>Hearings.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Resolutions:</a:t>
            </a:r>
            <a:endParaRPr lang="en-US" dirty="0" smtClean="0"/>
          </a:p>
          <a:p>
            <a:pPr lvl="1"/>
            <a:r>
              <a:rPr lang="en-US" dirty="0" smtClean="0"/>
              <a:t>Planning </a:t>
            </a:r>
            <a:r>
              <a:rPr lang="en-US" dirty="0" smtClean="0"/>
              <a:t>Commission.</a:t>
            </a:r>
            <a:endParaRPr lang="en-US" dirty="0" smtClean="0"/>
          </a:p>
          <a:p>
            <a:pPr lvl="1"/>
            <a:r>
              <a:rPr lang="en-US" dirty="0" smtClean="0"/>
              <a:t>Local Legislative </a:t>
            </a:r>
            <a:r>
              <a:rPr lang="en-US" dirty="0" smtClean="0"/>
              <a:t>Body.</a:t>
            </a:r>
            <a:endParaRPr lang="en-US" dirty="0" smtClean="0"/>
          </a:p>
          <a:p>
            <a:pPr lvl="1"/>
            <a:r>
              <a:rPr lang="en-US" dirty="0" smtClean="0"/>
              <a:t>Joint Review </a:t>
            </a:r>
            <a:r>
              <a:rPr lang="en-US" dirty="0" smtClean="0"/>
              <a:t>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TID Project </a:t>
            </a:r>
            <a:r>
              <a:rPr lang="en-US" dirty="0" smtClean="0"/>
              <a:t>Cost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</a:t>
            </a:r>
            <a:r>
              <a:rPr lang="en-US" dirty="0" smtClean="0"/>
              <a:t>of Project Costs include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Public works and </a:t>
            </a:r>
            <a:r>
              <a:rPr lang="en-US" dirty="0" smtClean="0"/>
              <a:t>infrastructure.</a:t>
            </a:r>
            <a:endParaRPr lang="en-US" dirty="0" smtClean="0"/>
          </a:p>
          <a:p>
            <a:pPr lvl="1"/>
            <a:r>
              <a:rPr lang="en-US" dirty="0" smtClean="0"/>
              <a:t>Soil and groundwater </a:t>
            </a:r>
            <a:r>
              <a:rPr lang="en-US" dirty="0" smtClean="0"/>
              <a:t>remediation.</a:t>
            </a:r>
            <a:endParaRPr lang="en-US" dirty="0" smtClean="0"/>
          </a:p>
          <a:p>
            <a:pPr lvl="1"/>
            <a:r>
              <a:rPr lang="en-US" dirty="0" smtClean="0"/>
              <a:t>Cash grants to developers; must be accompanied by development agreement.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47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</a:t>
            </a:r>
            <a:r>
              <a:rPr lang="en-US" dirty="0" smtClean="0"/>
              <a:t>Project </a:t>
            </a:r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Payments of project costs through:</a:t>
            </a:r>
            <a:endParaRPr lang="en-US" dirty="0" smtClean="0"/>
          </a:p>
          <a:p>
            <a:pPr lvl="1"/>
            <a:r>
              <a:rPr lang="en-US" dirty="0" smtClean="0"/>
              <a:t>Tax increment.</a:t>
            </a:r>
          </a:p>
          <a:p>
            <a:pPr lvl="1"/>
            <a:r>
              <a:rPr lang="en-US" dirty="0" smtClean="0"/>
              <a:t>General fund, reimbursed by tax increment.</a:t>
            </a:r>
          </a:p>
          <a:p>
            <a:pPr lvl="1"/>
            <a:r>
              <a:rPr lang="en-US" dirty="0" smtClean="0"/>
              <a:t>Note or bond financing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Expenditures to benefit property in TID or within ½ mile of TID boundaries.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Lifespans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78812"/>
              </p:ext>
            </p:extLst>
          </p:nvPr>
        </p:nvGraphicFramePr>
        <p:xfrm>
          <a:off x="838200" y="1676400"/>
          <a:ext cx="7696200" cy="4571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85388"/>
                <a:gridCol w="1423964"/>
                <a:gridCol w="1686848"/>
              </a:tblGrid>
              <a:tr h="68281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TID Project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Maximum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Life Span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Maximum </a:t>
                      </a:r>
                      <a:r>
                        <a:rPr lang="en-US" sz="10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Extension of Life Span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530">
                <a:tc>
                  <a:txBody>
                    <a:bodyPr/>
                    <a:lstStyle/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 </a:t>
                      </a:r>
                      <a:r>
                        <a:rPr lang="en-US" sz="12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Created Before October 1, </a:t>
                      </a:r>
                      <a:r>
                        <a:rPr lang="en-US" sz="12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1995</a:t>
                      </a:r>
                    </a:p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Any </a:t>
                      </a: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27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None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031">
                <a:tc>
                  <a:txBody>
                    <a:bodyPr/>
                    <a:lstStyle/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 </a:t>
                      </a:r>
                      <a:r>
                        <a:rPr lang="en-US" sz="12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Created between October 1, 1995 and September 30, </a:t>
                      </a:r>
                      <a:r>
                        <a:rPr lang="en-US" sz="12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2004</a:t>
                      </a:r>
                    </a:p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Blighted </a:t>
                      </a: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Districts, and Rehabilitation or Conservation </a:t>
                      </a: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Industrial Districts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27 </a:t>
                      </a: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years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23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years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626">
                <a:tc>
                  <a:txBody>
                    <a:bodyPr/>
                    <a:lstStyle/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 Created on or after October 1, </a:t>
                      </a:r>
                      <a:r>
                        <a:rPr lang="en-US" sz="1200" b="1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2004</a:t>
                      </a:r>
                    </a:p>
                    <a:p>
                      <a:pPr marL="0" marR="0" indent="4572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Blighted Districts, and Rehabilitation or Conservation </a:t>
                      </a: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Industrial Districts, Mixed-Use </a:t>
                      </a:r>
                      <a:r>
                        <a:rPr lang="en-US" sz="1200" dirty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Districts</a:t>
                      </a:r>
                      <a:endParaRPr lang="en-US" sz="1200" dirty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27 years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20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mbria Math"/>
                        <a:ea typeface="Times New Roman"/>
                        <a:cs typeface="Times New Roman"/>
                      </a:endParaRP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3 years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indent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a:t>3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7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Lifespan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Extensions.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Distressed and Severely Distressed </a:t>
            </a:r>
            <a:r>
              <a:rPr lang="en-US" dirty="0" smtClean="0"/>
              <a:t>TIDs.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Donor </a:t>
            </a:r>
            <a:r>
              <a:rPr lang="en-US" dirty="0" smtClean="0"/>
              <a:t>TIDs.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Amendment </a:t>
            </a:r>
            <a:r>
              <a:rPr lang="en-US" dirty="0" smtClean="0"/>
              <a:t>Purposes:</a:t>
            </a:r>
          </a:p>
          <a:p>
            <a:pPr lvl="1"/>
            <a:r>
              <a:rPr lang="en-US" dirty="0" smtClean="0"/>
              <a:t>Modify Project </a:t>
            </a:r>
            <a:r>
              <a:rPr lang="en-US" dirty="0" smtClean="0"/>
              <a:t>Plan.</a:t>
            </a:r>
            <a:endParaRPr lang="en-US" dirty="0" smtClean="0"/>
          </a:p>
          <a:p>
            <a:pPr lvl="1"/>
            <a:r>
              <a:rPr lang="en-US" dirty="0" smtClean="0"/>
              <a:t>Add or Subtract </a:t>
            </a:r>
            <a:r>
              <a:rPr lang="en-US" dirty="0" smtClean="0"/>
              <a:t>Territory.</a:t>
            </a:r>
            <a:endParaRPr lang="en-US" dirty="0" smtClean="0"/>
          </a:p>
          <a:p>
            <a:pPr lvl="1"/>
            <a:r>
              <a:rPr lang="en-US" dirty="0" smtClean="0"/>
              <a:t>Extend </a:t>
            </a:r>
            <a:r>
              <a:rPr lang="en-US" dirty="0" smtClean="0"/>
              <a:t>lifespan.</a:t>
            </a:r>
            <a:endParaRPr lang="en-US" dirty="0" smtClean="0"/>
          </a:p>
          <a:p>
            <a:pPr lvl="1"/>
            <a:r>
              <a:rPr lang="en-US" dirty="0" smtClean="0"/>
              <a:t>Donor TID </a:t>
            </a:r>
            <a:r>
              <a:rPr lang="en-US" dirty="0" smtClean="0"/>
              <a:t>designation.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Hearings, resolutions, and </a:t>
            </a:r>
            <a:r>
              <a:rPr lang="en-US" dirty="0" smtClean="0"/>
              <a:t>approvals.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to determine compliance with TIF law and project plan.</a:t>
            </a:r>
          </a:p>
          <a:p>
            <a:endParaRPr lang="en-US" dirty="0"/>
          </a:p>
          <a:p>
            <a:r>
              <a:rPr lang="en-US" dirty="0" smtClean="0"/>
              <a:t>Required at the following times:</a:t>
            </a:r>
          </a:p>
          <a:p>
            <a:pPr lvl="1"/>
            <a:r>
              <a:rPr lang="en-US" dirty="0" smtClean="0"/>
              <a:t>12 months after 30% of expenditures are made.</a:t>
            </a:r>
          </a:p>
          <a:p>
            <a:pPr lvl="1"/>
            <a:r>
              <a:rPr lang="en-US" dirty="0" smtClean="0"/>
              <a:t>12 months after expenditure period ends.</a:t>
            </a:r>
          </a:p>
          <a:p>
            <a:pPr lvl="1"/>
            <a:r>
              <a:rPr lang="en-US" dirty="0" smtClean="0"/>
              <a:t>12 months after TID termination.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gCouncil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LegCouncil</Template>
  <TotalTime>57</TotalTime>
  <Words>476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LegCouncil</vt:lpstr>
      <vt:lpstr>Wisconsin’s Tax Incremental Financing Laws</vt:lpstr>
      <vt:lpstr>Basic TIF Concepts</vt:lpstr>
      <vt:lpstr>TID Creation</vt:lpstr>
      <vt:lpstr>TID Project Cost Examples</vt:lpstr>
      <vt:lpstr>TID Project Costs</vt:lpstr>
      <vt:lpstr>TID Lifespans</vt:lpstr>
      <vt:lpstr>Lifespan Exceptions</vt:lpstr>
      <vt:lpstr>TID Amendments</vt:lpstr>
      <vt:lpstr>Financial Audits</vt:lpstr>
      <vt:lpstr>Decrement TIDs</vt:lpstr>
      <vt:lpstr>Town TIDs</vt:lpstr>
      <vt:lpstr>Multijurisdictional TIDs</vt:lpstr>
      <vt:lpstr>Environmental Remediation TIDs</vt:lpstr>
      <vt:lpstr>Single Subject TID Legislation</vt:lpstr>
    </vt:vector>
  </TitlesOfParts>
  <Company>Wisconsin Legislature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Wisconsin’s Tax Incremental Financing Laws</dc:title>
  <dc:creator>Schmidt, Melissa</dc:creator>
  <cp:lastModifiedBy>Schmidt, Melissa</cp:lastModifiedBy>
  <cp:revision>8</cp:revision>
  <cp:lastPrinted>2014-07-16T15:50:06Z</cp:lastPrinted>
  <dcterms:created xsi:type="dcterms:W3CDTF">2014-07-16T15:13:26Z</dcterms:created>
  <dcterms:modified xsi:type="dcterms:W3CDTF">2014-07-16T16:11:08Z</dcterms:modified>
</cp:coreProperties>
</file>