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74" r:id="rId3"/>
    <p:sldMasterId id="2147483684" r:id="rId4"/>
    <p:sldMasterId id="2147483696" r:id="rId5"/>
    <p:sldMasterId id="2147483706" r:id="rId6"/>
  </p:sldMasterIdLst>
  <p:sldIdLst>
    <p:sldId id="256" r:id="rId7"/>
    <p:sldId id="257" r:id="rId8"/>
    <p:sldId id="258" r:id="rId9"/>
    <p:sldId id="259" r:id="rId10"/>
    <p:sldId id="272" r:id="rId11"/>
    <p:sldId id="261" r:id="rId12"/>
    <p:sldId id="271" r:id="rId13"/>
    <p:sldId id="273" r:id="rId14"/>
    <p:sldId id="267" r:id="rId15"/>
    <p:sldId id="262" r:id="rId16"/>
    <p:sldId id="269" r:id="rId17"/>
    <p:sldId id="263" r:id="rId18"/>
    <p:sldId id="268" r:id="rId19"/>
    <p:sldId id="264" r:id="rId20"/>
    <p:sldId id="266" r:id="rId21"/>
    <p:sldId id="270" r:id="rId22"/>
    <p:sldId id="265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224" y="-7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F041-3CB5-2142-8C6F-9C3F1E82851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5269-0BB7-2A42-9D41-DF71BB3E2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7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E687-0F75-964C-B369-82204C52C82A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1393-92EE-6440-A923-1E665750E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3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E687-0F75-964C-B369-82204C52C82A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1393-92EE-6440-A923-1E665750E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1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7C67-BC9D-5D45-B323-3A298F0ABD0F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F772-1599-5948-80EC-EB70B253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07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7C67-BC9D-5D45-B323-3A298F0ABD0F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F772-1599-5948-80EC-EB70B253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18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7C67-BC9D-5D45-B323-3A298F0ABD0F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F772-1599-5948-80EC-EB70B253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7C67-BC9D-5D45-B323-3A298F0ABD0F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F772-1599-5948-80EC-EB70B253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33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7C67-BC9D-5D45-B323-3A298F0ABD0F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F772-1599-5948-80EC-EB70B253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9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7C67-BC9D-5D45-B323-3A298F0ABD0F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F772-1599-5948-80EC-EB70B253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03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7C67-BC9D-5D45-B323-3A298F0ABD0F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F772-1599-5948-80EC-EB70B253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9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7C67-BC9D-5D45-B323-3A298F0ABD0F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F772-1599-5948-80EC-EB70B253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3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62" y="1729204"/>
            <a:ext cx="8819931" cy="110251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6209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F041-3CB5-2142-8C6F-9C3F1E82851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5269-0BB7-2A42-9D41-DF71BB3E2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93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7C67-BC9D-5D45-B323-3A298F0ABD0F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F772-1599-5948-80EC-EB70B253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48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F818E9-6642-4418-8E5F-B58CFB0AD6D7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7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3561-97DA-2240-B1C8-E148EFE938E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0E0B-DD55-9241-8922-F89D9CA0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77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3561-97DA-2240-B1C8-E148EFE938E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0E0B-DD55-9241-8922-F89D9CA0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53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3561-97DA-2240-B1C8-E148EFE938E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0E0B-DD55-9241-8922-F89D9CA0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21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3561-97DA-2240-B1C8-E148EFE938E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0E0B-DD55-9241-8922-F89D9CA0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24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3561-97DA-2240-B1C8-E148EFE938E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0E0B-DD55-9241-8922-F89D9CA0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74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3561-97DA-2240-B1C8-E148EFE938E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0E0B-DD55-9241-8922-F89D9CA0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34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3561-97DA-2240-B1C8-E148EFE938E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0E0B-DD55-9241-8922-F89D9CA0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26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3561-97DA-2240-B1C8-E148EFE938E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0E0B-DD55-9241-8922-F89D9CA0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F041-3CB5-2142-8C6F-9C3F1E82851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5269-0BB7-2A42-9D41-DF71BB3E2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77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3561-97DA-2240-B1C8-E148EFE938E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0E0B-DD55-9241-8922-F89D9CA0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95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3561-97DA-2240-B1C8-E148EFE938E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0E0B-DD55-9241-8922-F89D9CA0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68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3561-97DA-2240-B1C8-E148EFE938E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0E0B-DD55-9241-8922-F89D9CA0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6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E6F0-C048-E147-B390-1F86321DA6EF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D464-683B-1B43-B0D8-88FC37BEB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26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E6F0-C048-E147-B390-1F86321DA6EF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D464-683B-1B43-B0D8-88FC37BEB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44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E6F0-C048-E147-B390-1F86321DA6EF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D464-683B-1B43-B0D8-88FC37BEB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40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E6F0-C048-E147-B390-1F86321DA6EF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D464-683B-1B43-B0D8-88FC37BEB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70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E6F0-C048-E147-B390-1F86321DA6EF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D464-683B-1B43-B0D8-88FC37BEB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30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E6F0-C048-E147-B390-1F86321DA6EF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D464-683B-1B43-B0D8-88FC37BEB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996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E6F0-C048-E147-B390-1F86321DA6EF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D464-683B-1B43-B0D8-88FC37BEB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0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E687-0F75-964C-B369-82204C52C82A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1393-92EE-6440-A923-1E665750E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08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E6F0-C048-E147-B390-1F86321DA6EF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D464-683B-1B43-B0D8-88FC37BEB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71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E6F0-C048-E147-B390-1F86321DA6EF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D464-683B-1B43-B0D8-88FC37BEB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80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D296-BD02-AD41-BAB0-FA42D3C0B58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D4F0-90A0-8C4C-95D4-484116D0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645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D296-BD02-AD41-BAB0-FA42D3C0B58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D4F0-90A0-8C4C-95D4-484116D0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72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D296-BD02-AD41-BAB0-FA42D3C0B58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D4F0-90A0-8C4C-95D4-484116D0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2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D296-BD02-AD41-BAB0-FA42D3C0B58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D4F0-90A0-8C4C-95D4-484116D0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58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D296-BD02-AD41-BAB0-FA42D3C0B58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D4F0-90A0-8C4C-95D4-484116D0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60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D296-BD02-AD41-BAB0-FA42D3C0B58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D4F0-90A0-8C4C-95D4-484116D0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28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D296-BD02-AD41-BAB0-FA42D3C0B58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D4F0-90A0-8C4C-95D4-484116D0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105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D296-BD02-AD41-BAB0-FA42D3C0B58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D4F0-90A0-8C4C-95D4-484116D0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E687-0F75-964C-B369-82204C52C82A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1393-92EE-6440-A923-1E665750E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391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D296-BD02-AD41-BAB0-FA42D3C0B58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D4F0-90A0-8C4C-95D4-484116D0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3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E687-0F75-964C-B369-82204C52C82A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1393-92EE-6440-A923-1E665750E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4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E687-0F75-964C-B369-82204C52C82A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1393-92EE-6440-A923-1E665750E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E687-0F75-964C-B369-82204C52C82A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1393-92EE-6440-A923-1E665750E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9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E687-0F75-964C-B369-82204C52C82A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11393-92EE-6440-A923-1E665750E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9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4892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F041-3CB5-2142-8C6F-9C3F1E82851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C5269-0BB7-2A42-9D41-DF71BB3E2D4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pp page 1 16x9.bmp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" t="19567" r="8968" b="19708"/>
          <a:stretch/>
        </p:blipFill>
        <p:spPr>
          <a:xfrm>
            <a:off x="1" y="-59267"/>
            <a:ext cx="9143999" cy="52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1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FFFFFF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 page 2 16x9.bmp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t="21893" r="9289" b="17201"/>
          <a:stretch/>
        </p:blipFill>
        <p:spPr>
          <a:xfrm>
            <a:off x="0" y="0"/>
            <a:ext cx="9152467" cy="51646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BE687-0F75-964C-B369-82204C52C82A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11393-92EE-6440-A923-1E665750E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1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ge3.bmp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75" b="-1473"/>
          <a:stretch/>
        </p:blipFill>
        <p:spPr>
          <a:xfrm>
            <a:off x="-193463" y="-220133"/>
            <a:ext cx="9471260" cy="54948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17C67-BC9D-5D45-B323-3A298F0ABD0F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2F772-1599-5948-80EC-EB70B253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4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716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 page 4 16x9.bmp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23690" r="9399" b="3025"/>
          <a:stretch/>
        </p:blipFill>
        <p:spPr>
          <a:xfrm>
            <a:off x="0" y="-76202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23561-97DA-2240-B1C8-E148EFE938E6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30E0B-DD55-9241-8922-F89D9CA0D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7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FFFFFF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 page 5 16x9.bmp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b="43093"/>
          <a:stretch/>
        </p:blipFill>
        <p:spPr>
          <a:xfrm>
            <a:off x="-8465" y="4316804"/>
            <a:ext cx="8551333" cy="8436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AE6F0-C048-E147-B390-1F86321DA6EF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2D464-683B-1B43-B0D8-88FC37BEB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 page 6 16x9.bmp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434"/>
            <a:ext cx="9144000" cy="14423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D296-BD02-AD41-BAB0-FA42D3C0B58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FD4F0-90A0-8C4C-95D4-484116D0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Science of Evaluating TIF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John Kovari, PhD</a:t>
            </a:r>
          </a:p>
          <a:p>
            <a:r>
              <a:rPr lang="en-US" dirty="0" err="1" smtClean="0"/>
              <a:t>Asst</a:t>
            </a:r>
            <a:r>
              <a:rPr lang="en-US" dirty="0" smtClean="0"/>
              <a:t> Professor, UW-La Crosse</a:t>
            </a:r>
          </a:p>
          <a:p>
            <a:r>
              <a:rPr lang="en-US" dirty="0" smtClean="0"/>
              <a:t>August 14,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TIF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 </a:t>
            </a:r>
            <a:r>
              <a:rPr lang="en-US" dirty="0" err="1" smtClean="0"/>
              <a:t>avg</a:t>
            </a:r>
            <a:r>
              <a:rPr lang="en-US" dirty="0" smtClean="0"/>
              <a:t>, every $1 increase in TIF value results in $6 growth in total EAV statewide</a:t>
            </a:r>
          </a:p>
          <a:p>
            <a:r>
              <a:rPr lang="en-US" dirty="0" smtClean="0"/>
              <a:t>BUT!!!</a:t>
            </a:r>
          </a:p>
          <a:p>
            <a:pPr lvl="1"/>
            <a:r>
              <a:rPr lang="en-US" dirty="0" smtClean="0"/>
              <a:t>Smaller communities can stifle natural econ growth with TIF subsidy</a:t>
            </a:r>
          </a:p>
          <a:p>
            <a:pPr lvl="1"/>
            <a:r>
              <a:rPr lang="en-US" dirty="0" smtClean="0"/>
              <a:t>Regional effects too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47776"/>
            <a:ext cx="4528344" cy="319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90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TIF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</a:rPr>
              <a:t>10% increase in suburban increment value </a:t>
            </a:r>
            <a:r>
              <a:rPr lang="en-US" altLang="en-US" dirty="0" smtClean="0">
                <a:latin typeface="Arial" charset="0"/>
              </a:rPr>
              <a:t>results </a:t>
            </a:r>
            <a:r>
              <a:rPr lang="en-US" altLang="en-US" dirty="0">
                <a:latin typeface="Arial" charset="0"/>
              </a:rPr>
              <a:t>in </a:t>
            </a:r>
            <a:r>
              <a:rPr lang="en-US" altLang="en-US" dirty="0" smtClean="0">
                <a:latin typeface="Arial" charset="0"/>
              </a:rPr>
              <a:t>estimated </a:t>
            </a:r>
            <a:r>
              <a:rPr lang="en-US" altLang="en-US" dirty="0">
                <a:latin typeface="Arial" charset="0"/>
              </a:rPr>
              <a:t>1.1% decrease in central city property value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712" y="1200150"/>
            <a:ext cx="3575576" cy="339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7373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TIF </a:t>
            </a:r>
            <a:r>
              <a:rPr lang="en-US" dirty="0" err="1" smtClean="0"/>
              <a:t>Mngt</a:t>
            </a:r>
            <a:r>
              <a:rPr lang="en-US" dirty="0" smtClean="0"/>
              <a:t> is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“It’s the economy, stupid”</a:t>
            </a:r>
          </a:p>
          <a:p>
            <a:pPr lvl="1"/>
            <a:r>
              <a:rPr lang="en-US" dirty="0" smtClean="0"/>
              <a:t>Well, not so fast</a:t>
            </a:r>
          </a:p>
          <a:p>
            <a:pPr lvl="1"/>
            <a:r>
              <a:rPr lang="en-US" dirty="0" smtClean="0"/>
              <a:t>TIF performance linked to </a:t>
            </a:r>
            <a:r>
              <a:rPr lang="en-US" dirty="0" err="1" smtClean="0"/>
              <a:t>mngt</a:t>
            </a:r>
            <a:r>
              <a:rPr lang="en-US" dirty="0" smtClean="0"/>
              <a:t> practices (Hall &amp; Bartels 2014)</a:t>
            </a:r>
          </a:p>
          <a:p>
            <a:pPr lvl="2"/>
            <a:r>
              <a:rPr lang="en-US" dirty="0" smtClean="0"/>
              <a:t>Pre-implementation risk assessment</a:t>
            </a:r>
          </a:p>
          <a:p>
            <a:pPr lvl="2"/>
            <a:r>
              <a:rPr lang="en-US" dirty="0" smtClean="0"/>
              <a:t>Post-implementation performance measurement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mindful of most efficient levels of TIF use</a:t>
            </a:r>
          </a:p>
          <a:p>
            <a:r>
              <a:rPr lang="en-US" dirty="0" smtClean="0"/>
              <a:t>Promote best practices to prevent TIF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“Reforms”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Promote best practices in statute</a:t>
            </a:r>
          </a:p>
          <a:p>
            <a:pPr lvl="1"/>
            <a:r>
              <a:rPr lang="en-US" dirty="0" smtClean="0"/>
              <a:t>Strengthen “but for”(</a:t>
            </a:r>
            <a:r>
              <a:rPr lang="en-US" dirty="0" err="1" smtClean="0"/>
              <a:t>Maryl</a:t>
            </a:r>
            <a:r>
              <a:rPr lang="en-US" dirty="0" smtClean="0"/>
              <a:t> 2005, 2006)</a:t>
            </a:r>
          </a:p>
          <a:p>
            <a:pPr lvl="1"/>
            <a:r>
              <a:rPr lang="en-US" dirty="0" smtClean="0"/>
              <a:t>Strengthen “blight” designation</a:t>
            </a:r>
          </a:p>
          <a:p>
            <a:pPr lvl="1"/>
            <a:r>
              <a:rPr lang="en-US" dirty="0" smtClean="0"/>
              <a:t>Reduce TIF value </a:t>
            </a:r>
            <a:r>
              <a:rPr lang="en-US" dirty="0" smtClean="0"/>
              <a:t>limits</a:t>
            </a:r>
          </a:p>
          <a:p>
            <a:pPr lvl="2"/>
            <a:r>
              <a:rPr lang="en-US" dirty="0" smtClean="0"/>
              <a:t>(pre-2003 </a:t>
            </a:r>
            <a:r>
              <a:rPr lang="en-US" dirty="0" smtClean="0"/>
              <a:t>levels based on fiscal </a:t>
            </a:r>
            <a:r>
              <a:rPr lang="en-US" dirty="0" smtClean="0"/>
              <a:t>capacity?)</a:t>
            </a:r>
            <a:endParaRPr lang="en-US" dirty="0" smtClean="0"/>
          </a:p>
          <a:p>
            <a:pPr lvl="1"/>
            <a:r>
              <a:rPr lang="en-US" dirty="0" smtClean="0"/>
              <a:t>Alternative financing methods</a:t>
            </a:r>
            <a:endParaRPr lang="en-US" dirty="0"/>
          </a:p>
          <a:p>
            <a:pPr lvl="1"/>
            <a:r>
              <a:rPr lang="en-US" dirty="0" smtClean="0"/>
              <a:t>Strengthen JRB process with info/deliberation</a:t>
            </a:r>
          </a:p>
          <a:p>
            <a:pPr lvl="2"/>
            <a:r>
              <a:rPr lang="en-US" dirty="0" smtClean="0"/>
              <a:t>Worst case scenarios</a:t>
            </a:r>
          </a:p>
        </p:txBody>
      </p:sp>
    </p:spTree>
    <p:extLst>
      <p:ext uri="{BB962C8B-B14F-4D97-AF65-F5344CB8AC3E}">
        <p14:creationId xmlns:p14="http://schemas.microsoft.com/office/powerpoint/2010/main" val="23439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Blight Designation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2712"/>
            <a:ext cx="4038600" cy="3028950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TIF use has strayed from </a:t>
            </a:r>
            <a:r>
              <a:rPr lang="en-US" b="1" u="sng" dirty="0" smtClean="0"/>
              <a:t>re</a:t>
            </a:r>
            <a:r>
              <a:rPr lang="en-US" dirty="0" smtClean="0"/>
              <a:t>development to a basic development tool</a:t>
            </a:r>
          </a:p>
          <a:p>
            <a:r>
              <a:rPr lang="en-US" dirty="0" smtClean="0"/>
              <a:t>Mixed-use TIF no longer requires blight designation</a:t>
            </a:r>
          </a:p>
          <a:p>
            <a:pPr lvl="1"/>
            <a:r>
              <a:rPr lang="en-US" dirty="0" smtClean="0"/>
              <a:t>Allows for over-use</a:t>
            </a:r>
          </a:p>
          <a:p>
            <a:pPr lvl="1"/>
            <a:r>
              <a:rPr lang="en-US" dirty="0" smtClean="0"/>
              <a:t>Skews market away from TIF helping truly blighted props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1063229"/>
            <a:ext cx="5067300" cy="33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28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“Blight”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MN </a:t>
            </a:r>
            <a:r>
              <a:rPr lang="en-US" altLang="en-US" dirty="0"/>
              <a:t>defines blight more concretely than </a:t>
            </a:r>
            <a:r>
              <a:rPr lang="en-US" altLang="en-US" dirty="0" smtClean="0"/>
              <a:t>WI 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Minnesota </a:t>
            </a:r>
            <a:r>
              <a:rPr lang="en-US" altLang="en-US" dirty="0"/>
              <a:t>restricts TIF use to blighted areas in which:  (1) over 70% of the district is occupied by buildings, streets, utilities, and similar structures, and (2) over 50% of the buildings are structurally substandard (Minn. Stat. § 469.174)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146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Need m</a:t>
            </a:r>
            <a:r>
              <a:rPr lang="en-US" sz="2400" dirty="0" smtClean="0"/>
              <a:t>ore </a:t>
            </a:r>
            <a:r>
              <a:rPr lang="en-US" sz="2400" dirty="0" smtClean="0"/>
              <a:t>data!</a:t>
            </a:r>
          </a:p>
          <a:p>
            <a:pPr lvl="1"/>
            <a:r>
              <a:rPr lang="en-US" dirty="0" smtClean="0"/>
              <a:t>DOR collects info on TIF and muni finances</a:t>
            </a:r>
          </a:p>
          <a:p>
            <a:pPr lvl="1"/>
            <a:r>
              <a:rPr lang="en-US" dirty="0" smtClean="0"/>
              <a:t>Need TIF outlay data, not just valuation data to assess real ROI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4162"/>
            <a:ext cx="4038600" cy="2686050"/>
          </a:xfrm>
        </p:spPr>
      </p:pic>
    </p:spTree>
    <p:extLst>
      <p:ext uri="{BB962C8B-B14F-4D97-AF65-F5344CB8AC3E}">
        <p14:creationId xmlns:p14="http://schemas.microsoft.com/office/powerpoint/2010/main" val="34020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76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TIF is controversial</a:t>
            </a:r>
          </a:p>
          <a:p>
            <a:pPr lvl="1"/>
            <a:r>
              <a:rPr lang="en-US" dirty="0" smtClean="0"/>
              <a:t>Lots of anecdotal evidence about TIF</a:t>
            </a:r>
          </a:p>
          <a:p>
            <a:pPr lvl="2"/>
            <a:r>
              <a:rPr lang="en-US" dirty="0" smtClean="0"/>
              <a:t>Success</a:t>
            </a:r>
          </a:p>
          <a:p>
            <a:pPr lvl="2"/>
            <a:r>
              <a:rPr lang="en-US" dirty="0" smtClean="0"/>
              <a:t>Failure	</a:t>
            </a:r>
          </a:p>
          <a:p>
            <a:pPr lvl="1"/>
            <a:endParaRPr lang="en-US" dirty="0"/>
          </a:p>
          <a:p>
            <a:r>
              <a:rPr lang="en-US" dirty="0" smtClean="0"/>
              <a:t>But how can we scientifically assess TIF’s (economic) impact</a:t>
            </a:r>
          </a:p>
          <a:p>
            <a:pPr lvl="1"/>
            <a:r>
              <a:rPr lang="en-US" dirty="0" smtClean="0"/>
              <a:t>Science is still limited… developing story</a:t>
            </a:r>
          </a:p>
        </p:txBody>
      </p:sp>
    </p:spTree>
    <p:extLst>
      <p:ext uri="{BB962C8B-B14F-4D97-AF65-F5344CB8AC3E}">
        <p14:creationId xmlns:p14="http://schemas.microsoft.com/office/powerpoint/2010/main" val="6510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575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TIF is bad</a:t>
            </a:r>
          </a:p>
          <a:p>
            <a:pPr lvl="1"/>
            <a:r>
              <a:rPr lang="en-US" dirty="0"/>
              <a:t>TIF actually drains property value from non-TIF </a:t>
            </a:r>
            <a:r>
              <a:rPr lang="en-US" dirty="0" smtClean="0"/>
              <a:t>areas (Swenson &amp; </a:t>
            </a:r>
            <a:r>
              <a:rPr lang="en-US" dirty="0" err="1" smtClean="0"/>
              <a:t>Eathington</a:t>
            </a:r>
            <a:r>
              <a:rPr lang="en-US" dirty="0" smtClean="0"/>
              <a:t> 2002, Weber et al. 2003)</a:t>
            </a:r>
          </a:p>
          <a:p>
            <a:pPr lvl="1"/>
            <a:r>
              <a:rPr lang="en-US" dirty="0" smtClean="0"/>
              <a:t>Cities with TIF grow slower than non-TIF cities (</a:t>
            </a:r>
            <a:r>
              <a:rPr lang="en-US" dirty="0"/>
              <a:t>Dye &amp; Merriman 2000)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Criticisms</a:t>
            </a:r>
          </a:p>
          <a:p>
            <a:pPr lvl="1"/>
            <a:r>
              <a:rPr lang="en-US" dirty="0" smtClean="0"/>
              <a:t>Developer subsidy skews real estate market</a:t>
            </a:r>
          </a:p>
          <a:p>
            <a:pPr lvl="2"/>
            <a:r>
              <a:rPr lang="en-US" dirty="0" smtClean="0"/>
              <a:t>Municipal bidding wars</a:t>
            </a:r>
          </a:p>
          <a:p>
            <a:pPr lvl="1"/>
            <a:r>
              <a:rPr lang="en-US" dirty="0" smtClean="0"/>
              <a:t>TIF takes revenue from other taxing districts (Weber 2003)</a:t>
            </a:r>
          </a:p>
        </p:txBody>
      </p:sp>
    </p:spTree>
    <p:extLst>
      <p:ext uri="{BB962C8B-B14F-4D97-AF65-F5344CB8AC3E}">
        <p14:creationId xmlns:p14="http://schemas.microsoft.com/office/powerpoint/2010/main" val="11855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TIF does indeed have some benefits</a:t>
            </a:r>
          </a:p>
          <a:p>
            <a:pPr lvl="1"/>
            <a:r>
              <a:rPr lang="en-US" dirty="0" smtClean="0"/>
              <a:t>Home values appreciate with TIF investment (Smith 2006)</a:t>
            </a:r>
          </a:p>
          <a:p>
            <a:pPr lvl="1"/>
            <a:r>
              <a:rPr lang="en-US" dirty="0" smtClean="0"/>
              <a:t>TIF offsets effects of crime and brownfields (Carroll &amp; Eger 2006)</a:t>
            </a:r>
          </a:p>
          <a:p>
            <a:pPr lvl="1"/>
            <a:r>
              <a:rPr lang="en-US" dirty="0" smtClean="0"/>
              <a:t>Prop value increases for commercial areas (Carroll 2008)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Regression methodology typically used in economic analyses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		ln(Y</a:t>
            </a:r>
            <a:r>
              <a:rPr lang="en-US" baseline="-25000" dirty="0" smtClean="0">
                <a:latin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</a:rPr>
              <a:t>) = α + </a:t>
            </a:r>
            <a:r>
              <a:rPr lang="en-US" dirty="0" err="1">
                <a:latin typeface="Cambria" panose="02040503050406030204" pitchFamily="18" charset="0"/>
              </a:rPr>
              <a:t>TIF</a:t>
            </a:r>
            <a:r>
              <a:rPr lang="en-US" baseline="-25000" dirty="0" err="1">
                <a:latin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</a:rPr>
              <a:t>π + C</a:t>
            </a:r>
            <a:r>
              <a:rPr lang="en-US" baseline="-25000" dirty="0">
                <a:latin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</a:rPr>
              <a:t>δ + N</a:t>
            </a:r>
            <a:r>
              <a:rPr lang="en-US" baseline="-25000" dirty="0">
                <a:latin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</a:rPr>
              <a:t>γ + ε</a:t>
            </a:r>
            <a:r>
              <a:rPr lang="en-US" baseline="-25000" dirty="0">
                <a:latin typeface="Cambria" panose="02040503050406030204" pitchFamily="18" charset="0"/>
              </a:rPr>
              <a:t>i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623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It’s complicated</a:t>
            </a:r>
          </a:p>
          <a:p>
            <a:pPr lvl="1"/>
            <a:r>
              <a:rPr lang="en-US" dirty="0" smtClean="0"/>
              <a:t>While TIF can be extremely beneficial, TIF can also be harmful </a:t>
            </a:r>
            <a:r>
              <a:rPr lang="en-US" i="1" dirty="0" smtClean="0"/>
              <a:t>in certain circumstances</a:t>
            </a:r>
          </a:p>
          <a:p>
            <a:pPr lvl="2"/>
            <a:r>
              <a:rPr lang="en-US" dirty="0"/>
              <a:t>When TIF fails, other </a:t>
            </a:r>
            <a:r>
              <a:rPr lang="en-US" dirty="0" smtClean="0"/>
              <a:t>TIDs </a:t>
            </a:r>
            <a:r>
              <a:rPr lang="en-US" dirty="0"/>
              <a:t>or muni taxpayers on </a:t>
            </a:r>
            <a:r>
              <a:rPr lang="en-US" dirty="0" smtClean="0"/>
              <a:t>hook</a:t>
            </a:r>
          </a:p>
          <a:p>
            <a:pPr lvl="1"/>
            <a:r>
              <a:rPr lang="en-US" dirty="0" smtClean="0"/>
              <a:t>Focus needs to be on TIF efficiency</a:t>
            </a:r>
            <a:endParaRPr lang="en-US" dirty="0"/>
          </a:p>
          <a:p>
            <a:pPr lvl="2"/>
            <a:endParaRPr lang="en-US" i="1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47130"/>
            <a:ext cx="4038600" cy="3100114"/>
          </a:xfrm>
        </p:spPr>
      </p:pic>
    </p:spTree>
    <p:extLst>
      <p:ext uri="{BB962C8B-B14F-4D97-AF65-F5344CB8AC3E}">
        <p14:creationId xmlns:p14="http://schemas.microsoft.com/office/powerpoint/2010/main" val="24775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34480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Non-TIF </a:t>
            </a:r>
            <a:r>
              <a:rPr lang="en-US" dirty="0"/>
              <a:t>prop values grow slower than normal in </a:t>
            </a:r>
            <a:r>
              <a:rPr lang="en-US" dirty="0" err="1"/>
              <a:t>munis</a:t>
            </a:r>
            <a:r>
              <a:rPr lang="en-US" dirty="0"/>
              <a:t> where TIF present (Merriman et al. 2008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TIF can sap economic strength from other areas</a:t>
            </a:r>
            <a:endParaRPr lang="en-US" dirty="0"/>
          </a:p>
          <a:p>
            <a:r>
              <a:rPr lang="en-US" dirty="0"/>
              <a:t>Regional </a:t>
            </a:r>
            <a:r>
              <a:rPr lang="en-US" dirty="0" smtClean="0"/>
              <a:t>effects</a:t>
            </a:r>
            <a:endParaRPr lang="en-US" dirty="0"/>
          </a:p>
          <a:p>
            <a:pPr lvl="1"/>
            <a:r>
              <a:rPr lang="en-US" dirty="0" smtClean="0"/>
              <a:t>TIF more beneficial in central cities</a:t>
            </a:r>
          </a:p>
          <a:p>
            <a:pPr lvl="1"/>
            <a:r>
              <a:rPr lang="en-US" dirty="0" smtClean="0"/>
              <a:t>Suburban TIF use erodes central city prop value</a:t>
            </a:r>
          </a:p>
          <a:p>
            <a:r>
              <a:rPr lang="en-US" dirty="0" smtClean="0"/>
              <a:t>Good TIF admin/</a:t>
            </a:r>
            <a:r>
              <a:rPr lang="en-US" dirty="0" err="1" smtClean="0"/>
              <a:t>mngt</a:t>
            </a:r>
            <a:r>
              <a:rPr lang="en-US" dirty="0" smtClean="0"/>
              <a:t> makes prop value grow better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6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US" sz="3200" dirty="0"/>
              <a:t>Too much TIF can actually be counter-productive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Protections must be in place to shield property taxpayers from bad TIF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Model of TIF Use</a:t>
            </a:r>
          </a:p>
        </p:txBody>
      </p:sp>
      <p:pic>
        <p:nvPicPr>
          <p:cNvPr id="921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75"/>
            <a:ext cx="5353050" cy="3265486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514974" y="1200151"/>
            <a:ext cx="3171825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Ideal TIF rate</a:t>
            </a:r>
          </a:p>
          <a:p>
            <a:pPr lvl="1"/>
            <a:r>
              <a:rPr lang="en-US" dirty="0" smtClean="0"/>
              <a:t>“Goldilocks principle”</a:t>
            </a:r>
          </a:p>
          <a:p>
            <a:pPr lvl="1"/>
            <a:r>
              <a:rPr lang="en-US" dirty="0" smtClean="0"/>
              <a:t>Evidenced by # distressed TIDs</a:t>
            </a:r>
          </a:p>
          <a:p>
            <a:r>
              <a:rPr lang="en-US" dirty="0" smtClean="0"/>
              <a:t>Many non-central city </a:t>
            </a:r>
            <a:r>
              <a:rPr lang="en-US" dirty="0" err="1" smtClean="0"/>
              <a:t>munis</a:t>
            </a:r>
            <a:r>
              <a:rPr lang="en-US" dirty="0" smtClean="0"/>
              <a:t> are past ideal rate</a:t>
            </a:r>
          </a:p>
          <a:p>
            <a:r>
              <a:rPr lang="en-US" dirty="0" smtClean="0"/>
              <a:t>Central cities are under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-L powerpoint16x9 (1)">
  <a:themeElements>
    <a:clrScheme name="color 20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90A1D"/>
      </a:accent1>
      <a:accent2>
        <a:srgbClr val="60999C"/>
      </a:accent2>
      <a:accent3>
        <a:srgbClr val="5E7973"/>
      </a:accent3>
      <a:accent4>
        <a:srgbClr val="D6B293"/>
      </a:accent4>
      <a:accent5>
        <a:srgbClr val="8B9E92"/>
      </a:accent5>
      <a:accent6>
        <a:srgbClr val="945527"/>
      </a:accent6>
      <a:hlink>
        <a:srgbClr val="0000FF"/>
      </a:hlink>
      <a:folHlink>
        <a:srgbClr val="B2B5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color 20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90A1D"/>
      </a:accent1>
      <a:accent2>
        <a:srgbClr val="60999C"/>
      </a:accent2>
      <a:accent3>
        <a:srgbClr val="5E7973"/>
      </a:accent3>
      <a:accent4>
        <a:srgbClr val="D6B293"/>
      </a:accent4>
      <a:accent5>
        <a:srgbClr val="8B9E92"/>
      </a:accent5>
      <a:accent6>
        <a:srgbClr val="945527"/>
      </a:accent6>
      <a:hlink>
        <a:srgbClr val="0000FF"/>
      </a:hlink>
      <a:folHlink>
        <a:srgbClr val="B2B52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UW-L powerpoint16x9 (1)</Template>
  <TotalTime>318</TotalTime>
  <Words>561</Words>
  <Application>Microsoft Office PowerPoint</Application>
  <PresentationFormat>On-screen Show (16:9)</PresentationFormat>
  <Paragraphs>89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UW-L powerpoint16x9 (1)</vt:lpstr>
      <vt:lpstr>1_Custom Design</vt:lpstr>
      <vt:lpstr>3_Custom Design</vt:lpstr>
      <vt:lpstr>5_Custom Design</vt:lpstr>
      <vt:lpstr>2_Custom Design</vt:lpstr>
      <vt:lpstr>4_Custom Design</vt:lpstr>
      <vt:lpstr>The Science of Evaluating TIF</vt:lpstr>
      <vt:lpstr>The Basics</vt:lpstr>
      <vt:lpstr>Early Story</vt:lpstr>
      <vt:lpstr>Middle Story</vt:lpstr>
      <vt:lpstr>Methods</vt:lpstr>
      <vt:lpstr>The Story Today</vt:lpstr>
      <vt:lpstr>The Story Today</vt:lpstr>
      <vt:lpstr>The Story Today</vt:lpstr>
      <vt:lpstr>Model of TIF Use</vt:lpstr>
      <vt:lpstr>Regional TIF Effects</vt:lpstr>
      <vt:lpstr>Regional TIF Effects</vt:lpstr>
      <vt:lpstr>TIF Mngt is Key</vt:lpstr>
      <vt:lpstr>Research Summary</vt:lpstr>
      <vt:lpstr>“Reforms”</vt:lpstr>
      <vt:lpstr>Blight Designation</vt:lpstr>
      <vt:lpstr>“Blight”</vt:lpstr>
      <vt:lpstr>Future Story</vt:lpstr>
    </vt:vector>
  </TitlesOfParts>
  <Company>University of Wisconsin-La Crosse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itsdeploy</dc:creator>
  <cp:lastModifiedBy>John P Kovari</cp:lastModifiedBy>
  <cp:revision>19</cp:revision>
  <dcterms:created xsi:type="dcterms:W3CDTF">2013-09-25T16:54:08Z</dcterms:created>
  <dcterms:modified xsi:type="dcterms:W3CDTF">2014-08-13T21:56:44Z</dcterms:modified>
</cp:coreProperties>
</file>