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notesSlides/notesSlide5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70" r:id="rId3"/>
    <p:sldId id="257" r:id="rId4"/>
    <p:sldId id="268" r:id="rId5"/>
    <p:sldId id="269" r:id="rId6"/>
    <p:sldId id="258" r:id="rId7"/>
    <p:sldId id="264" r:id="rId8"/>
    <p:sldId id="265" r:id="rId9"/>
    <p:sldId id="267" r:id="rId10"/>
    <p:sldId id="273" r:id="rId11"/>
    <p:sldId id="259" r:id="rId12"/>
    <p:sldId id="272" r:id="rId13"/>
    <p:sldId id="260" r:id="rId14"/>
    <p:sldId id="261" r:id="rId15"/>
    <p:sldId id="262" r:id="rId16"/>
    <p:sldId id="263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Local%20Government%20Data%20Files\TIF%20District%20Values\Distressed%20TIDs%207.18.2014%20Upda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Local%20Government%20Data%20Files\TIF%20District%20Values\Distressed%20TIDs%207.18.2014%20Update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accounts\doa\files\DEBF\BUD\TAX%20AND%20LOCAL%20GOV\Brian%20Q\TIF\Eligible%20TIF%20Usage%20Trend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Growth</a:t>
            </a:r>
            <a:r>
              <a:rPr lang="en-US" baseline="0" dirty="0"/>
              <a:t> in Number </a:t>
            </a:r>
            <a:r>
              <a:rPr lang="en-US" baseline="0" dirty="0" smtClean="0"/>
              <a:t>of Municipal </a:t>
            </a:r>
            <a:r>
              <a:rPr lang="en-US" baseline="0" dirty="0"/>
              <a:t>TIF </a:t>
            </a:r>
            <a:r>
              <a:rPr lang="en-US" baseline="0" dirty="0" smtClean="0"/>
              <a:t>Users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'Number of TIF Users'!$A$450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numRef>
              <c:f>'Number of TIF Users'!$B$449:$Y$449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Users'!$B$450:$Y$450</c:f>
              <c:numCache>
                <c:formatCode>General</c:formatCode>
                <c:ptCount val="24"/>
                <c:pt idx="0">
                  <c:v>255</c:v>
                </c:pt>
                <c:pt idx="1">
                  <c:v>259</c:v>
                </c:pt>
                <c:pt idx="2">
                  <c:v>258</c:v>
                </c:pt>
                <c:pt idx="3">
                  <c:v>261</c:v>
                </c:pt>
                <c:pt idx="4">
                  <c:v>263</c:v>
                </c:pt>
                <c:pt idx="5">
                  <c:v>280</c:v>
                </c:pt>
                <c:pt idx="6">
                  <c:v>288</c:v>
                </c:pt>
                <c:pt idx="7">
                  <c:v>301</c:v>
                </c:pt>
                <c:pt idx="8">
                  <c:v>326</c:v>
                </c:pt>
                <c:pt idx="9">
                  <c:v>328</c:v>
                </c:pt>
                <c:pt idx="10">
                  <c:v>326</c:v>
                </c:pt>
                <c:pt idx="11">
                  <c:v>335</c:v>
                </c:pt>
                <c:pt idx="12">
                  <c:v>341</c:v>
                </c:pt>
                <c:pt idx="13">
                  <c:v>338</c:v>
                </c:pt>
                <c:pt idx="14">
                  <c:v>349</c:v>
                </c:pt>
                <c:pt idx="15">
                  <c:v>355</c:v>
                </c:pt>
                <c:pt idx="16">
                  <c:v>370</c:v>
                </c:pt>
                <c:pt idx="17">
                  <c:v>378</c:v>
                </c:pt>
                <c:pt idx="18">
                  <c:v>384</c:v>
                </c:pt>
                <c:pt idx="19">
                  <c:v>391</c:v>
                </c:pt>
                <c:pt idx="20">
                  <c:v>382</c:v>
                </c:pt>
                <c:pt idx="21">
                  <c:v>384</c:v>
                </c:pt>
                <c:pt idx="22">
                  <c:v>389</c:v>
                </c:pt>
                <c:pt idx="23">
                  <c:v>383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610880"/>
        <c:axId val="102564608"/>
      </c:lineChart>
      <c:catAx>
        <c:axId val="89610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Year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2564608"/>
        <c:crosses val="autoZero"/>
        <c:auto val="1"/>
        <c:lblAlgn val="ctr"/>
        <c:lblOffset val="100"/>
        <c:noMultiLvlLbl val="0"/>
      </c:catAx>
      <c:valAx>
        <c:axId val="102564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n-US" sz="900"/>
                  <a:t>Total Municipalities With Active TIF Districts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961088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TIF</a:t>
            </a:r>
            <a:r>
              <a:rPr lang="en-US" baseline="0"/>
              <a:t> Utilization by Value Category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'Value Categories'!$A$50</c:f>
              <c:strCache>
                <c:ptCount val="1"/>
                <c:pt idx="0">
                  <c:v>&lt;75%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numRef>
              <c:f>'Value Categories'!$B$49:$Y$49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Categories'!$B$50:$Y$50</c:f>
              <c:numCache>
                <c:formatCode>0.0%</c:formatCode>
                <c:ptCount val="24"/>
                <c:pt idx="0">
                  <c:v>2.6576218645300045E-2</c:v>
                </c:pt>
                <c:pt idx="1">
                  <c:v>2.8053017314504946E-2</c:v>
                </c:pt>
                <c:pt idx="2">
                  <c:v>3.140727593541523E-2</c:v>
                </c:pt>
                <c:pt idx="3">
                  <c:v>2.8417651628355058E-2</c:v>
                </c:pt>
                <c:pt idx="4">
                  <c:v>2.7850027855095497E-2</c:v>
                </c:pt>
                <c:pt idx="5">
                  <c:v>2.6649112963217252E-2</c:v>
                </c:pt>
                <c:pt idx="6">
                  <c:v>2.5638386214117657E-2</c:v>
                </c:pt>
                <c:pt idx="7">
                  <c:v>2.5309106656766309E-2</c:v>
                </c:pt>
                <c:pt idx="8">
                  <c:v>2.5907383556054497E-2</c:v>
                </c:pt>
                <c:pt idx="9">
                  <c:v>3.086144628802337E-2</c:v>
                </c:pt>
                <c:pt idx="10">
                  <c:v>3.3233115385912254E-2</c:v>
                </c:pt>
                <c:pt idx="11">
                  <c:v>3.7365053464869326E-2</c:v>
                </c:pt>
                <c:pt idx="12">
                  <c:v>3.8032958557679679E-2</c:v>
                </c:pt>
                <c:pt idx="13">
                  <c:v>4.1120266730187156E-2</c:v>
                </c:pt>
                <c:pt idx="14">
                  <c:v>4.4486047946714603E-2</c:v>
                </c:pt>
                <c:pt idx="15">
                  <c:v>4.4269248039579608E-2</c:v>
                </c:pt>
                <c:pt idx="16">
                  <c:v>4.3410712007752553E-2</c:v>
                </c:pt>
                <c:pt idx="17">
                  <c:v>4.8277083075819759E-2</c:v>
                </c:pt>
                <c:pt idx="18">
                  <c:v>5.1115255811970378E-2</c:v>
                </c:pt>
                <c:pt idx="19">
                  <c:v>5.2630936002534906E-2</c:v>
                </c:pt>
                <c:pt idx="20">
                  <c:v>5.0774311132592648E-2</c:v>
                </c:pt>
                <c:pt idx="21">
                  <c:v>5.384954648029143E-2</c:v>
                </c:pt>
                <c:pt idx="22">
                  <c:v>5.570923480514893E-2</c:v>
                </c:pt>
                <c:pt idx="23">
                  <c:v>5.5356272866948698E-2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'Value Categories'!$A$51</c:f>
              <c:strCache>
                <c:ptCount val="1"/>
                <c:pt idx="0">
                  <c:v>75%-100%</c:v>
                </c:pt>
              </c:strCache>
            </c:strRef>
          </c:tx>
          <c:marker>
            <c:symbol val="none"/>
          </c:marker>
          <c:cat>
            <c:numRef>
              <c:f>'Value Categories'!$B$49:$Y$49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Categories'!$B$51:$Y$51</c:f>
              <c:numCache>
                <c:formatCode>0.0%</c:formatCode>
                <c:ptCount val="24"/>
                <c:pt idx="0">
                  <c:v>3.6159808961637827E-2</c:v>
                </c:pt>
                <c:pt idx="1">
                  <c:v>3.8373922450469292E-2</c:v>
                </c:pt>
                <c:pt idx="2">
                  <c:v>3.6902865613001427E-2</c:v>
                </c:pt>
                <c:pt idx="3">
                  <c:v>3.2573944665098664E-2</c:v>
                </c:pt>
                <c:pt idx="4">
                  <c:v>2.9321330383016181E-2</c:v>
                </c:pt>
                <c:pt idx="5">
                  <c:v>3.0706154323923179E-2</c:v>
                </c:pt>
                <c:pt idx="6">
                  <c:v>3.1657252876617616E-2</c:v>
                </c:pt>
                <c:pt idx="7">
                  <c:v>3.4386048210290149E-2</c:v>
                </c:pt>
                <c:pt idx="8">
                  <c:v>3.4804945334117231E-2</c:v>
                </c:pt>
                <c:pt idx="9">
                  <c:v>3.5985546423425795E-2</c:v>
                </c:pt>
                <c:pt idx="10">
                  <c:v>3.9151769947927323E-2</c:v>
                </c:pt>
                <c:pt idx="11">
                  <c:v>4.378829605377127E-2</c:v>
                </c:pt>
                <c:pt idx="12">
                  <c:v>4.3524572499870837E-2</c:v>
                </c:pt>
                <c:pt idx="13">
                  <c:v>4.5667501092616559E-2</c:v>
                </c:pt>
                <c:pt idx="14">
                  <c:v>3.9831697882457058E-2</c:v>
                </c:pt>
                <c:pt idx="15">
                  <c:v>4.7729435435483032E-2</c:v>
                </c:pt>
                <c:pt idx="16">
                  <c:v>5.4063284629698068E-2</c:v>
                </c:pt>
                <c:pt idx="17">
                  <c:v>5.458007961041976E-2</c:v>
                </c:pt>
                <c:pt idx="18">
                  <c:v>6.3268397871235629E-2</c:v>
                </c:pt>
                <c:pt idx="19">
                  <c:v>6.2590795614013942E-2</c:v>
                </c:pt>
                <c:pt idx="20">
                  <c:v>5.8614613045512992E-2</c:v>
                </c:pt>
                <c:pt idx="21">
                  <c:v>5.5073312863989567E-2</c:v>
                </c:pt>
                <c:pt idx="22">
                  <c:v>5.2380037563037392E-2</c:v>
                </c:pt>
                <c:pt idx="23">
                  <c:v>5.3323003096413156E-2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'Value Categories'!$A$52</c:f>
              <c:strCache>
                <c:ptCount val="1"/>
                <c:pt idx="0">
                  <c:v>100%-125%</c:v>
                </c:pt>
              </c:strCache>
            </c:strRef>
          </c:tx>
          <c:marker>
            <c:symbol val="none"/>
          </c:marker>
          <c:cat>
            <c:numRef>
              <c:f>'Value Categories'!$B$49:$Y$49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Categories'!$B$52:$Y$52</c:f>
              <c:numCache>
                <c:formatCode>0.0%</c:formatCode>
                <c:ptCount val="24"/>
                <c:pt idx="0">
                  <c:v>2.8398705970850906E-2</c:v>
                </c:pt>
                <c:pt idx="1">
                  <c:v>2.2789105527212108E-2</c:v>
                </c:pt>
                <c:pt idx="2">
                  <c:v>2.8547996712751874E-2</c:v>
                </c:pt>
                <c:pt idx="3">
                  <c:v>2.613479446592256E-2</c:v>
                </c:pt>
                <c:pt idx="4">
                  <c:v>2.8455702057877258E-2</c:v>
                </c:pt>
                <c:pt idx="5">
                  <c:v>3.0676699966410856E-2</c:v>
                </c:pt>
                <c:pt idx="6">
                  <c:v>2.7564298984692155E-2</c:v>
                </c:pt>
                <c:pt idx="7">
                  <c:v>2.9827830844441398E-2</c:v>
                </c:pt>
                <c:pt idx="8">
                  <c:v>3.2789117237937399E-2</c:v>
                </c:pt>
                <c:pt idx="9">
                  <c:v>3.4715855062121118E-2</c:v>
                </c:pt>
                <c:pt idx="10">
                  <c:v>3.4987928257692598E-2</c:v>
                </c:pt>
                <c:pt idx="11">
                  <c:v>3.6215914706745206E-2</c:v>
                </c:pt>
                <c:pt idx="12">
                  <c:v>3.6067992876544136E-2</c:v>
                </c:pt>
                <c:pt idx="13">
                  <c:v>3.3240367981084783E-2</c:v>
                </c:pt>
                <c:pt idx="14">
                  <c:v>3.4007736929691598E-2</c:v>
                </c:pt>
                <c:pt idx="15">
                  <c:v>3.34751351585659E-2</c:v>
                </c:pt>
                <c:pt idx="16">
                  <c:v>3.3924239033484571E-2</c:v>
                </c:pt>
                <c:pt idx="17">
                  <c:v>3.6354125304560454E-2</c:v>
                </c:pt>
                <c:pt idx="18">
                  <c:v>2.9640865715920263E-2</c:v>
                </c:pt>
                <c:pt idx="19">
                  <c:v>3.3046077017622293E-2</c:v>
                </c:pt>
                <c:pt idx="20">
                  <c:v>3.6031991185589717E-2</c:v>
                </c:pt>
                <c:pt idx="21">
                  <c:v>2.9572679282177432E-2</c:v>
                </c:pt>
                <c:pt idx="22">
                  <c:v>3.3152198783287325E-2</c:v>
                </c:pt>
                <c:pt idx="23">
                  <c:v>3.7354392910291412E-2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'Value Categories'!$A$53</c:f>
              <c:strCache>
                <c:ptCount val="1"/>
                <c:pt idx="0">
                  <c:v>125%-150%</c:v>
                </c:pt>
              </c:strCache>
            </c:strRef>
          </c:tx>
          <c:marker>
            <c:symbol val="none"/>
          </c:marker>
          <c:cat>
            <c:numRef>
              <c:f>'Value Categories'!$B$49:$Y$49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Categories'!$B$53:$Y$53</c:f>
              <c:numCache>
                <c:formatCode>0.0%</c:formatCode>
                <c:ptCount val="24"/>
                <c:pt idx="0">
                  <c:v>6.2651450145596338E-2</c:v>
                </c:pt>
                <c:pt idx="1">
                  <c:v>7.9929720591571912E-2</c:v>
                </c:pt>
                <c:pt idx="2">
                  <c:v>7.1321785284392633E-2</c:v>
                </c:pt>
                <c:pt idx="3">
                  <c:v>5.9468805972638643E-2</c:v>
                </c:pt>
                <c:pt idx="4">
                  <c:v>2.0571716697140273E-2</c:v>
                </c:pt>
                <c:pt idx="5">
                  <c:v>2.725786842632363E-2</c:v>
                </c:pt>
                <c:pt idx="6">
                  <c:v>4.0600777829516856E-2</c:v>
                </c:pt>
                <c:pt idx="7">
                  <c:v>3.1153563435706848E-2</c:v>
                </c:pt>
                <c:pt idx="8">
                  <c:v>2.3610146259721864E-2</c:v>
                </c:pt>
                <c:pt idx="9">
                  <c:v>3.098065375634276E-2</c:v>
                </c:pt>
                <c:pt idx="10">
                  <c:v>4.1810724336062075E-2</c:v>
                </c:pt>
                <c:pt idx="11">
                  <c:v>4.9629553859595228E-2</c:v>
                </c:pt>
                <c:pt idx="12">
                  <c:v>4.3997753857805265E-2</c:v>
                </c:pt>
                <c:pt idx="13">
                  <c:v>3.5008498748470791E-2</c:v>
                </c:pt>
                <c:pt idx="14">
                  <c:v>3.5156495373305147E-2</c:v>
                </c:pt>
                <c:pt idx="15">
                  <c:v>4.1132227219257883E-2</c:v>
                </c:pt>
                <c:pt idx="16">
                  <c:v>5.0789411461092344E-2</c:v>
                </c:pt>
                <c:pt idx="17">
                  <c:v>5.142563478315311E-2</c:v>
                </c:pt>
                <c:pt idx="18">
                  <c:v>4.8773302679568073E-2</c:v>
                </c:pt>
                <c:pt idx="19">
                  <c:v>3.5513381181234802E-2</c:v>
                </c:pt>
                <c:pt idx="20">
                  <c:v>2.7970468573307344E-2</c:v>
                </c:pt>
                <c:pt idx="21">
                  <c:v>3.6873927446096431E-2</c:v>
                </c:pt>
                <c:pt idx="22">
                  <c:v>3.5031283898902019E-2</c:v>
                </c:pt>
                <c:pt idx="23">
                  <c:v>3.2224447176435689E-2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'Value Categories'!$A$54</c:f>
              <c:strCache>
                <c:ptCount val="1"/>
                <c:pt idx="0">
                  <c:v>&gt;150%</c:v>
                </c:pt>
              </c:strCache>
            </c:strRef>
          </c:tx>
          <c:marker>
            <c:symbol val="none"/>
          </c:marker>
          <c:cat>
            <c:numRef>
              <c:f>'Value Categories'!$B$49:$Y$49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Categories'!$B$54:$Y$54</c:f>
              <c:numCache>
                <c:formatCode>0.0%</c:formatCode>
                <c:ptCount val="24"/>
                <c:pt idx="0">
                  <c:v>1.4042243080077083E-2</c:v>
                </c:pt>
                <c:pt idx="1">
                  <c:v>1.6570109942912283E-2</c:v>
                </c:pt>
                <c:pt idx="2">
                  <c:v>2.0581940985530203E-2</c:v>
                </c:pt>
                <c:pt idx="3">
                  <c:v>2.4597882513276752E-2</c:v>
                </c:pt>
                <c:pt idx="4">
                  <c:v>2.59211028997526E-2</c:v>
                </c:pt>
                <c:pt idx="5">
                  <c:v>2.9011655867193498E-2</c:v>
                </c:pt>
                <c:pt idx="6">
                  <c:v>2.8174952578079518E-2</c:v>
                </c:pt>
                <c:pt idx="7">
                  <c:v>3.936661735943485E-2</c:v>
                </c:pt>
                <c:pt idx="8">
                  <c:v>4.6253891250937276E-2</c:v>
                </c:pt>
                <c:pt idx="9">
                  <c:v>3.0088777783712412E-2</c:v>
                </c:pt>
                <c:pt idx="10">
                  <c:v>2.6981345437174439E-2</c:v>
                </c:pt>
                <c:pt idx="11">
                  <c:v>3.0822789843244141E-2</c:v>
                </c:pt>
                <c:pt idx="12">
                  <c:v>3.2684170080395911E-2</c:v>
                </c:pt>
                <c:pt idx="13">
                  <c:v>3.2850862500325748E-2</c:v>
                </c:pt>
                <c:pt idx="14">
                  <c:v>3.9359865984596364E-2</c:v>
                </c:pt>
                <c:pt idx="15">
                  <c:v>4.62839817949161E-2</c:v>
                </c:pt>
                <c:pt idx="16">
                  <c:v>5.0154930006246115E-2</c:v>
                </c:pt>
                <c:pt idx="17">
                  <c:v>6.45048732047412E-2</c:v>
                </c:pt>
                <c:pt idx="18">
                  <c:v>5.8795730421795832E-2</c:v>
                </c:pt>
                <c:pt idx="19">
                  <c:v>6.1114308766780596E-2</c:v>
                </c:pt>
                <c:pt idx="20">
                  <c:v>6.346775650609722E-2</c:v>
                </c:pt>
                <c:pt idx="21">
                  <c:v>5.3940552939513164E-2</c:v>
                </c:pt>
                <c:pt idx="22">
                  <c:v>5.5486999135388904E-2</c:v>
                </c:pt>
                <c:pt idx="23">
                  <c:v>5.735438246232287E-2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308096"/>
        <c:axId val="104322176"/>
      </c:lineChart>
      <c:catAx>
        <c:axId val="104308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322176"/>
        <c:crosses val="autoZero"/>
        <c:auto val="1"/>
        <c:lblAlgn val="ctr"/>
        <c:lblOffset val="100"/>
        <c:noMultiLvlLbl val="0"/>
      </c:catAx>
      <c:valAx>
        <c:axId val="1043221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Value Increment % of Total City and Village Equalized Value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43080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Share of Value Increment by Value Category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'Value Categories'!$A$56</c:f>
              <c:strCache>
                <c:ptCount val="1"/>
                <c:pt idx="0">
                  <c:v>&lt;75%</c:v>
                </c:pt>
              </c:strCache>
            </c:strRef>
          </c:tx>
          <c:marker>
            <c:symbol val="none"/>
          </c:marker>
          <c:cat>
            <c:numRef>
              <c:f>'Value Categories'!$B$2:$Y$2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Categories'!$B$56:$Y$56</c:f>
              <c:numCache>
                <c:formatCode>0.0%</c:formatCode>
                <c:ptCount val="24"/>
                <c:pt idx="0">
                  <c:v>0.22459342925906578</c:v>
                </c:pt>
                <c:pt idx="1">
                  <c:v>0.23584427047619025</c:v>
                </c:pt>
                <c:pt idx="2">
                  <c:v>0.24388468336234853</c:v>
                </c:pt>
                <c:pt idx="3">
                  <c:v>0.23481255568914475</c:v>
                </c:pt>
                <c:pt idx="4">
                  <c:v>0.25281311417954355</c:v>
                </c:pt>
                <c:pt idx="5">
                  <c:v>0.22559706670759599</c:v>
                </c:pt>
                <c:pt idx="6">
                  <c:v>0.19205452370260612</c:v>
                </c:pt>
                <c:pt idx="7">
                  <c:v>0.19927975402217527</c:v>
                </c:pt>
                <c:pt idx="8">
                  <c:v>0.18570977249080822</c:v>
                </c:pt>
                <c:pt idx="9">
                  <c:v>0.24641363498024876</c:v>
                </c:pt>
                <c:pt idx="10">
                  <c:v>0.24864112671253627</c:v>
                </c:pt>
                <c:pt idx="11">
                  <c:v>0.25987989070544282</c:v>
                </c:pt>
                <c:pt idx="12">
                  <c:v>0.26454308205941002</c:v>
                </c:pt>
                <c:pt idx="13">
                  <c:v>0.30857345169310124</c:v>
                </c:pt>
                <c:pt idx="14">
                  <c:v>0.32223539602835222</c:v>
                </c:pt>
                <c:pt idx="15">
                  <c:v>0.35962237967376226</c:v>
                </c:pt>
                <c:pt idx="16">
                  <c:v>0.34463242410113815</c:v>
                </c:pt>
                <c:pt idx="17">
                  <c:v>0.3447884762189723</c:v>
                </c:pt>
                <c:pt idx="18">
                  <c:v>0.35829058652985279</c:v>
                </c:pt>
                <c:pt idx="19">
                  <c:v>0.38503549448393787</c:v>
                </c:pt>
                <c:pt idx="20">
                  <c:v>0.35329832633576358</c:v>
                </c:pt>
                <c:pt idx="21">
                  <c:v>0.40602719411150923</c:v>
                </c:pt>
                <c:pt idx="22">
                  <c:v>0.38577942521254005</c:v>
                </c:pt>
                <c:pt idx="23">
                  <c:v>0.37101453878797336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'Value Categories'!$A$57</c:f>
              <c:strCache>
                <c:ptCount val="1"/>
                <c:pt idx="0">
                  <c:v>75%-100%</c:v>
                </c:pt>
              </c:strCache>
            </c:strRef>
          </c:tx>
          <c:marker>
            <c:symbol val="none"/>
          </c:marker>
          <c:cat>
            <c:numRef>
              <c:f>'Value Categories'!$B$2:$Y$2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Categories'!$B$57:$Y$57</c:f>
              <c:numCache>
                <c:formatCode>0.0%</c:formatCode>
                <c:ptCount val="24"/>
                <c:pt idx="0">
                  <c:v>0.34361167402634163</c:v>
                </c:pt>
                <c:pt idx="1">
                  <c:v>0.35763866593448768</c:v>
                </c:pt>
                <c:pt idx="2">
                  <c:v>0.35504246732384392</c:v>
                </c:pt>
                <c:pt idx="3">
                  <c:v>0.31160483497134722</c:v>
                </c:pt>
                <c:pt idx="4">
                  <c:v>0.30924166195963276</c:v>
                </c:pt>
                <c:pt idx="5">
                  <c:v>0.29935304575212845</c:v>
                </c:pt>
                <c:pt idx="6">
                  <c:v>0.3303941978274475</c:v>
                </c:pt>
                <c:pt idx="7">
                  <c:v>0.30665125578610081</c:v>
                </c:pt>
                <c:pt idx="8">
                  <c:v>0.30843858862847406</c:v>
                </c:pt>
                <c:pt idx="9">
                  <c:v>0.31907479162093694</c:v>
                </c:pt>
                <c:pt idx="10">
                  <c:v>0.32620720042815676</c:v>
                </c:pt>
                <c:pt idx="11">
                  <c:v>0.32905340790753418</c:v>
                </c:pt>
                <c:pt idx="12">
                  <c:v>0.31993375672830904</c:v>
                </c:pt>
                <c:pt idx="13">
                  <c:v>0.30868565662118025</c:v>
                </c:pt>
                <c:pt idx="14">
                  <c:v>0.2622614894787183</c:v>
                </c:pt>
                <c:pt idx="15">
                  <c:v>0.21813083765410615</c:v>
                </c:pt>
                <c:pt idx="16">
                  <c:v>0.21463532096774604</c:v>
                </c:pt>
                <c:pt idx="17">
                  <c:v>0.22199118203006427</c:v>
                </c:pt>
                <c:pt idx="18">
                  <c:v>0.24047268762248439</c:v>
                </c:pt>
                <c:pt idx="19">
                  <c:v>0.24001406904825032</c:v>
                </c:pt>
                <c:pt idx="20">
                  <c:v>0.26247973586103257</c:v>
                </c:pt>
                <c:pt idx="21">
                  <c:v>0.23556728934507618</c:v>
                </c:pt>
                <c:pt idx="22">
                  <c:v>0.25637511275274877</c:v>
                </c:pt>
                <c:pt idx="23">
                  <c:v>0.25752739054109952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'Value Categories'!$A$58</c:f>
              <c:strCache>
                <c:ptCount val="1"/>
                <c:pt idx="0">
                  <c:v>100%-125%</c:v>
                </c:pt>
              </c:strCache>
            </c:strRef>
          </c:tx>
          <c:marker>
            <c:symbol val="none"/>
          </c:marker>
          <c:cat>
            <c:numRef>
              <c:f>'Value Categories'!$B$2:$Y$2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Categories'!$B$58:$Y$58</c:f>
              <c:numCache>
                <c:formatCode>0.0%</c:formatCode>
                <c:ptCount val="24"/>
                <c:pt idx="0">
                  <c:v>0.21045604360086934</c:v>
                </c:pt>
                <c:pt idx="1">
                  <c:v>0.14216366064258623</c:v>
                </c:pt>
                <c:pt idx="2">
                  <c:v>0.15871521711864456</c:v>
                </c:pt>
                <c:pt idx="3">
                  <c:v>0.16244327825139723</c:v>
                </c:pt>
                <c:pt idx="4">
                  <c:v>0.21775171025245108</c:v>
                </c:pt>
                <c:pt idx="5">
                  <c:v>0.24187075869114188</c:v>
                </c:pt>
                <c:pt idx="6">
                  <c:v>0.22000785553527724</c:v>
                </c:pt>
                <c:pt idx="7">
                  <c:v>0.2209480915903653</c:v>
                </c:pt>
                <c:pt idx="8">
                  <c:v>0.2391346589186665</c:v>
                </c:pt>
                <c:pt idx="9">
                  <c:v>0.2181462095943289</c:v>
                </c:pt>
                <c:pt idx="10">
                  <c:v>0.21921003145429757</c:v>
                </c:pt>
                <c:pt idx="11">
                  <c:v>0.19066382498594109</c:v>
                </c:pt>
                <c:pt idx="12">
                  <c:v>0.19843233854277972</c:v>
                </c:pt>
                <c:pt idx="13">
                  <c:v>0.1709010291653906</c:v>
                </c:pt>
                <c:pt idx="14">
                  <c:v>0.18111539778106955</c:v>
                </c:pt>
                <c:pt idx="15">
                  <c:v>0.16002572287638112</c:v>
                </c:pt>
                <c:pt idx="16">
                  <c:v>0.15254307624714095</c:v>
                </c:pt>
                <c:pt idx="17">
                  <c:v>0.13036187893851034</c:v>
                </c:pt>
                <c:pt idx="18">
                  <c:v>0.12209582576794026</c:v>
                </c:pt>
                <c:pt idx="19">
                  <c:v>0.11611985359558302</c:v>
                </c:pt>
                <c:pt idx="20">
                  <c:v>0.1384754435184902</c:v>
                </c:pt>
                <c:pt idx="21">
                  <c:v>0.11188861125421935</c:v>
                </c:pt>
                <c:pt idx="22">
                  <c:v>0.12113253057253953</c:v>
                </c:pt>
                <c:pt idx="23">
                  <c:v>0.13827506529762815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'Value Categories'!$A$59</c:f>
              <c:strCache>
                <c:ptCount val="1"/>
                <c:pt idx="0">
                  <c:v>125%-150%</c:v>
                </c:pt>
              </c:strCache>
            </c:strRef>
          </c:tx>
          <c:marker>
            <c:symbol val="none"/>
          </c:marker>
          <c:cat>
            <c:numRef>
              <c:f>'Value Categories'!$B$2:$Y$2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Categories'!$B$59:$Y$59</c:f>
              <c:numCache>
                <c:formatCode>0.0%</c:formatCode>
                <c:ptCount val="24"/>
                <c:pt idx="0">
                  <c:v>0.1505512661967523</c:v>
                </c:pt>
                <c:pt idx="1">
                  <c:v>0.16814571841317641</c:v>
                </c:pt>
                <c:pt idx="2">
                  <c:v>0.1187009155758261</c:v>
                </c:pt>
                <c:pt idx="3">
                  <c:v>0.15401426165991039</c:v>
                </c:pt>
                <c:pt idx="4">
                  <c:v>6.8869593938972309E-2</c:v>
                </c:pt>
                <c:pt idx="5">
                  <c:v>6.7565824248496373E-2</c:v>
                </c:pt>
                <c:pt idx="6">
                  <c:v>9.8918219382869793E-2</c:v>
                </c:pt>
                <c:pt idx="7">
                  <c:v>9.1871451546945815E-2</c:v>
                </c:pt>
                <c:pt idx="8">
                  <c:v>7.1550206465818056E-2</c:v>
                </c:pt>
                <c:pt idx="9">
                  <c:v>8.3965653068887258E-2</c:v>
                </c:pt>
                <c:pt idx="10">
                  <c:v>9.1586218316042189E-2</c:v>
                </c:pt>
                <c:pt idx="11">
                  <c:v>0.10341675927243943</c:v>
                </c:pt>
                <c:pt idx="12">
                  <c:v>8.8477396472813691E-2</c:v>
                </c:pt>
                <c:pt idx="13">
                  <c:v>8.045649046107424E-2</c:v>
                </c:pt>
                <c:pt idx="14">
                  <c:v>7.4018570377571341E-2</c:v>
                </c:pt>
                <c:pt idx="15">
                  <c:v>8.4436564429707373E-2</c:v>
                </c:pt>
                <c:pt idx="16">
                  <c:v>0.12389348294925298</c:v>
                </c:pt>
                <c:pt idx="17">
                  <c:v>0.10938090283067876</c:v>
                </c:pt>
                <c:pt idx="18">
                  <c:v>0.10841524857269944</c:v>
                </c:pt>
                <c:pt idx="19">
                  <c:v>7.3135571664331045E-2</c:v>
                </c:pt>
                <c:pt idx="20">
                  <c:v>5.0407940439194936E-2</c:v>
                </c:pt>
                <c:pt idx="21">
                  <c:v>8.2378416603736446E-2</c:v>
                </c:pt>
                <c:pt idx="22">
                  <c:v>7.2916413276679679E-2</c:v>
                </c:pt>
                <c:pt idx="23">
                  <c:v>6.2687956252036131E-2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'Value Categories'!$A$60</c:f>
              <c:strCache>
                <c:ptCount val="1"/>
                <c:pt idx="0">
                  <c:v>&gt;150%</c:v>
                </c:pt>
              </c:strCache>
            </c:strRef>
          </c:tx>
          <c:marker>
            <c:symbol val="none"/>
          </c:marker>
          <c:cat>
            <c:numRef>
              <c:f>'Value Categories'!$B$2:$Y$2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'Value Categories'!$B$60:$Y$60</c:f>
              <c:numCache>
                <c:formatCode>0.0%</c:formatCode>
                <c:ptCount val="24"/>
                <c:pt idx="0">
                  <c:v>7.0787586916970971E-2</c:v>
                </c:pt>
                <c:pt idx="1">
                  <c:v>9.6207684533559462E-2</c:v>
                </c:pt>
                <c:pt idx="2">
                  <c:v>0.12365671661933687</c:v>
                </c:pt>
                <c:pt idx="3">
                  <c:v>0.13712506942820041</c:v>
                </c:pt>
                <c:pt idx="4">
                  <c:v>0.15132391966940031</c:v>
                </c:pt>
                <c:pt idx="5">
                  <c:v>0.16561330460063725</c:v>
                </c:pt>
                <c:pt idx="6">
                  <c:v>0.15862520355179932</c:v>
                </c:pt>
                <c:pt idx="7">
                  <c:v>0.18124944705441282</c:v>
                </c:pt>
                <c:pt idx="8">
                  <c:v>0.19516677349623315</c:v>
                </c:pt>
                <c:pt idx="9">
                  <c:v>0.13239971073559811</c:v>
                </c:pt>
                <c:pt idx="10">
                  <c:v>0.11435542308896723</c:v>
                </c:pt>
                <c:pt idx="11">
                  <c:v>0.11698611712864249</c:v>
                </c:pt>
                <c:pt idx="12">
                  <c:v>0.12861342619668759</c:v>
                </c:pt>
                <c:pt idx="13">
                  <c:v>0.13138337205925363</c:v>
                </c:pt>
                <c:pt idx="14">
                  <c:v>0.16036914633428861</c:v>
                </c:pt>
                <c:pt idx="15">
                  <c:v>0.17778449536604313</c:v>
                </c:pt>
                <c:pt idx="16">
                  <c:v>0.16429569573472191</c:v>
                </c:pt>
                <c:pt idx="17">
                  <c:v>0.19347755998177435</c:v>
                </c:pt>
                <c:pt idx="18">
                  <c:v>0.17072565150702312</c:v>
                </c:pt>
                <c:pt idx="19">
                  <c:v>0.18569501120789775</c:v>
                </c:pt>
                <c:pt idx="20">
                  <c:v>0.19533855384551868</c:v>
                </c:pt>
                <c:pt idx="21">
                  <c:v>0.1641384886854588</c:v>
                </c:pt>
                <c:pt idx="22">
                  <c:v>0.16379651818549198</c:v>
                </c:pt>
                <c:pt idx="23">
                  <c:v>0.17049504912126287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136896"/>
        <c:axId val="105138432"/>
      </c:lineChart>
      <c:catAx>
        <c:axId val="10513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138432"/>
        <c:crosses val="autoZero"/>
        <c:auto val="1"/>
        <c:lblAlgn val="ctr"/>
        <c:lblOffset val="100"/>
        <c:noMultiLvlLbl val="0"/>
      </c:catAx>
      <c:valAx>
        <c:axId val="1051384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Share of Statewide Total Value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51368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Change in Population and Value Increment Shares (2013 vs. 1990)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Sheet2!$AK$5</c:f>
              <c:strCache>
                <c:ptCount val="1"/>
                <c:pt idx="0">
                  <c:v>Population Shift</c:v>
                </c:pt>
              </c:strCache>
            </c:strRef>
          </c:tx>
          <c:spPr>
            <a:pattFill prst="dkUpDiag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Sheet2!$AJ$6:$AJ$11</c:f>
              <c:strCache>
                <c:ptCount val="6"/>
                <c:pt idx="0">
                  <c:v>&lt;50%</c:v>
                </c:pt>
                <c:pt idx="1">
                  <c:v>50%-75%</c:v>
                </c:pt>
                <c:pt idx="2">
                  <c:v>75%-100%</c:v>
                </c:pt>
                <c:pt idx="3">
                  <c:v>100%-125%</c:v>
                </c:pt>
                <c:pt idx="4">
                  <c:v>125%-150%</c:v>
                </c:pt>
                <c:pt idx="5">
                  <c:v>&gt;150%</c:v>
                </c:pt>
              </c:strCache>
            </c:strRef>
          </c:cat>
          <c:val>
            <c:numRef>
              <c:f>Sheet2!$AK$6:$AK$11</c:f>
              <c:numCache>
                <c:formatCode>0.00%</c:formatCode>
                <c:ptCount val="6"/>
                <c:pt idx="0">
                  <c:v>1.0288992662582631E-2</c:v>
                </c:pt>
                <c:pt idx="1">
                  <c:v>0.11190777114634981</c:v>
                </c:pt>
                <c:pt idx="2">
                  <c:v>-7.7388850274376086E-2</c:v>
                </c:pt>
                <c:pt idx="3">
                  <c:v>-4.8331635919511867E-2</c:v>
                </c:pt>
                <c:pt idx="4">
                  <c:v>1.3014310645918306E-2</c:v>
                </c:pt>
                <c:pt idx="5">
                  <c:v>-9.4905882609628012E-3</c:v>
                </c:pt>
              </c:numCache>
            </c:numRef>
          </c:val>
        </c:ser>
        <c:ser>
          <c:idx val="1"/>
          <c:order val="1"/>
          <c:tx>
            <c:strRef>
              <c:f>Sheet2!$AL$5</c:f>
              <c:strCache>
                <c:ptCount val="1"/>
                <c:pt idx="0">
                  <c:v>Value Increment Share</c:v>
                </c:pt>
              </c:strCache>
            </c:strRef>
          </c:tx>
          <c:invertIfNegative val="0"/>
          <c:cat>
            <c:strRef>
              <c:f>Sheet2!$AJ$6:$AJ$11</c:f>
              <c:strCache>
                <c:ptCount val="6"/>
                <c:pt idx="0">
                  <c:v>&lt;50%</c:v>
                </c:pt>
                <c:pt idx="1">
                  <c:v>50%-75%</c:v>
                </c:pt>
                <c:pt idx="2">
                  <c:v>75%-100%</c:v>
                </c:pt>
                <c:pt idx="3">
                  <c:v>100%-125%</c:v>
                </c:pt>
                <c:pt idx="4">
                  <c:v>125%-150%</c:v>
                </c:pt>
                <c:pt idx="5">
                  <c:v>&gt;150%</c:v>
                </c:pt>
              </c:strCache>
            </c:strRef>
          </c:cat>
          <c:val>
            <c:numRef>
              <c:f>Sheet2!$AL$6:$AL$11</c:f>
              <c:numCache>
                <c:formatCode>0.00%</c:formatCode>
                <c:ptCount val="6"/>
                <c:pt idx="0">
                  <c:v>2.6591284514231144E-2</c:v>
                </c:pt>
                <c:pt idx="1">
                  <c:v>0.1198298250146764</c:v>
                </c:pt>
                <c:pt idx="2">
                  <c:v>-8.6084283485242108E-2</c:v>
                </c:pt>
                <c:pt idx="3">
                  <c:v>-7.2180978303241189E-2</c:v>
                </c:pt>
                <c:pt idx="4">
                  <c:v>-8.7863309944716167E-2</c:v>
                </c:pt>
                <c:pt idx="5">
                  <c:v>9.97074622042919E-2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190144"/>
        <c:axId val="105192064"/>
      </c:barChart>
      <c:catAx>
        <c:axId val="105190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Value Per Capita % of Statewide Average Range</a:t>
                </a:r>
              </a:p>
            </c:rich>
          </c:tx>
          <c:layout/>
          <c:overlay val="0"/>
        </c:title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en-US"/>
          </a:p>
        </c:txPr>
        <c:crossAx val="105192064"/>
        <c:crosses val="autoZero"/>
        <c:auto val="1"/>
        <c:lblAlgn val="ctr"/>
        <c:lblOffset val="100"/>
        <c:noMultiLvlLbl val="0"/>
      </c:catAx>
      <c:valAx>
        <c:axId val="1051920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Change in Share 2013 vs. 1990</a:t>
                </a:r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1051901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Distribution of Distressed Districts by Base Year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'Distressed Districts'!$J$3</c:f>
              <c:strCache>
                <c:ptCount val="1"/>
                <c:pt idx="0">
                  <c:v>Count</c:v>
                </c:pt>
              </c:strCache>
            </c:strRef>
          </c:tx>
          <c:invertIfNegative val="0"/>
          <c:cat>
            <c:numRef>
              <c:f>'Distressed Districts'!$I$4:$I$27</c:f>
              <c:numCache>
                <c:formatCode>General</c:formatCode>
                <c:ptCount val="24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</c:numCache>
            </c:numRef>
          </c:cat>
          <c:val>
            <c:numRef>
              <c:f>'Distressed Districts'!$J$4:$J$27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4</c:v>
                </c:pt>
                <c:pt idx="12">
                  <c:v>7</c:v>
                </c:pt>
                <c:pt idx="13">
                  <c:v>5</c:v>
                </c:pt>
                <c:pt idx="14">
                  <c:v>4</c:v>
                </c:pt>
                <c:pt idx="15">
                  <c:v>8</c:v>
                </c:pt>
                <c:pt idx="16">
                  <c:v>2</c:v>
                </c:pt>
                <c:pt idx="17">
                  <c:v>0</c:v>
                </c:pt>
                <c:pt idx="18">
                  <c:v>3</c:v>
                </c:pt>
                <c:pt idx="19">
                  <c:v>4</c:v>
                </c:pt>
                <c:pt idx="20">
                  <c:v>12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240832"/>
        <c:axId val="104862080"/>
      </c:barChart>
      <c:catAx>
        <c:axId val="105240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Base</a:t>
                </a:r>
                <a:r>
                  <a:rPr lang="en-US" baseline="0" dirty="0" smtClean="0"/>
                  <a:t> Year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4862080"/>
        <c:crosses val="autoZero"/>
        <c:auto val="1"/>
        <c:lblAlgn val="ctr"/>
        <c:lblOffset val="100"/>
        <c:noMultiLvlLbl val="0"/>
      </c:catAx>
      <c:valAx>
        <c:axId val="1048620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Distressed Districts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524083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Percentage Distressed by Base</a:t>
            </a:r>
            <a:r>
              <a:rPr lang="en-US" baseline="0" dirty="0" smtClean="0"/>
              <a:t> Year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'Distressed Districts'!$P$3</c:f>
              <c:strCache>
                <c:ptCount val="1"/>
                <c:pt idx="0">
                  <c:v>% Distressed</c:v>
                </c:pt>
              </c:strCache>
            </c:strRef>
          </c:tx>
          <c:invertIfNegative val="0"/>
          <c:cat>
            <c:numRef>
              <c:f>'Distressed Districts'!$O$4:$O$27</c:f>
              <c:numCache>
                <c:formatCode>General</c:formatCode>
                <c:ptCount val="24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</c:numCache>
            </c:numRef>
          </c:cat>
          <c:val>
            <c:numRef>
              <c:f>'Distressed Districts'!$P$4:$P$27</c:f>
              <c:numCache>
                <c:formatCode>0.0%</c:formatCode>
                <c:ptCount val="24"/>
                <c:pt idx="0">
                  <c:v>0.05</c:v>
                </c:pt>
                <c:pt idx="1">
                  <c:v>4.5454545454545456E-2</c:v>
                </c:pt>
                <c:pt idx="2">
                  <c:v>3.7037037037037035E-2</c:v>
                </c:pt>
                <c:pt idx="3">
                  <c:v>4.6511627906976744E-2</c:v>
                </c:pt>
                <c:pt idx="4">
                  <c:v>0</c:v>
                </c:pt>
                <c:pt idx="5">
                  <c:v>2.564102564102564E-2</c:v>
                </c:pt>
                <c:pt idx="6">
                  <c:v>0</c:v>
                </c:pt>
                <c:pt idx="7">
                  <c:v>2.2222222222222223E-2</c:v>
                </c:pt>
                <c:pt idx="8">
                  <c:v>4.878048780487805E-2</c:v>
                </c:pt>
                <c:pt idx="9">
                  <c:v>0.04</c:v>
                </c:pt>
                <c:pt idx="10">
                  <c:v>4.7619047619047616E-2</c:v>
                </c:pt>
                <c:pt idx="11">
                  <c:v>6.5573770491803282E-2</c:v>
                </c:pt>
                <c:pt idx="12">
                  <c:v>9.8591549295774641E-2</c:v>
                </c:pt>
                <c:pt idx="13">
                  <c:v>0.11363636363636363</c:v>
                </c:pt>
                <c:pt idx="14">
                  <c:v>0.08</c:v>
                </c:pt>
                <c:pt idx="15">
                  <c:v>0.12121212121212122</c:v>
                </c:pt>
                <c:pt idx="16">
                  <c:v>3.7037037037037035E-2</c:v>
                </c:pt>
                <c:pt idx="17">
                  <c:v>0</c:v>
                </c:pt>
                <c:pt idx="18">
                  <c:v>0.06</c:v>
                </c:pt>
                <c:pt idx="19">
                  <c:v>0.10810810810810811</c:v>
                </c:pt>
                <c:pt idx="20">
                  <c:v>0.10810810810810811</c:v>
                </c:pt>
                <c:pt idx="21">
                  <c:v>2.4390243902439025E-2</c:v>
                </c:pt>
                <c:pt idx="22">
                  <c:v>2.5316455696202531E-2</c:v>
                </c:pt>
                <c:pt idx="23">
                  <c:v>2.8985507246376812E-2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894848"/>
        <c:axId val="104896768"/>
      </c:barChart>
      <c:catAx>
        <c:axId val="104894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Base</a:t>
                </a:r>
                <a:r>
                  <a:rPr lang="en-US" baseline="0" dirty="0" smtClean="0"/>
                  <a:t> Year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4896768"/>
        <c:crosses val="autoZero"/>
        <c:auto val="1"/>
        <c:lblAlgn val="ctr"/>
        <c:lblOffset val="100"/>
        <c:noMultiLvlLbl val="0"/>
      </c:catAx>
      <c:valAx>
        <c:axId val="1048967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Percentage With Distressed Designation as of 2014</a:t>
                </a:r>
                <a:endParaRPr lang="en-US" dirty="0"/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489484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Distressed Disricts More Concentrated in Smaller Counties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Sheet6!$H$3</c:f>
              <c:strCache>
                <c:ptCount val="1"/>
                <c:pt idx="0">
                  <c:v>Total Districts</c:v>
                </c:pt>
              </c:strCache>
            </c:strRef>
          </c:tx>
          <c:invertIfNegative val="0"/>
          <c:cat>
            <c:strRef>
              <c:f>Sheet6!$I$2:$K$2</c:f>
              <c:strCache>
                <c:ptCount val="3"/>
                <c:pt idx="0">
                  <c:v>Top 4 Counties</c:v>
                </c:pt>
                <c:pt idx="1">
                  <c:v>Next 6 Counties</c:v>
                </c:pt>
                <c:pt idx="2">
                  <c:v>Rest of State</c:v>
                </c:pt>
              </c:strCache>
            </c:strRef>
          </c:cat>
          <c:val>
            <c:numRef>
              <c:f>Sheet6!$I$3:$K$3</c:f>
              <c:numCache>
                <c:formatCode>_(* #,##0_);_(* \(#,##0\);_(* "-"??_);_(@_)</c:formatCode>
                <c:ptCount val="3"/>
                <c:pt idx="0">
                  <c:v>247</c:v>
                </c:pt>
                <c:pt idx="1">
                  <c:v>167</c:v>
                </c:pt>
                <c:pt idx="2">
                  <c:v>706</c:v>
                </c:pt>
              </c:numCache>
            </c:numRef>
          </c:val>
        </c:ser>
        <c:ser>
          <c:idx val="1"/>
          <c:order val="1"/>
          <c:tx>
            <c:strRef>
              <c:f>Sheet6!$H$4</c:f>
              <c:strCache>
                <c:ptCount val="1"/>
                <c:pt idx="0">
                  <c:v>Distressed Districts</c:v>
                </c:pt>
              </c:strCache>
            </c:strRef>
          </c:tx>
          <c:invertIfNegative val="0"/>
          <c:cat>
            <c:strRef>
              <c:f>Sheet6!$I$2:$K$2</c:f>
              <c:strCache>
                <c:ptCount val="3"/>
                <c:pt idx="0">
                  <c:v>Top 4 Counties</c:v>
                </c:pt>
                <c:pt idx="1">
                  <c:v>Next 6 Counties</c:v>
                </c:pt>
                <c:pt idx="2">
                  <c:v>Rest of State</c:v>
                </c:pt>
              </c:strCache>
            </c:strRef>
          </c:cat>
          <c:val>
            <c:numRef>
              <c:f>Sheet6!$I$4:$K$4</c:f>
              <c:numCache>
                <c:formatCode>General</c:formatCode>
                <c:ptCount val="3"/>
                <c:pt idx="0">
                  <c:v>0</c:v>
                </c:pt>
                <c:pt idx="1">
                  <c:v>10</c:v>
                </c:pt>
                <c:pt idx="2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914304"/>
        <c:axId val="104916096"/>
      </c:barChart>
      <c:catAx>
        <c:axId val="104914304"/>
        <c:scaling>
          <c:orientation val="minMax"/>
        </c:scaling>
        <c:delete val="0"/>
        <c:axPos val="b"/>
        <c:majorTickMark val="out"/>
        <c:minorTickMark val="none"/>
        <c:tickLblPos val="nextTo"/>
        <c:crossAx val="104916096"/>
        <c:crosses val="autoZero"/>
        <c:auto val="1"/>
        <c:lblAlgn val="ctr"/>
        <c:lblOffset val="100"/>
        <c:noMultiLvlLbl val="0"/>
      </c:catAx>
      <c:valAx>
        <c:axId val="1049160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Districts</a:t>
                </a:r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1049143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Percentage </a:t>
            </a:r>
            <a:r>
              <a:rPr lang="en-US" dirty="0" smtClean="0"/>
              <a:t>Distressed by County Size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Sheet6!$H$6</c:f>
              <c:strCache>
                <c:ptCount val="1"/>
                <c:pt idx="0">
                  <c:v>Percentage Distressed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Sheet6!$I$5:$K$5</c:f>
              <c:strCache>
                <c:ptCount val="3"/>
                <c:pt idx="0">
                  <c:v>Top 4 Counties</c:v>
                </c:pt>
                <c:pt idx="1">
                  <c:v>Next 6 Counties</c:v>
                </c:pt>
                <c:pt idx="2">
                  <c:v>Rest of State</c:v>
                </c:pt>
              </c:strCache>
            </c:strRef>
          </c:cat>
          <c:val>
            <c:numRef>
              <c:f>Sheet6!$I$6:$K$6</c:f>
              <c:numCache>
                <c:formatCode>0.00%</c:formatCode>
                <c:ptCount val="3"/>
                <c:pt idx="0">
                  <c:v>0</c:v>
                </c:pt>
                <c:pt idx="1">
                  <c:v>5.9880239520958084E-2</c:v>
                </c:pt>
                <c:pt idx="2">
                  <c:v>8.640226628895184E-2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953344"/>
        <c:axId val="104954880"/>
      </c:barChart>
      <c:catAx>
        <c:axId val="104953344"/>
        <c:scaling>
          <c:orientation val="minMax"/>
        </c:scaling>
        <c:delete val="0"/>
        <c:axPos val="b"/>
        <c:majorTickMark val="out"/>
        <c:minorTickMark val="none"/>
        <c:tickLblPos val="nextTo"/>
        <c:crossAx val="104954880"/>
        <c:crosses val="autoZero"/>
        <c:auto val="1"/>
        <c:lblAlgn val="ctr"/>
        <c:lblOffset val="100"/>
        <c:noMultiLvlLbl val="0"/>
      </c:catAx>
      <c:valAx>
        <c:axId val="1049548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of Districts Distressed</a:t>
                </a:r>
              </a:p>
            </c:rich>
          </c:tx>
          <c:layout/>
          <c:overlay val="0"/>
        </c:title>
        <c:numFmt formatCode="0.0%" sourceLinked="0"/>
        <c:majorTickMark val="out"/>
        <c:minorTickMark val="none"/>
        <c:tickLblPos val="nextTo"/>
        <c:crossAx val="10495334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Distribution of TIF Districts by Municipal Population Category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Sheet7!$G$3</c:f>
              <c:strCache>
                <c:ptCount val="1"/>
                <c:pt idx="0">
                  <c:v>Total Number of TIF Districts</c:v>
                </c:pt>
              </c:strCache>
            </c:strRef>
          </c:tx>
          <c:invertIfNegative val="0"/>
          <c:cat>
            <c:strRef>
              <c:f>Sheet7!$F$4:$F$9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Sheet7!$G$4:$G$9</c:f>
              <c:numCache>
                <c:formatCode>General</c:formatCode>
                <c:ptCount val="6"/>
                <c:pt idx="0">
                  <c:v>289</c:v>
                </c:pt>
                <c:pt idx="1">
                  <c:v>195</c:v>
                </c:pt>
                <c:pt idx="2">
                  <c:v>177</c:v>
                </c:pt>
                <c:pt idx="3">
                  <c:v>182</c:v>
                </c:pt>
                <c:pt idx="4">
                  <c:v>105</c:v>
                </c:pt>
                <c:pt idx="5">
                  <c:v>172</c:v>
                </c:pt>
              </c:numCache>
            </c:numRef>
          </c:val>
        </c:ser>
        <c:ser>
          <c:idx val="1"/>
          <c:order val="1"/>
          <c:tx>
            <c:strRef>
              <c:f>Sheet7!$H$3</c:f>
              <c:strCache>
                <c:ptCount val="1"/>
                <c:pt idx="0">
                  <c:v>Number Distressed</c:v>
                </c:pt>
              </c:strCache>
            </c:strRef>
          </c:tx>
          <c:invertIfNegative val="0"/>
          <c:cat>
            <c:strRef>
              <c:f>Sheet7!$F$4:$F$9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Sheet7!$H$4:$H$9</c:f>
              <c:numCache>
                <c:formatCode>General</c:formatCode>
                <c:ptCount val="6"/>
                <c:pt idx="0">
                  <c:v>23</c:v>
                </c:pt>
                <c:pt idx="1">
                  <c:v>17</c:v>
                </c:pt>
                <c:pt idx="2">
                  <c:v>12</c:v>
                </c:pt>
                <c:pt idx="3">
                  <c:v>8</c:v>
                </c:pt>
                <c:pt idx="4">
                  <c:v>9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985728"/>
        <c:axId val="104987648"/>
      </c:barChart>
      <c:catAx>
        <c:axId val="104985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Population</a:t>
                </a:r>
                <a:r>
                  <a:rPr lang="en-US" baseline="0" dirty="0" smtClean="0"/>
                  <a:t> Range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104987648"/>
        <c:crosses val="autoZero"/>
        <c:auto val="1"/>
        <c:lblAlgn val="ctr"/>
        <c:lblOffset val="100"/>
        <c:noMultiLvlLbl val="0"/>
      </c:catAx>
      <c:valAx>
        <c:axId val="1049876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Districts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49857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Percentage of Districts Distressed by Municipal Population Category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Sheet7!$F$4:$F$9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Sheet7!$I$4:$I$9</c:f>
              <c:numCache>
                <c:formatCode>0.00%</c:formatCode>
                <c:ptCount val="6"/>
                <c:pt idx="0">
                  <c:v>7.9584775086505188E-2</c:v>
                </c:pt>
                <c:pt idx="1">
                  <c:v>8.7179487179487175E-2</c:v>
                </c:pt>
                <c:pt idx="2">
                  <c:v>6.7796610169491525E-2</c:v>
                </c:pt>
                <c:pt idx="3">
                  <c:v>4.3956043956043959E-2</c:v>
                </c:pt>
                <c:pt idx="4">
                  <c:v>8.5714285714285715E-2</c:v>
                </c:pt>
                <c:pt idx="5">
                  <c:v>1.1627906976744186E-2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004416"/>
        <c:axId val="105022976"/>
      </c:barChart>
      <c:catAx>
        <c:axId val="105004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Population Range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05022976"/>
        <c:crosses val="autoZero"/>
        <c:auto val="1"/>
        <c:lblAlgn val="ctr"/>
        <c:lblOffset val="100"/>
        <c:noMultiLvlLbl val="0"/>
      </c:catAx>
      <c:valAx>
        <c:axId val="1050229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of Districts Distressed</a:t>
                </a:r>
              </a:p>
            </c:rich>
          </c:tx>
          <c:layout/>
          <c:overlay val="0"/>
        </c:title>
        <c:numFmt formatCode="0.0%" sourceLinked="0"/>
        <c:majorTickMark val="out"/>
        <c:minorTickMark val="none"/>
        <c:tickLblPos val="nextTo"/>
        <c:crossAx val="10500441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Distressed Districts by Type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807770122484691"/>
          <c:y val="0.11501258426094731"/>
          <c:w val="0.70565015310586177"/>
          <c:h val="0.56237211194425141"/>
        </c:manualLayout>
      </c:layout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Sheet1!$H$88:$H$93</c:f>
              <c:strCache>
                <c:ptCount val="6"/>
                <c:pt idx="0">
                  <c:v>Created before 10/1/1995</c:v>
                </c:pt>
                <c:pt idx="1">
                  <c:v>Blight</c:v>
                </c:pt>
                <c:pt idx="2">
                  <c:v>Rehabilitation or Conservation</c:v>
                </c:pt>
                <c:pt idx="3">
                  <c:v>Industrial 1995-2004</c:v>
                </c:pt>
                <c:pt idx="4">
                  <c:v>Industrial after 10/1/2004</c:v>
                </c:pt>
                <c:pt idx="5">
                  <c:v>Mixed-Use</c:v>
                </c:pt>
              </c:strCache>
            </c:strRef>
          </c:cat>
          <c:val>
            <c:numRef>
              <c:f>Sheet1!$I$88:$I$93</c:f>
              <c:numCache>
                <c:formatCode>0</c:formatCode>
                <c:ptCount val="6"/>
                <c:pt idx="0">
                  <c:v>17</c:v>
                </c:pt>
                <c:pt idx="1">
                  <c:v>7</c:v>
                </c:pt>
                <c:pt idx="2">
                  <c:v>4</c:v>
                </c:pt>
                <c:pt idx="3">
                  <c:v>27</c:v>
                </c:pt>
                <c:pt idx="4">
                  <c:v>6</c:v>
                </c:pt>
                <c:pt idx="5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TIF Users by Population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'Number of TIF Users'!$A$451</c:f>
              <c:strCache>
                <c:ptCount val="1"/>
                <c:pt idx="0">
                  <c:v>&gt;25,000 Population</c:v>
                </c:pt>
              </c:strCache>
            </c:strRef>
          </c:tx>
          <c:marker>
            <c:symbol val="none"/>
          </c:marker>
          <c:cat>
            <c:numRef>
              <c:f>'Number of TIF Users'!$B$449:$Y$449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Users'!$B$451:$Y$451</c:f>
              <c:numCache>
                <c:formatCode>General</c:formatCode>
                <c:ptCount val="24"/>
                <c:pt idx="0">
                  <c:v>19</c:v>
                </c:pt>
                <c:pt idx="1">
                  <c:v>19</c:v>
                </c:pt>
                <c:pt idx="2">
                  <c:v>19</c:v>
                </c:pt>
                <c:pt idx="3">
                  <c:v>19</c:v>
                </c:pt>
                <c:pt idx="4">
                  <c:v>19</c:v>
                </c:pt>
                <c:pt idx="5">
                  <c:v>22</c:v>
                </c:pt>
                <c:pt idx="6">
                  <c:v>23</c:v>
                </c:pt>
                <c:pt idx="7">
                  <c:v>23</c:v>
                </c:pt>
                <c:pt idx="8">
                  <c:v>24</c:v>
                </c:pt>
                <c:pt idx="9">
                  <c:v>24</c:v>
                </c:pt>
                <c:pt idx="10">
                  <c:v>24</c:v>
                </c:pt>
                <c:pt idx="11">
                  <c:v>24</c:v>
                </c:pt>
                <c:pt idx="12">
                  <c:v>24</c:v>
                </c:pt>
                <c:pt idx="13">
                  <c:v>25</c:v>
                </c:pt>
                <c:pt idx="14">
                  <c:v>25</c:v>
                </c:pt>
                <c:pt idx="15">
                  <c:v>25</c:v>
                </c:pt>
                <c:pt idx="16">
                  <c:v>27</c:v>
                </c:pt>
                <c:pt idx="17">
                  <c:v>27</c:v>
                </c:pt>
                <c:pt idx="18">
                  <c:v>30</c:v>
                </c:pt>
                <c:pt idx="19">
                  <c:v>30</c:v>
                </c:pt>
                <c:pt idx="20">
                  <c:v>29</c:v>
                </c:pt>
                <c:pt idx="21">
                  <c:v>30</c:v>
                </c:pt>
                <c:pt idx="22">
                  <c:v>30</c:v>
                </c:pt>
                <c:pt idx="23">
                  <c:v>30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'Number of TIF Users'!$A$452</c:f>
              <c:strCache>
                <c:ptCount val="1"/>
                <c:pt idx="0">
                  <c:v>5k-25k Population</c:v>
                </c:pt>
              </c:strCache>
            </c:strRef>
          </c:tx>
          <c:marker>
            <c:symbol val="none"/>
          </c:marker>
          <c:cat>
            <c:numRef>
              <c:f>'Number of TIF Users'!$B$449:$Y$449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Users'!$B$452:$Y$452</c:f>
              <c:numCache>
                <c:formatCode>General</c:formatCode>
                <c:ptCount val="24"/>
                <c:pt idx="0">
                  <c:v>67</c:v>
                </c:pt>
                <c:pt idx="1">
                  <c:v>69</c:v>
                </c:pt>
                <c:pt idx="2">
                  <c:v>65</c:v>
                </c:pt>
                <c:pt idx="3">
                  <c:v>70</c:v>
                </c:pt>
                <c:pt idx="4">
                  <c:v>70</c:v>
                </c:pt>
                <c:pt idx="5">
                  <c:v>76</c:v>
                </c:pt>
                <c:pt idx="6">
                  <c:v>78</c:v>
                </c:pt>
                <c:pt idx="7">
                  <c:v>79</c:v>
                </c:pt>
                <c:pt idx="8">
                  <c:v>81</c:v>
                </c:pt>
                <c:pt idx="9">
                  <c:v>82</c:v>
                </c:pt>
                <c:pt idx="10">
                  <c:v>80</c:v>
                </c:pt>
                <c:pt idx="11">
                  <c:v>86</c:v>
                </c:pt>
                <c:pt idx="12">
                  <c:v>83</c:v>
                </c:pt>
                <c:pt idx="13">
                  <c:v>77</c:v>
                </c:pt>
                <c:pt idx="14">
                  <c:v>85</c:v>
                </c:pt>
                <c:pt idx="15">
                  <c:v>91</c:v>
                </c:pt>
                <c:pt idx="16">
                  <c:v>93</c:v>
                </c:pt>
                <c:pt idx="17">
                  <c:v>95</c:v>
                </c:pt>
                <c:pt idx="18">
                  <c:v>93</c:v>
                </c:pt>
                <c:pt idx="19">
                  <c:v>94</c:v>
                </c:pt>
                <c:pt idx="20">
                  <c:v>91</c:v>
                </c:pt>
                <c:pt idx="21">
                  <c:v>95</c:v>
                </c:pt>
                <c:pt idx="22">
                  <c:v>97</c:v>
                </c:pt>
                <c:pt idx="23">
                  <c:v>98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'Number of TIF Users'!$A$453</c:f>
              <c:strCache>
                <c:ptCount val="1"/>
                <c:pt idx="0">
                  <c:v>&lt;5,000 Population</c:v>
                </c:pt>
              </c:strCache>
            </c:strRef>
          </c:tx>
          <c:marker>
            <c:symbol val="none"/>
          </c:marker>
          <c:cat>
            <c:numRef>
              <c:f>'Number of TIF Users'!$B$449:$Y$449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Users'!$B$453:$Y$453</c:f>
              <c:numCache>
                <c:formatCode>General</c:formatCode>
                <c:ptCount val="24"/>
                <c:pt idx="0">
                  <c:v>171</c:v>
                </c:pt>
                <c:pt idx="1">
                  <c:v>174</c:v>
                </c:pt>
                <c:pt idx="2">
                  <c:v>177</c:v>
                </c:pt>
                <c:pt idx="3">
                  <c:v>175</c:v>
                </c:pt>
                <c:pt idx="4">
                  <c:v>177</c:v>
                </c:pt>
                <c:pt idx="5">
                  <c:v>186</c:v>
                </c:pt>
                <c:pt idx="6">
                  <c:v>191</c:v>
                </c:pt>
                <c:pt idx="7">
                  <c:v>203</c:v>
                </c:pt>
                <c:pt idx="8">
                  <c:v>226</c:v>
                </c:pt>
                <c:pt idx="9">
                  <c:v>228</c:v>
                </c:pt>
                <c:pt idx="10">
                  <c:v>228</c:v>
                </c:pt>
                <c:pt idx="11">
                  <c:v>232</c:v>
                </c:pt>
                <c:pt idx="12">
                  <c:v>241</c:v>
                </c:pt>
                <c:pt idx="13">
                  <c:v>243</c:v>
                </c:pt>
                <c:pt idx="14">
                  <c:v>247</c:v>
                </c:pt>
                <c:pt idx="15">
                  <c:v>247</c:v>
                </c:pt>
                <c:pt idx="16">
                  <c:v>259</c:v>
                </c:pt>
                <c:pt idx="17">
                  <c:v>265</c:v>
                </c:pt>
                <c:pt idx="18">
                  <c:v>271</c:v>
                </c:pt>
                <c:pt idx="19">
                  <c:v>278</c:v>
                </c:pt>
                <c:pt idx="20">
                  <c:v>273</c:v>
                </c:pt>
                <c:pt idx="21">
                  <c:v>270</c:v>
                </c:pt>
                <c:pt idx="22">
                  <c:v>273</c:v>
                </c:pt>
                <c:pt idx="23">
                  <c:v>266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580224"/>
        <c:axId val="102582144"/>
      </c:lineChart>
      <c:catAx>
        <c:axId val="102580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Year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2582144"/>
        <c:crosses val="autoZero"/>
        <c:auto val="1"/>
        <c:lblAlgn val="ctr"/>
        <c:lblOffset val="100"/>
        <c:noMultiLvlLbl val="0"/>
      </c:catAx>
      <c:valAx>
        <c:axId val="102582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Municipalities With Active TIF Districts by Population Category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25802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Percentage of Type Distressed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</c:spPr>
          <c:invertIfNegative val="0"/>
          <c:cat>
            <c:strRef>
              <c:f>Sheet1!$K$88:$K$93</c:f>
              <c:strCache>
                <c:ptCount val="6"/>
                <c:pt idx="0">
                  <c:v>Created before 10/1/1995</c:v>
                </c:pt>
                <c:pt idx="1">
                  <c:v>Blight</c:v>
                </c:pt>
                <c:pt idx="2">
                  <c:v>Rehabilitation or Conservation</c:v>
                </c:pt>
                <c:pt idx="3">
                  <c:v>Industrial 1995-2004</c:v>
                </c:pt>
                <c:pt idx="4">
                  <c:v>Industrial after 10/1/2004</c:v>
                </c:pt>
                <c:pt idx="5">
                  <c:v>Mixed-Use</c:v>
                </c:pt>
              </c:strCache>
            </c:strRef>
          </c:cat>
          <c:val>
            <c:numRef>
              <c:f>Sheet1!$M$88:$M$93</c:f>
              <c:numCache>
                <c:formatCode>0.0%</c:formatCode>
                <c:ptCount val="6"/>
                <c:pt idx="0">
                  <c:v>8.0568720379146919E-2</c:v>
                </c:pt>
                <c:pt idx="1">
                  <c:v>2.5547445255474453E-2</c:v>
                </c:pt>
                <c:pt idx="2">
                  <c:v>3.8461538461538464E-2</c:v>
                </c:pt>
                <c:pt idx="3">
                  <c:v>0.12385321100917432</c:v>
                </c:pt>
                <c:pt idx="4">
                  <c:v>7.4999999999999997E-2</c:v>
                </c:pt>
                <c:pt idx="5">
                  <c:v>6.1032863849765258E-2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45952"/>
        <c:axId val="60455936"/>
      </c:barChart>
      <c:catAx>
        <c:axId val="38045952"/>
        <c:scaling>
          <c:orientation val="minMax"/>
        </c:scaling>
        <c:delete val="0"/>
        <c:axPos val="b"/>
        <c:majorTickMark val="out"/>
        <c:minorTickMark val="none"/>
        <c:tickLblPos val="nextTo"/>
        <c:crossAx val="60455936"/>
        <c:crosses val="autoZero"/>
        <c:auto val="1"/>
        <c:lblAlgn val="ctr"/>
        <c:lblOffset val="100"/>
        <c:noMultiLvlLbl val="0"/>
      </c:catAx>
      <c:valAx>
        <c:axId val="604559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Percentage of Total District</a:t>
                </a:r>
                <a:r>
                  <a:rPr lang="en-US" baseline="0" dirty="0" smtClean="0"/>
                  <a:t> Count Distressed</a:t>
                </a:r>
                <a:endParaRPr lang="en-US" dirty="0"/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3804595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Number of Municipalities by Value Increment Percentage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Sheet10!$E$1</c:f>
              <c:strCache>
                <c:ptCount val="1"/>
                <c:pt idx="0">
                  <c:v>Number of TIDs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Sheet10!$D$2:$D$17</c:f>
              <c:strCache>
                <c:ptCount val="16"/>
                <c:pt idx="0">
                  <c:v>&lt;2%</c:v>
                </c:pt>
                <c:pt idx="1">
                  <c:v>2-4%</c:v>
                </c:pt>
                <c:pt idx="2">
                  <c:v>4%-6%</c:v>
                </c:pt>
                <c:pt idx="3">
                  <c:v>6%-8%</c:v>
                </c:pt>
                <c:pt idx="4">
                  <c:v>8%-10%</c:v>
                </c:pt>
                <c:pt idx="5">
                  <c:v>10%-12%</c:v>
                </c:pt>
                <c:pt idx="6">
                  <c:v>12%-14%</c:v>
                </c:pt>
                <c:pt idx="7">
                  <c:v>14%-16%</c:v>
                </c:pt>
                <c:pt idx="8">
                  <c:v>16%-18%</c:v>
                </c:pt>
                <c:pt idx="9">
                  <c:v>18%-20%</c:v>
                </c:pt>
                <c:pt idx="10">
                  <c:v>20%-22%</c:v>
                </c:pt>
                <c:pt idx="11">
                  <c:v>22%-24%</c:v>
                </c:pt>
                <c:pt idx="12">
                  <c:v>24%-26%</c:v>
                </c:pt>
                <c:pt idx="13">
                  <c:v>26%-28%</c:v>
                </c:pt>
                <c:pt idx="14">
                  <c:v>28%-30%</c:v>
                </c:pt>
                <c:pt idx="15">
                  <c:v>30%+</c:v>
                </c:pt>
              </c:strCache>
            </c:strRef>
          </c:cat>
          <c:val>
            <c:numRef>
              <c:f>Sheet10!$E$2:$E$17</c:f>
              <c:numCache>
                <c:formatCode>General</c:formatCode>
                <c:ptCount val="16"/>
                <c:pt idx="0">
                  <c:v>52</c:v>
                </c:pt>
                <c:pt idx="1">
                  <c:v>61</c:v>
                </c:pt>
                <c:pt idx="2">
                  <c:v>50</c:v>
                </c:pt>
                <c:pt idx="3">
                  <c:v>45</c:v>
                </c:pt>
                <c:pt idx="4">
                  <c:v>41</c:v>
                </c:pt>
                <c:pt idx="5">
                  <c:v>30</c:v>
                </c:pt>
                <c:pt idx="6">
                  <c:v>23</c:v>
                </c:pt>
                <c:pt idx="7">
                  <c:v>22</c:v>
                </c:pt>
                <c:pt idx="8">
                  <c:v>8</c:v>
                </c:pt>
                <c:pt idx="9">
                  <c:v>14</c:v>
                </c:pt>
                <c:pt idx="10">
                  <c:v>11</c:v>
                </c:pt>
                <c:pt idx="11">
                  <c:v>4</c:v>
                </c:pt>
                <c:pt idx="12">
                  <c:v>3</c:v>
                </c:pt>
                <c:pt idx="13">
                  <c:v>5</c:v>
                </c:pt>
                <c:pt idx="14">
                  <c:v>5</c:v>
                </c:pt>
                <c:pt idx="1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259776"/>
        <c:axId val="105261696"/>
      </c:barChart>
      <c:catAx>
        <c:axId val="105259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Value Increment % of Municipal Property Value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05261696"/>
        <c:crosses val="autoZero"/>
        <c:auto val="1"/>
        <c:lblAlgn val="ctr"/>
        <c:lblOffset val="100"/>
        <c:noMultiLvlLbl val="0"/>
      </c:catAx>
      <c:valAx>
        <c:axId val="1052616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Number of Municipalities</a:t>
                </a:r>
                <a:r>
                  <a:rPr lang="en-US" baseline="0" dirty="0" smtClean="0"/>
                  <a:t> in Range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525977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Trend in Municipal Value Increment Percentage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'Number of TIF Users'!$A$1359</c:f>
              <c:strCache>
                <c:ptCount val="1"/>
                <c:pt idx="0">
                  <c:v>&lt;5%</c:v>
                </c:pt>
              </c:strCache>
            </c:strRef>
          </c:tx>
          <c:invertIfNegative val="0"/>
          <c:cat>
            <c:numRef>
              <c:f>'Number of TIF Users'!$B$2:$Y$2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Users'!$B$1359:$Y$1359</c:f>
              <c:numCache>
                <c:formatCode>General</c:formatCode>
                <c:ptCount val="24"/>
                <c:pt idx="0">
                  <c:v>148</c:v>
                </c:pt>
                <c:pt idx="1">
                  <c:v>136</c:v>
                </c:pt>
                <c:pt idx="2">
                  <c:v>130</c:v>
                </c:pt>
                <c:pt idx="3">
                  <c:v>136</c:v>
                </c:pt>
                <c:pt idx="4">
                  <c:v>144</c:v>
                </c:pt>
                <c:pt idx="5">
                  <c:v>158</c:v>
                </c:pt>
                <c:pt idx="6">
                  <c:v>156</c:v>
                </c:pt>
                <c:pt idx="7">
                  <c:v>162</c:v>
                </c:pt>
                <c:pt idx="8">
                  <c:v>185</c:v>
                </c:pt>
                <c:pt idx="9">
                  <c:v>166</c:v>
                </c:pt>
                <c:pt idx="10">
                  <c:v>161</c:v>
                </c:pt>
                <c:pt idx="11">
                  <c:v>159</c:v>
                </c:pt>
                <c:pt idx="12">
                  <c:v>158</c:v>
                </c:pt>
                <c:pt idx="13">
                  <c:v>150</c:v>
                </c:pt>
                <c:pt idx="14">
                  <c:v>158</c:v>
                </c:pt>
                <c:pt idx="15">
                  <c:v>151</c:v>
                </c:pt>
                <c:pt idx="16">
                  <c:v>157</c:v>
                </c:pt>
                <c:pt idx="17">
                  <c:v>148</c:v>
                </c:pt>
                <c:pt idx="18">
                  <c:v>142</c:v>
                </c:pt>
                <c:pt idx="19">
                  <c:v>143</c:v>
                </c:pt>
                <c:pt idx="20">
                  <c:v>137</c:v>
                </c:pt>
                <c:pt idx="21">
                  <c:v>138</c:v>
                </c:pt>
                <c:pt idx="22">
                  <c:v>140</c:v>
                </c:pt>
                <c:pt idx="23">
                  <c:v>137</c:v>
                </c:pt>
              </c:numCache>
            </c:numRef>
          </c:val>
        </c:ser>
        <c:ser>
          <c:idx val="1"/>
          <c:order val="1"/>
          <c:tx>
            <c:strRef>
              <c:f>'Number of TIF Users'!$A$1360</c:f>
              <c:strCache>
                <c:ptCount val="1"/>
                <c:pt idx="0">
                  <c:v>5%-7%</c:v>
                </c:pt>
              </c:strCache>
            </c:strRef>
          </c:tx>
          <c:invertIfNegative val="0"/>
          <c:cat>
            <c:numRef>
              <c:f>'Number of TIF Users'!$B$2:$Y$2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Users'!$B$1360:$Y$1360</c:f>
              <c:numCache>
                <c:formatCode>General</c:formatCode>
                <c:ptCount val="24"/>
                <c:pt idx="0">
                  <c:v>23</c:v>
                </c:pt>
                <c:pt idx="1">
                  <c:v>35</c:v>
                </c:pt>
                <c:pt idx="2">
                  <c:v>37</c:v>
                </c:pt>
                <c:pt idx="3">
                  <c:v>33</c:v>
                </c:pt>
                <c:pt idx="4">
                  <c:v>29</c:v>
                </c:pt>
                <c:pt idx="5">
                  <c:v>30</c:v>
                </c:pt>
                <c:pt idx="6">
                  <c:v>38</c:v>
                </c:pt>
                <c:pt idx="7">
                  <c:v>39</c:v>
                </c:pt>
                <c:pt idx="8">
                  <c:v>41</c:v>
                </c:pt>
                <c:pt idx="9">
                  <c:v>45</c:v>
                </c:pt>
                <c:pt idx="10">
                  <c:v>45</c:v>
                </c:pt>
                <c:pt idx="11">
                  <c:v>47</c:v>
                </c:pt>
                <c:pt idx="12">
                  <c:v>56</c:v>
                </c:pt>
                <c:pt idx="13">
                  <c:v>53</c:v>
                </c:pt>
                <c:pt idx="14">
                  <c:v>53</c:v>
                </c:pt>
                <c:pt idx="15">
                  <c:v>57</c:v>
                </c:pt>
                <c:pt idx="16">
                  <c:v>53</c:v>
                </c:pt>
                <c:pt idx="17">
                  <c:v>63</c:v>
                </c:pt>
                <c:pt idx="18">
                  <c:v>58</c:v>
                </c:pt>
                <c:pt idx="19">
                  <c:v>56</c:v>
                </c:pt>
                <c:pt idx="20">
                  <c:v>47</c:v>
                </c:pt>
                <c:pt idx="21">
                  <c:v>56</c:v>
                </c:pt>
                <c:pt idx="22">
                  <c:v>48</c:v>
                </c:pt>
                <c:pt idx="23">
                  <c:v>55</c:v>
                </c:pt>
              </c:numCache>
            </c:numRef>
          </c:val>
        </c:ser>
        <c:ser>
          <c:idx val="2"/>
          <c:order val="2"/>
          <c:tx>
            <c:strRef>
              <c:f>'Number of TIF Users'!$A$1361</c:f>
              <c:strCache>
                <c:ptCount val="1"/>
                <c:pt idx="0">
                  <c:v>7%-12%</c:v>
                </c:pt>
              </c:strCache>
            </c:strRef>
          </c:tx>
          <c:invertIfNegative val="0"/>
          <c:cat>
            <c:numRef>
              <c:f>'Number of TIF Users'!$B$2:$Y$2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Users'!$B$1361:$Y$1361</c:f>
              <c:numCache>
                <c:formatCode>General</c:formatCode>
                <c:ptCount val="24"/>
                <c:pt idx="0">
                  <c:v>48</c:v>
                </c:pt>
                <c:pt idx="1">
                  <c:v>50</c:v>
                </c:pt>
                <c:pt idx="2">
                  <c:v>44</c:v>
                </c:pt>
                <c:pt idx="3">
                  <c:v>47</c:v>
                </c:pt>
                <c:pt idx="4">
                  <c:v>53</c:v>
                </c:pt>
                <c:pt idx="5">
                  <c:v>48</c:v>
                </c:pt>
                <c:pt idx="6">
                  <c:v>54</c:v>
                </c:pt>
                <c:pt idx="7">
                  <c:v>57</c:v>
                </c:pt>
                <c:pt idx="8">
                  <c:v>62</c:v>
                </c:pt>
                <c:pt idx="9">
                  <c:v>70</c:v>
                </c:pt>
                <c:pt idx="10">
                  <c:v>64</c:v>
                </c:pt>
                <c:pt idx="11">
                  <c:v>65</c:v>
                </c:pt>
                <c:pt idx="12">
                  <c:v>59</c:v>
                </c:pt>
                <c:pt idx="13">
                  <c:v>61</c:v>
                </c:pt>
                <c:pt idx="14">
                  <c:v>62</c:v>
                </c:pt>
                <c:pt idx="15">
                  <c:v>61</c:v>
                </c:pt>
                <c:pt idx="16">
                  <c:v>74</c:v>
                </c:pt>
                <c:pt idx="17">
                  <c:v>77</c:v>
                </c:pt>
                <c:pt idx="18">
                  <c:v>80</c:v>
                </c:pt>
                <c:pt idx="19">
                  <c:v>83</c:v>
                </c:pt>
                <c:pt idx="20">
                  <c:v>93</c:v>
                </c:pt>
                <c:pt idx="21">
                  <c:v>80</c:v>
                </c:pt>
                <c:pt idx="22">
                  <c:v>97</c:v>
                </c:pt>
                <c:pt idx="23">
                  <c:v>83</c:v>
                </c:pt>
              </c:numCache>
            </c:numRef>
          </c:val>
        </c:ser>
        <c:ser>
          <c:idx val="3"/>
          <c:order val="3"/>
          <c:tx>
            <c:strRef>
              <c:f>'Number of TIF Users'!$A$1362</c:f>
              <c:strCache>
                <c:ptCount val="1"/>
                <c:pt idx="0">
                  <c:v>12%-15%</c:v>
                </c:pt>
              </c:strCache>
            </c:strRef>
          </c:tx>
          <c:invertIfNegative val="0"/>
          <c:cat>
            <c:numRef>
              <c:f>'Number of TIF Users'!$B$2:$Y$2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Users'!$B$1362:$Y$1362</c:f>
              <c:numCache>
                <c:formatCode>General</c:formatCode>
                <c:ptCount val="24"/>
                <c:pt idx="0">
                  <c:v>13</c:v>
                </c:pt>
                <c:pt idx="1">
                  <c:v>13</c:v>
                </c:pt>
                <c:pt idx="2">
                  <c:v>20</c:v>
                </c:pt>
                <c:pt idx="3">
                  <c:v>17</c:v>
                </c:pt>
                <c:pt idx="4">
                  <c:v>14</c:v>
                </c:pt>
                <c:pt idx="5">
                  <c:v>15</c:v>
                </c:pt>
                <c:pt idx="6">
                  <c:v>12</c:v>
                </c:pt>
                <c:pt idx="7">
                  <c:v>16</c:v>
                </c:pt>
                <c:pt idx="8">
                  <c:v>13</c:v>
                </c:pt>
                <c:pt idx="9">
                  <c:v>18</c:v>
                </c:pt>
                <c:pt idx="10">
                  <c:v>22</c:v>
                </c:pt>
                <c:pt idx="11">
                  <c:v>23</c:v>
                </c:pt>
                <c:pt idx="12">
                  <c:v>21</c:v>
                </c:pt>
                <c:pt idx="13">
                  <c:v>23</c:v>
                </c:pt>
                <c:pt idx="14">
                  <c:v>19</c:v>
                </c:pt>
                <c:pt idx="15">
                  <c:v>25</c:v>
                </c:pt>
                <c:pt idx="16">
                  <c:v>23</c:v>
                </c:pt>
                <c:pt idx="17">
                  <c:v>18</c:v>
                </c:pt>
                <c:pt idx="18">
                  <c:v>27</c:v>
                </c:pt>
                <c:pt idx="19">
                  <c:v>27</c:v>
                </c:pt>
                <c:pt idx="20">
                  <c:v>33</c:v>
                </c:pt>
                <c:pt idx="21">
                  <c:v>36</c:v>
                </c:pt>
                <c:pt idx="22">
                  <c:v>27</c:v>
                </c:pt>
                <c:pt idx="23">
                  <c:v>31</c:v>
                </c:pt>
              </c:numCache>
            </c:numRef>
          </c:val>
        </c:ser>
        <c:ser>
          <c:idx val="4"/>
          <c:order val="4"/>
          <c:tx>
            <c:strRef>
              <c:f>'Number of TIF Users'!$A$1363</c:f>
              <c:strCache>
                <c:ptCount val="1"/>
                <c:pt idx="0">
                  <c:v>15%-20%</c:v>
                </c:pt>
              </c:strCache>
            </c:strRef>
          </c:tx>
          <c:invertIfNegative val="0"/>
          <c:cat>
            <c:numRef>
              <c:f>'Number of TIF Users'!$B$2:$Y$2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Users'!$B$1363:$Y$1363</c:f>
              <c:numCache>
                <c:formatCode>General</c:formatCode>
                <c:ptCount val="24"/>
                <c:pt idx="0">
                  <c:v>14</c:v>
                </c:pt>
                <c:pt idx="1">
                  <c:v>14</c:v>
                </c:pt>
                <c:pt idx="2">
                  <c:v>14</c:v>
                </c:pt>
                <c:pt idx="3">
                  <c:v>18</c:v>
                </c:pt>
                <c:pt idx="4">
                  <c:v>13</c:v>
                </c:pt>
                <c:pt idx="5">
                  <c:v>18</c:v>
                </c:pt>
                <c:pt idx="6">
                  <c:v>18</c:v>
                </c:pt>
                <c:pt idx="7">
                  <c:v>14</c:v>
                </c:pt>
                <c:pt idx="8">
                  <c:v>9</c:v>
                </c:pt>
                <c:pt idx="9">
                  <c:v>12</c:v>
                </c:pt>
                <c:pt idx="10">
                  <c:v>15</c:v>
                </c:pt>
                <c:pt idx="11">
                  <c:v>17</c:v>
                </c:pt>
                <c:pt idx="12">
                  <c:v>23</c:v>
                </c:pt>
                <c:pt idx="13">
                  <c:v>30</c:v>
                </c:pt>
                <c:pt idx="14">
                  <c:v>30</c:v>
                </c:pt>
                <c:pt idx="15">
                  <c:v>28</c:v>
                </c:pt>
                <c:pt idx="16">
                  <c:v>29</c:v>
                </c:pt>
                <c:pt idx="17">
                  <c:v>32</c:v>
                </c:pt>
                <c:pt idx="18">
                  <c:v>37</c:v>
                </c:pt>
                <c:pt idx="19">
                  <c:v>41</c:v>
                </c:pt>
                <c:pt idx="20">
                  <c:v>30</c:v>
                </c:pt>
                <c:pt idx="21">
                  <c:v>36</c:v>
                </c:pt>
                <c:pt idx="22">
                  <c:v>37</c:v>
                </c:pt>
                <c:pt idx="23">
                  <c:v>37</c:v>
                </c:pt>
              </c:numCache>
            </c:numRef>
          </c:val>
        </c:ser>
        <c:ser>
          <c:idx val="5"/>
          <c:order val="5"/>
          <c:tx>
            <c:strRef>
              <c:f>'Number of TIF Users'!$A$1364</c:f>
              <c:strCache>
                <c:ptCount val="1"/>
                <c:pt idx="0">
                  <c:v>20-25%</c:v>
                </c:pt>
              </c:strCache>
            </c:strRef>
          </c:tx>
          <c:invertIfNegative val="0"/>
          <c:cat>
            <c:numRef>
              <c:f>'Number of TIF Users'!$B$2:$Y$2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Users'!$B$1364:$Y$1364</c:f>
              <c:numCache>
                <c:formatCode>General</c:formatCode>
                <c:ptCount val="24"/>
                <c:pt idx="0">
                  <c:v>2</c:v>
                </c:pt>
                <c:pt idx="1">
                  <c:v>5</c:v>
                </c:pt>
                <c:pt idx="2">
                  <c:v>6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7</c:v>
                </c:pt>
                <c:pt idx="8">
                  <c:v>9</c:v>
                </c:pt>
                <c:pt idx="9">
                  <c:v>8</c:v>
                </c:pt>
                <c:pt idx="10">
                  <c:v>10</c:v>
                </c:pt>
                <c:pt idx="11">
                  <c:v>12</c:v>
                </c:pt>
                <c:pt idx="12">
                  <c:v>9</c:v>
                </c:pt>
                <c:pt idx="13">
                  <c:v>7</c:v>
                </c:pt>
                <c:pt idx="14">
                  <c:v>12</c:v>
                </c:pt>
                <c:pt idx="15">
                  <c:v>16</c:v>
                </c:pt>
                <c:pt idx="16">
                  <c:v>14</c:v>
                </c:pt>
                <c:pt idx="17">
                  <c:v>20</c:v>
                </c:pt>
                <c:pt idx="18">
                  <c:v>18</c:v>
                </c:pt>
                <c:pt idx="19">
                  <c:v>19</c:v>
                </c:pt>
                <c:pt idx="20">
                  <c:v>21</c:v>
                </c:pt>
                <c:pt idx="21">
                  <c:v>22</c:v>
                </c:pt>
                <c:pt idx="22">
                  <c:v>19</c:v>
                </c:pt>
                <c:pt idx="23">
                  <c:v>17</c:v>
                </c:pt>
              </c:numCache>
            </c:numRef>
          </c:val>
        </c:ser>
        <c:ser>
          <c:idx val="6"/>
          <c:order val="6"/>
          <c:tx>
            <c:strRef>
              <c:f>'Number of TIF Users'!$A$1365</c:f>
              <c:strCache>
                <c:ptCount val="1"/>
                <c:pt idx="0">
                  <c:v>25%+</c:v>
                </c:pt>
              </c:strCache>
            </c:strRef>
          </c:tx>
          <c:invertIfNegative val="0"/>
          <c:cat>
            <c:numRef>
              <c:f>'Number of TIF Users'!$B$2:$Y$2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'Number of TIF Users'!$B$1365:$Y$1365</c:f>
              <c:numCache>
                <c:formatCode>General</c:formatCode>
                <c:ptCount val="24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7</c:v>
                </c:pt>
                <c:pt idx="9">
                  <c:v>9</c:v>
                </c:pt>
                <c:pt idx="10">
                  <c:v>9</c:v>
                </c:pt>
                <c:pt idx="11">
                  <c:v>12</c:v>
                </c:pt>
                <c:pt idx="12">
                  <c:v>15</c:v>
                </c:pt>
                <c:pt idx="13">
                  <c:v>14</c:v>
                </c:pt>
                <c:pt idx="14">
                  <c:v>15</c:v>
                </c:pt>
                <c:pt idx="15">
                  <c:v>17</c:v>
                </c:pt>
                <c:pt idx="16">
                  <c:v>20</c:v>
                </c:pt>
                <c:pt idx="17">
                  <c:v>20</c:v>
                </c:pt>
                <c:pt idx="18">
                  <c:v>22</c:v>
                </c:pt>
                <c:pt idx="19">
                  <c:v>22</c:v>
                </c:pt>
                <c:pt idx="20">
                  <c:v>21</c:v>
                </c:pt>
                <c:pt idx="21">
                  <c:v>16</c:v>
                </c:pt>
                <c:pt idx="22">
                  <c:v>21</c:v>
                </c:pt>
                <c:pt idx="23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448000"/>
        <c:axId val="106449536"/>
      </c:barChart>
      <c:catAx>
        <c:axId val="106448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06449536"/>
        <c:crosses val="autoZero"/>
        <c:auto val="1"/>
        <c:lblAlgn val="ctr"/>
        <c:lblOffset val="100"/>
        <c:noMultiLvlLbl val="0"/>
      </c:catAx>
      <c:valAx>
        <c:axId val="106449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Municipalities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4480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Statewide </a:t>
            </a:r>
            <a:r>
              <a:rPr lang="en-US" dirty="0" smtClean="0"/>
              <a:t>Value</a:t>
            </a:r>
            <a:r>
              <a:rPr lang="en-US" baseline="0" dirty="0" smtClean="0"/>
              <a:t> Increment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'Population Categories'!$A$32</c:f>
              <c:strCache>
                <c:ptCount val="1"/>
                <c:pt idx="0">
                  <c:v>Statewide Total</c:v>
                </c:pt>
              </c:strCache>
            </c:strRef>
          </c:tx>
          <c:marker>
            <c:symbol val="none"/>
          </c:marker>
          <c:cat>
            <c:numRef>
              <c:f>'Population Categories'!$B$2:$Y$2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'Population Categories'!$B$32:$Y$32</c:f>
              <c:numCache>
                <c:formatCode>0.00%</c:formatCode>
                <c:ptCount val="24"/>
                <c:pt idx="0">
                  <c:v>3.0480085002129169E-2</c:v>
                </c:pt>
                <c:pt idx="1">
                  <c:v>3.137262397593707E-2</c:v>
                </c:pt>
                <c:pt idx="2">
                  <c:v>3.2660375067002069E-2</c:v>
                </c:pt>
                <c:pt idx="3">
                  <c:v>3.1047141035524934E-2</c:v>
                </c:pt>
                <c:pt idx="4">
                  <c:v>2.7425619554415435E-2</c:v>
                </c:pt>
                <c:pt idx="5">
                  <c:v>2.9166248948774835E-2</c:v>
                </c:pt>
                <c:pt idx="6">
                  <c:v>2.943297806530594E-2</c:v>
                </c:pt>
                <c:pt idx="7">
                  <c:v>3.1493772896072789E-2</c:v>
                </c:pt>
                <c:pt idx="8">
                  <c:v>3.2708385413495279E-2</c:v>
                </c:pt>
                <c:pt idx="9">
                  <c:v>3.3062673371750548E-2</c:v>
                </c:pt>
                <c:pt idx="10">
                  <c:v>3.5078234355063423E-2</c:v>
                </c:pt>
                <c:pt idx="11">
                  <c:v>3.9041675862821132E-2</c:v>
                </c:pt>
                <c:pt idx="12">
                  <c:v>3.8829106910001417E-2</c:v>
                </c:pt>
                <c:pt idx="13">
                  <c:v>3.8944706424215637E-2</c:v>
                </c:pt>
                <c:pt idx="14">
                  <c:v>4.0182925208769503E-2</c:v>
                </c:pt>
                <c:pt idx="15">
                  <c:v>4.3478335451424335E-2</c:v>
                </c:pt>
                <c:pt idx="16">
                  <c:v>4.6210181090736616E-2</c:v>
                </c:pt>
                <c:pt idx="17">
                  <c:v>5.1297681909004342E-2</c:v>
                </c:pt>
                <c:pt idx="18">
                  <c:v>5.0991508401558465E-2</c:v>
                </c:pt>
                <c:pt idx="19">
                  <c:v>5.1690073755175002E-2</c:v>
                </c:pt>
                <c:pt idx="20">
                  <c:v>5.0688037256950598E-2</c:v>
                </c:pt>
                <c:pt idx="21">
                  <c:v>4.9155816570160799E-2</c:v>
                </c:pt>
                <c:pt idx="22">
                  <c:v>4.9889945799522023E-2</c:v>
                </c:pt>
                <c:pt idx="23">
                  <c:v>5.0750861878044777E-2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623104"/>
        <c:axId val="102624640"/>
      </c:lineChart>
      <c:catAx>
        <c:axId val="10262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02624640"/>
        <c:crosses val="autoZero"/>
        <c:auto val="1"/>
        <c:lblAlgn val="ctr"/>
        <c:lblOffset val="100"/>
        <c:noMultiLvlLbl val="0"/>
      </c:catAx>
      <c:valAx>
        <c:axId val="1026246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Value Increment Percentage of City and Village Equalized Value</a:t>
                </a:r>
              </a:p>
            </c:rich>
          </c:tx>
          <c:layout>
            <c:manualLayout>
              <c:xMode val="edge"/>
              <c:yMode val="edge"/>
              <c:x val="2.4305555555555556E-2"/>
              <c:y val="0.14304527566732753"/>
            </c:manualLayout>
          </c:layout>
          <c:overlay val="0"/>
        </c:title>
        <c:numFmt formatCode="0.0%" sourceLinked="0"/>
        <c:majorTickMark val="out"/>
        <c:minorTickMark val="none"/>
        <c:tickLblPos val="nextTo"/>
        <c:crossAx val="10262310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TIF Utilization by Population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'Population Categories'!$A$23</c:f>
              <c:strCache>
                <c:ptCount val="1"/>
                <c:pt idx="0">
                  <c:v>Less than 1,000</c:v>
                </c:pt>
              </c:strCache>
            </c:strRef>
          </c:tx>
          <c:marker>
            <c:symbol val="none"/>
          </c:marker>
          <c:cat>
            <c:numRef>
              <c:f>'Population Categories'!$B$22:$Y$22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'Population Categories'!$B$23:$Y$23</c:f>
              <c:numCache>
                <c:formatCode>0.00%</c:formatCode>
                <c:ptCount val="24"/>
                <c:pt idx="0">
                  <c:v>2.2762914682707035E-2</c:v>
                </c:pt>
                <c:pt idx="1">
                  <c:v>2.3229383726044935E-2</c:v>
                </c:pt>
                <c:pt idx="2">
                  <c:v>2.6972273288828941E-2</c:v>
                </c:pt>
                <c:pt idx="3">
                  <c:v>2.0897583441694307E-2</c:v>
                </c:pt>
                <c:pt idx="4">
                  <c:v>2.5162134288696372E-2</c:v>
                </c:pt>
                <c:pt idx="5">
                  <c:v>2.8645709037433548E-2</c:v>
                </c:pt>
                <c:pt idx="6">
                  <c:v>2.7174367829069904E-2</c:v>
                </c:pt>
                <c:pt idx="7">
                  <c:v>2.9946718042376613E-2</c:v>
                </c:pt>
                <c:pt idx="8">
                  <c:v>2.9610271859347607E-2</c:v>
                </c:pt>
                <c:pt idx="9">
                  <c:v>3.1634857102304147E-2</c:v>
                </c:pt>
                <c:pt idx="10">
                  <c:v>3.1302682657492753E-2</c:v>
                </c:pt>
                <c:pt idx="11">
                  <c:v>3.5318208117238188E-2</c:v>
                </c:pt>
                <c:pt idx="12">
                  <c:v>3.8933804199114123E-2</c:v>
                </c:pt>
                <c:pt idx="13">
                  <c:v>3.996992903204373E-2</c:v>
                </c:pt>
                <c:pt idx="14">
                  <c:v>4.1551569758733413E-2</c:v>
                </c:pt>
                <c:pt idx="15">
                  <c:v>4.3688078150668573E-2</c:v>
                </c:pt>
                <c:pt idx="16">
                  <c:v>5.1853411753071128E-2</c:v>
                </c:pt>
                <c:pt idx="17">
                  <c:v>6.0160515029184958E-2</c:v>
                </c:pt>
                <c:pt idx="18">
                  <c:v>6.2898710760489321E-2</c:v>
                </c:pt>
                <c:pt idx="19">
                  <c:v>6.2036751660076307E-2</c:v>
                </c:pt>
                <c:pt idx="20">
                  <c:v>6.0787932595318964E-2</c:v>
                </c:pt>
                <c:pt idx="21">
                  <c:v>6.2647468077243626E-2</c:v>
                </c:pt>
                <c:pt idx="22">
                  <c:v>5.922220800138326E-2</c:v>
                </c:pt>
                <c:pt idx="23">
                  <c:v>5.9551592174198691E-2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'Population Categories'!$A$24</c:f>
              <c:strCache>
                <c:ptCount val="1"/>
                <c:pt idx="0">
                  <c:v>1,000-2,499</c:v>
                </c:pt>
              </c:strCache>
            </c:strRef>
          </c:tx>
          <c:marker>
            <c:symbol val="none"/>
          </c:marker>
          <c:cat>
            <c:numRef>
              <c:f>'Population Categories'!$B$22:$Y$22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'Population Categories'!$B$24:$Y$24</c:f>
              <c:numCache>
                <c:formatCode>0.00%</c:formatCode>
                <c:ptCount val="24"/>
                <c:pt idx="0">
                  <c:v>3.7311373885521984E-2</c:v>
                </c:pt>
                <c:pt idx="1">
                  <c:v>3.6376607333471783E-2</c:v>
                </c:pt>
                <c:pt idx="2">
                  <c:v>3.7287326521416718E-2</c:v>
                </c:pt>
                <c:pt idx="3">
                  <c:v>3.4480167251947837E-2</c:v>
                </c:pt>
                <c:pt idx="4">
                  <c:v>3.1784751802902828E-2</c:v>
                </c:pt>
                <c:pt idx="5">
                  <c:v>3.9313758867484172E-2</c:v>
                </c:pt>
                <c:pt idx="6">
                  <c:v>3.8397244689199049E-2</c:v>
                </c:pt>
                <c:pt idx="7">
                  <c:v>4.0087737570978305E-2</c:v>
                </c:pt>
                <c:pt idx="8">
                  <c:v>4.6379733421787334E-2</c:v>
                </c:pt>
                <c:pt idx="9">
                  <c:v>5.5218239521897687E-2</c:v>
                </c:pt>
                <c:pt idx="10">
                  <c:v>5.340761830698653E-2</c:v>
                </c:pt>
                <c:pt idx="11">
                  <c:v>5.6393817689931132E-2</c:v>
                </c:pt>
                <c:pt idx="12">
                  <c:v>5.8016829397167423E-2</c:v>
                </c:pt>
                <c:pt idx="13">
                  <c:v>6.3980943537773519E-2</c:v>
                </c:pt>
                <c:pt idx="14">
                  <c:v>6.5769507880798231E-2</c:v>
                </c:pt>
                <c:pt idx="15">
                  <c:v>6.463121711993644E-2</c:v>
                </c:pt>
                <c:pt idx="16">
                  <c:v>7.2866189096927186E-2</c:v>
                </c:pt>
                <c:pt idx="17">
                  <c:v>7.2476880630349363E-2</c:v>
                </c:pt>
                <c:pt idx="18">
                  <c:v>7.7080580223480383E-2</c:v>
                </c:pt>
                <c:pt idx="19">
                  <c:v>7.7497828841876948E-2</c:v>
                </c:pt>
                <c:pt idx="20">
                  <c:v>7.6163708104485056E-2</c:v>
                </c:pt>
                <c:pt idx="21">
                  <c:v>6.4164123042776064E-2</c:v>
                </c:pt>
                <c:pt idx="22">
                  <c:v>6.6082591026908874E-2</c:v>
                </c:pt>
                <c:pt idx="23">
                  <c:v>6.2169383967232997E-2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'Population Categories'!$A$25</c:f>
              <c:strCache>
                <c:ptCount val="1"/>
                <c:pt idx="0">
                  <c:v>2,500-4,999</c:v>
                </c:pt>
              </c:strCache>
            </c:strRef>
          </c:tx>
          <c:marker>
            <c:symbol val="none"/>
          </c:marker>
          <c:cat>
            <c:numRef>
              <c:f>'Population Categories'!$B$22:$Y$22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'Population Categories'!$B$25:$Y$25</c:f>
              <c:numCache>
                <c:formatCode>0.00%</c:formatCode>
                <c:ptCount val="24"/>
                <c:pt idx="0">
                  <c:v>3.163095863942423E-2</c:v>
                </c:pt>
                <c:pt idx="1">
                  <c:v>3.7987684501539699E-2</c:v>
                </c:pt>
                <c:pt idx="2">
                  <c:v>4.0064986715656628E-2</c:v>
                </c:pt>
                <c:pt idx="3">
                  <c:v>4.3184183379974476E-2</c:v>
                </c:pt>
                <c:pt idx="4">
                  <c:v>3.908931466272441E-2</c:v>
                </c:pt>
                <c:pt idx="5">
                  <c:v>3.966215561866808E-2</c:v>
                </c:pt>
                <c:pt idx="6">
                  <c:v>3.9993046866300834E-2</c:v>
                </c:pt>
                <c:pt idx="7">
                  <c:v>4.4389764008437742E-2</c:v>
                </c:pt>
                <c:pt idx="8">
                  <c:v>4.2567199661051568E-2</c:v>
                </c:pt>
                <c:pt idx="9">
                  <c:v>4.6333410710495064E-2</c:v>
                </c:pt>
                <c:pt idx="10">
                  <c:v>4.5961550614387219E-2</c:v>
                </c:pt>
                <c:pt idx="11">
                  <c:v>4.8493979169868105E-2</c:v>
                </c:pt>
                <c:pt idx="12">
                  <c:v>4.9349709066181101E-2</c:v>
                </c:pt>
                <c:pt idx="13">
                  <c:v>4.6422068918470859E-2</c:v>
                </c:pt>
                <c:pt idx="14">
                  <c:v>4.8430652752297999E-2</c:v>
                </c:pt>
                <c:pt idx="15">
                  <c:v>5.5657344194422642E-2</c:v>
                </c:pt>
                <c:pt idx="16">
                  <c:v>5.7150874072134511E-2</c:v>
                </c:pt>
                <c:pt idx="17">
                  <c:v>6.9103790322281131E-2</c:v>
                </c:pt>
                <c:pt idx="18">
                  <c:v>8.0124596885895835E-2</c:v>
                </c:pt>
                <c:pt idx="19">
                  <c:v>8.2338837665275846E-2</c:v>
                </c:pt>
                <c:pt idx="20">
                  <c:v>8.5983839149983352E-2</c:v>
                </c:pt>
                <c:pt idx="21">
                  <c:v>8.0804801126306267E-2</c:v>
                </c:pt>
                <c:pt idx="22">
                  <c:v>8.4247100048588638E-2</c:v>
                </c:pt>
                <c:pt idx="23">
                  <c:v>8.1128618309149012E-2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'Population Categories'!$A$26</c:f>
              <c:strCache>
                <c:ptCount val="1"/>
                <c:pt idx="0">
                  <c:v>5,000-9,999</c:v>
                </c:pt>
              </c:strCache>
            </c:strRef>
          </c:tx>
          <c:marker>
            <c:symbol val="none"/>
          </c:marker>
          <c:cat>
            <c:numRef>
              <c:f>'Population Categories'!$B$22:$Y$22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'Population Categories'!$B$26:$Y$26</c:f>
              <c:numCache>
                <c:formatCode>0.00%</c:formatCode>
                <c:ptCount val="24"/>
                <c:pt idx="0">
                  <c:v>4.3154671671021799E-2</c:v>
                </c:pt>
                <c:pt idx="1">
                  <c:v>5.250594432735322E-2</c:v>
                </c:pt>
                <c:pt idx="2">
                  <c:v>5.031768421886347E-2</c:v>
                </c:pt>
                <c:pt idx="3">
                  <c:v>5.1042239980733248E-2</c:v>
                </c:pt>
                <c:pt idx="4">
                  <c:v>4.2530396790470403E-2</c:v>
                </c:pt>
                <c:pt idx="5">
                  <c:v>5.1304387353434518E-2</c:v>
                </c:pt>
                <c:pt idx="6">
                  <c:v>4.6921039925620807E-2</c:v>
                </c:pt>
                <c:pt idx="7">
                  <c:v>4.5490653992807634E-2</c:v>
                </c:pt>
                <c:pt idx="8">
                  <c:v>4.0204945972258661E-2</c:v>
                </c:pt>
                <c:pt idx="9">
                  <c:v>4.4607600030583359E-2</c:v>
                </c:pt>
                <c:pt idx="10">
                  <c:v>4.7515041043080845E-2</c:v>
                </c:pt>
                <c:pt idx="11">
                  <c:v>5.2154885567069209E-2</c:v>
                </c:pt>
                <c:pt idx="12">
                  <c:v>5.1864690941018844E-2</c:v>
                </c:pt>
                <c:pt idx="13">
                  <c:v>5.1800085594618989E-2</c:v>
                </c:pt>
                <c:pt idx="14">
                  <c:v>5.3135031901273187E-2</c:v>
                </c:pt>
                <c:pt idx="15">
                  <c:v>5.7588003880297105E-2</c:v>
                </c:pt>
                <c:pt idx="16">
                  <c:v>6.2341246980646622E-2</c:v>
                </c:pt>
                <c:pt idx="17">
                  <c:v>6.5583034372424492E-2</c:v>
                </c:pt>
                <c:pt idx="18">
                  <c:v>6.1023858163902087E-2</c:v>
                </c:pt>
                <c:pt idx="19">
                  <c:v>6.0736059037392744E-2</c:v>
                </c:pt>
                <c:pt idx="20">
                  <c:v>5.4291635365277625E-2</c:v>
                </c:pt>
                <c:pt idx="21">
                  <c:v>5.5767078452268727E-2</c:v>
                </c:pt>
                <c:pt idx="22">
                  <c:v>5.692765069001577E-2</c:v>
                </c:pt>
                <c:pt idx="23">
                  <c:v>6.010782635305801E-2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'Population Categories'!$A$27</c:f>
              <c:strCache>
                <c:ptCount val="1"/>
                <c:pt idx="0">
                  <c:v>10,000-24,999</c:v>
                </c:pt>
              </c:strCache>
            </c:strRef>
          </c:tx>
          <c:marker>
            <c:symbol val="none"/>
          </c:marker>
          <c:cat>
            <c:numRef>
              <c:f>'Population Categories'!$B$22:$Y$22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'Population Categories'!$B$27:$Y$27</c:f>
              <c:numCache>
                <c:formatCode>0.00%</c:formatCode>
                <c:ptCount val="24"/>
                <c:pt idx="0">
                  <c:v>4.5712841515604126E-2</c:v>
                </c:pt>
                <c:pt idx="1">
                  <c:v>4.0723769835556686E-2</c:v>
                </c:pt>
                <c:pt idx="2">
                  <c:v>4.531127166647006E-2</c:v>
                </c:pt>
                <c:pt idx="3">
                  <c:v>4.5557304265669535E-2</c:v>
                </c:pt>
                <c:pt idx="4">
                  <c:v>3.6304890736433108E-2</c:v>
                </c:pt>
                <c:pt idx="5">
                  <c:v>3.6711930094236747E-2</c:v>
                </c:pt>
                <c:pt idx="6">
                  <c:v>4.0526410947000949E-2</c:v>
                </c:pt>
                <c:pt idx="7">
                  <c:v>4.4638806863335122E-2</c:v>
                </c:pt>
                <c:pt idx="8">
                  <c:v>4.7489460055713473E-2</c:v>
                </c:pt>
                <c:pt idx="9">
                  <c:v>3.8721962578737106E-2</c:v>
                </c:pt>
                <c:pt idx="10">
                  <c:v>4.1674669678796059E-2</c:v>
                </c:pt>
                <c:pt idx="11">
                  <c:v>4.7340525149098679E-2</c:v>
                </c:pt>
                <c:pt idx="12">
                  <c:v>4.1603383719863593E-2</c:v>
                </c:pt>
                <c:pt idx="13">
                  <c:v>4.3061831390782929E-2</c:v>
                </c:pt>
                <c:pt idx="14">
                  <c:v>4.5758267947384745E-2</c:v>
                </c:pt>
                <c:pt idx="15">
                  <c:v>5.1472451521865879E-2</c:v>
                </c:pt>
                <c:pt idx="16">
                  <c:v>5.5851555445761633E-2</c:v>
                </c:pt>
                <c:pt idx="17">
                  <c:v>6.5066922298814125E-2</c:v>
                </c:pt>
                <c:pt idx="18">
                  <c:v>6.3116810589563532E-2</c:v>
                </c:pt>
                <c:pt idx="19">
                  <c:v>5.9854295966308847E-2</c:v>
                </c:pt>
                <c:pt idx="20">
                  <c:v>6.0388305388386146E-2</c:v>
                </c:pt>
                <c:pt idx="21">
                  <c:v>6.1068219979853976E-2</c:v>
                </c:pt>
                <c:pt idx="22">
                  <c:v>6.0915986852251254E-2</c:v>
                </c:pt>
                <c:pt idx="23">
                  <c:v>6.1284409688630338E-2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'Population Categories'!$A$28</c:f>
              <c:strCache>
                <c:ptCount val="1"/>
                <c:pt idx="0">
                  <c:v>25,000-49,999</c:v>
                </c:pt>
              </c:strCache>
            </c:strRef>
          </c:tx>
          <c:marker>
            <c:symbol val="none"/>
          </c:marker>
          <c:cat>
            <c:numRef>
              <c:f>'Population Categories'!$B$22:$Y$22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'Population Categories'!$B$28:$Y$28</c:f>
              <c:numCache>
                <c:formatCode>0.00%</c:formatCode>
                <c:ptCount val="24"/>
                <c:pt idx="0">
                  <c:v>1.0157362745099617E-2</c:v>
                </c:pt>
                <c:pt idx="1">
                  <c:v>1.2759655011810268E-2</c:v>
                </c:pt>
                <c:pt idx="2">
                  <c:v>1.1727795521550228E-2</c:v>
                </c:pt>
                <c:pt idx="3">
                  <c:v>1.2071393037349576E-2</c:v>
                </c:pt>
                <c:pt idx="4">
                  <c:v>1.2847855882693111E-2</c:v>
                </c:pt>
                <c:pt idx="5">
                  <c:v>1.3515522643040475E-2</c:v>
                </c:pt>
                <c:pt idx="6">
                  <c:v>1.331425666495605E-2</c:v>
                </c:pt>
                <c:pt idx="7">
                  <c:v>1.8339389698601886E-2</c:v>
                </c:pt>
                <c:pt idx="8">
                  <c:v>2.0665249740907402E-2</c:v>
                </c:pt>
                <c:pt idx="9">
                  <c:v>2.2316976776883119E-2</c:v>
                </c:pt>
                <c:pt idx="10">
                  <c:v>2.4859798213253889E-2</c:v>
                </c:pt>
                <c:pt idx="11">
                  <c:v>2.8648054721287296E-2</c:v>
                </c:pt>
                <c:pt idx="12">
                  <c:v>3.0434859626038639E-2</c:v>
                </c:pt>
                <c:pt idx="13">
                  <c:v>2.6659825674898271E-2</c:v>
                </c:pt>
                <c:pt idx="14">
                  <c:v>2.7803074414877636E-2</c:v>
                </c:pt>
                <c:pt idx="15">
                  <c:v>2.7077721738968941E-2</c:v>
                </c:pt>
                <c:pt idx="16">
                  <c:v>3.0577621587836206E-2</c:v>
                </c:pt>
                <c:pt idx="17">
                  <c:v>3.2745970474915391E-2</c:v>
                </c:pt>
                <c:pt idx="18">
                  <c:v>3.5316814045888018E-2</c:v>
                </c:pt>
                <c:pt idx="19">
                  <c:v>3.9800056149503271E-2</c:v>
                </c:pt>
                <c:pt idx="20">
                  <c:v>3.8745356335341645E-2</c:v>
                </c:pt>
                <c:pt idx="21">
                  <c:v>3.6982115886652844E-2</c:v>
                </c:pt>
                <c:pt idx="22">
                  <c:v>3.8652488801782466E-2</c:v>
                </c:pt>
                <c:pt idx="23">
                  <c:v>4.0201136499328105E-2</c:v>
                </c:pt>
              </c:numCache>
            </c:numRef>
          </c:val>
          <c:smooth val="0"/>
        </c:ser>
        <c:ser>
          <c:idx val="7"/>
          <c:order val="6"/>
          <c:tx>
            <c:strRef>
              <c:f>'Population Categories'!$A$29</c:f>
              <c:strCache>
                <c:ptCount val="1"/>
                <c:pt idx="0">
                  <c:v>50,000-99,999</c:v>
                </c:pt>
              </c:strCache>
            </c:strRef>
          </c:tx>
          <c:marker>
            <c:symbol val="none"/>
          </c:marker>
          <c:cat>
            <c:numRef>
              <c:f>'Population Categories'!$B$22:$Y$22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'Population Categories'!$B$29:$Y$29</c:f>
              <c:numCache>
                <c:formatCode>0.00%</c:formatCode>
                <c:ptCount val="24"/>
                <c:pt idx="0">
                  <c:v>2.3506790640421951E-2</c:v>
                </c:pt>
                <c:pt idx="1">
                  <c:v>2.4571791706055213E-2</c:v>
                </c:pt>
                <c:pt idx="2">
                  <c:v>2.6470466062539305E-2</c:v>
                </c:pt>
                <c:pt idx="3">
                  <c:v>2.4610935031112037E-2</c:v>
                </c:pt>
                <c:pt idx="4">
                  <c:v>2.0684603905660036E-2</c:v>
                </c:pt>
                <c:pt idx="5">
                  <c:v>2.3639241116442434E-2</c:v>
                </c:pt>
                <c:pt idx="6">
                  <c:v>2.6397496700344792E-2</c:v>
                </c:pt>
                <c:pt idx="7">
                  <c:v>2.9948500952083238E-2</c:v>
                </c:pt>
                <c:pt idx="8">
                  <c:v>3.1806902665326341E-2</c:v>
                </c:pt>
                <c:pt idx="9">
                  <c:v>3.2709073908170246E-2</c:v>
                </c:pt>
                <c:pt idx="10">
                  <c:v>3.3589581783579098E-2</c:v>
                </c:pt>
                <c:pt idx="11">
                  <c:v>3.5870743037689473E-2</c:v>
                </c:pt>
                <c:pt idx="12">
                  <c:v>3.7942363009653195E-2</c:v>
                </c:pt>
                <c:pt idx="13">
                  <c:v>3.6317387198836634E-2</c:v>
                </c:pt>
                <c:pt idx="14">
                  <c:v>3.775233016589935E-2</c:v>
                </c:pt>
                <c:pt idx="15">
                  <c:v>3.9246172824212819E-2</c:v>
                </c:pt>
                <c:pt idx="16">
                  <c:v>4.0363894683201486E-2</c:v>
                </c:pt>
                <c:pt idx="17">
                  <c:v>4.424966341204209E-2</c:v>
                </c:pt>
                <c:pt idx="18">
                  <c:v>4.5796650133498838E-2</c:v>
                </c:pt>
                <c:pt idx="19">
                  <c:v>4.5309586428484823E-2</c:v>
                </c:pt>
                <c:pt idx="20">
                  <c:v>4.6095081518836699E-2</c:v>
                </c:pt>
                <c:pt idx="21">
                  <c:v>4.4087096097717417E-2</c:v>
                </c:pt>
                <c:pt idx="22">
                  <c:v>4.7155843384081117E-2</c:v>
                </c:pt>
                <c:pt idx="23">
                  <c:v>4.5263879233272852E-2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'Population Categories'!$A$30</c:f>
              <c:strCache>
                <c:ptCount val="1"/>
                <c:pt idx="0">
                  <c:v>100,000 and above</c:v>
                </c:pt>
              </c:strCache>
            </c:strRef>
          </c:tx>
          <c:marker>
            <c:symbol val="none"/>
          </c:marker>
          <c:cat>
            <c:numRef>
              <c:f>'Population Categories'!$B$22:$Y$22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'Population Categories'!$B$30:$Y$30</c:f>
              <c:numCache>
                <c:formatCode>0.00%</c:formatCode>
                <c:ptCount val="24"/>
                <c:pt idx="0">
                  <c:v>2.5927488463464408E-2</c:v>
                </c:pt>
                <c:pt idx="1">
                  <c:v>2.6431964076134514E-2</c:v>
                </c:pt>
                <c:pt idx="2">
                  <c:v>2.7770482299667824E-2</c:v>
                </c:pt>
                <c:pt idx="3">
                  <c:v>1.9742475849721962E-2</c:v>
                </c:pt>
                <c:pt idx="4">
                  <c:v>2.049298413777223E-2</c:v>
                </c:pt>
                <c:pt idx="5">
                  <c:v>1.8776431240283442E-2</c:v>
                </c:pt>
                <c:pt idx="6">
                  <c:v>1.5902863763759174E-2</c:v>
                </c:pt>
                <c:pt idx="7">
                  <c:v>1.3001546290612315E-2</c:v>
                </c:pt>
                <c:pt idx="8">
                  <c:v>1.4825154114085711E-2</c:v>
                </c:pt>
                <c:pt idx="9">
                  <c:v>1.7103998180970564E-2</c:v>
                </c:pt>
                <c:pt idx="10">
                  <c:v>2.0108561449022913E-2</c:v>
                </c:pt>
                <c:pt idx="11">
                  <c:v>2.373827394489339E-2</c:v>
                </c:pt>
                <c:pt idx="12">
                  <c:v>2.5191876521734949E-2</c:v>
                </c:pt>
                <c:pt idx="13">
                  <c:v>2.8244637430538202E-2</c:v>
                </c:pt>
                <c:pt idx="14">
                  <c:v>2.7454072419354224E-2</c:v>
                </c:pt>
                <c:pt idx="15">
                  <c:v>3.2210379652555757E-2</c:v>
                </c:pt>
                <c:pt idx="16">
                  <c:v>3.1526363974490552E-2</c:v>
                </c:pt>
                <c:pt idx="17">
                  <c:v>3.4929268820984231E-2</c:v>
                </c:pt>
                <c:pt idx="18">
                  <c:v>2.9158020115680944E-2</c:v>
                </c:pt>
                <c:pt idx="19">
                  <c:v>3.2062235272916323E-2</c:v>
                </c:pt>
                <c:pt idx="20">
                  <c:v>2.8791543605227711E-2</c:v>
                </c:pt>
                <c:pt idx="21">
                  <c:v>2.9188708763923026E-2</c:v>
                </c:pt>
                <c:pt idx="22">
                  <c:v>2.738573043762349E-2</c:v>
                </c:pt>
                <c:pt idx="23">
                  <c:v>3.1626634807302115E-2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729792"/>
        <c:axId val="103739776"/>
      </c:lineChart>
      <c:catAx>
        <c:axId val="10372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3739776"/>
        <c:crosses val="autoZero"/>
        <c:auto val="1"/>
        <c:lblAlgn val="ctr"/>
        <c:lblOffset val="100"/>
        <c:noMultiLvlLbl val="0"/>
      </c:catAx>
      <c:valAx>
        <c:axId val="1037397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of Eligible Property</a:t>
                </a:r>
              </a:p>
            </c:rich>
          </c:tx>
          <c:layout/>
          <c:overlay val="0"/>
        </c:title>
        <c:numFmt formatCode="0.0%" sourceLinked="0"/>
        <c:majorTickMark val="out"/>
        <c:minorTickMark val="none"/>
        <c:tickLblPos val="nextTo"/>
        <c:crossAx val="1037297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TID Creation by Type - Existing TIDs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'Distribution of Districts'!$B$2</c:f>
              <c:strCache>
                <c:ptCount val="1"/>
                <c:pt idx="0">
                  <c:v>Created before 10/1/1995</c:v>
                </c:pt>
              </c:strCache>
            </c:strRef>
          </c:tx>
          <c:invertIfNegative val="0"/>
          <c:cat>
            <c:numRef>
              <c:f>'Distribution of Districts'!$A$3:$A$33</c:f>
              <c:numCache>
                <c:formatCode>General</c:formatCode>
                <c:ptCount val="31"/>
                <c:pt idx="0">
                  <c:v>1979</c:v>
                </c:pt>
                <c:pt idx="1">
                  <c:v>1983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</c:numCache>
            </c:numRef>
          </c:cat>
          <c:val>
            <c:numRef>
              <c:f>'Distribution of Districts'!$B$3:$B$33</c:f>
              <c:numCache>
                <c:formatCode>General</c:formatCode>
                <c:ptCount val="31"/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7</c:v>
                </c:pt>
                <c:pt idx="6">
                  <c:v>5</c:v>
                </c:pt>
                <c:pt idx="7">
                  <c:v>15</c:v>
                </c:pt>
                <c:pt idx="8">
                  <c:v>15</c:v>
                </c:pt>
                <c:pt idx="9">
                  <c:v>21</c:v>
                </c:pt>
                <c:pt idx="10">
                  <c:v>22</c:v>
                </c:pt>
                <c:pt idx="11">
                  <c:v>40</c:v>
                </c:pt>
                <c:pt idx="12">
                  <c:v>59</c:v>
                </c:pt>
              </c:numCache>
            </c:numRef>
          </c:val>
        </c:ser>
        <c:ser>
          <c:idx val="1"/>
          <c:order val="1"/>
          <c:tx>
            <c:strRef>
              <c:f>'Distribution of Districts'!$C$2</c:f>
              <c:strCache>
                <c:ptCount val="1"/>
                <c:pt idx="0">
                  <c:v>Blight</c:v>
                </c:pt>
              </c:strCache>
            </c:strRef>
          </c:tx>
          <c:invertIfNegative val="0"/>
          <c:cat>
            <c:numRef>
              <c:f>'Distribution of Districts'!$A$3:$A$33</c:f>
              <c:numCache>
                <c:formatCode>General</c:formatCode>
                <c:ptCount val="31"/>
                <c:pt idx="0">
                  <c:v>1979</c:v>
                </c:pt>
                <c:pt idx="1">
                  <c:v>1983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</c:numCache>
            </c:numRef>
          </c:cat>
          <c:val>
            <c:numRef>
              <c:f>'Distribution of Districts'!$C$3:$C$33</c:f>
              <c:numCache>
                <c:formatCode>General</c:formatCode>
                <c:ptCount val="31"/>
                <c:pt idx="13">
                  <c:v>14</c:v>
                </c:pt>
                <c:pt idx="14">
                  <c:v>14</c:v>
                </c:pt>
                <c:pt idx="15">
                  <c:v>11</c:v>
                </c:pt>
                <c:pt idx="16">
                  <c:v>7</c:v>
                </c:pt>
                <c:pt idx="17">
                  <c:v>29</c:v>
                </c:pt>
                <c:pt idx="18">
                  <c:v>20</c:v>
                </c:pt>
                <c:pt idx="19">
                  <c:v>20</c:v>
                </c:pt>
                <c:pt idx="20">
                  <c:v>16</c:v>
                </c:pt>
                <c:pt idx="21">
                  <c:v>17</c:v>
                </c:pt>
                <c:pt idx="22">
                  <c:v>39</c:v>
                </c:pt>
                <c:pt idx="23">
                  <c:v>19</c:v>
                </c:pt>
                <c:pt idx="24">
                  <c:v>18</c:v>
                </c:pt>
                <c:pt idx="25">
                  <c:v>9</c:v>
                </c:pt>
                <c:pt idx="26">
                  <c:v>8</c:v>
                </c:pt>
                <c:pt idx="27">
                  <c:v>8</c:v>
                </c:pt>
                <c:pt idx="28">
                  <c:v>4</c:v>
                </c:pt>
                <c:pt idx="29">
                  <c:v>14</c:v>
                </c:pt>
                <c:pt idx="30">
                  <c:v>14</c:v>
                </c:pt>
              </c:numCache>
            </c:numRef>
          </c:val>
        </c:ser>
        <c:ser>
          <c:idx val="2"/>
          <c:order val="2"/>
          <c:tx>
            <c:strRef>
              <c:f>'Distribution of Districts'!$D$2</c:f>
              <c:strCache>
                <c:ptCount val="1"/>
                <c:pt idx="0">
                  <c:v>Environmental Remediation</c:v>
                </c:pt>
              </c:strCache>
            </c:strRef>
          </c:tx>
          <c:invertIfNegative val="0"/>
          <c:cat>
            <c:numRef>
              <c:f>'Distribution of Districts'!$A$3:$A$33</c:f>
              <c:numCache>
                <c:formatCode>General</c:formatCode>
                <c:ptCount val="31"/>
                <c:pt idx="0">
                  <c:v>1979</c:v>
                </c:pt>
                <c:pt idx="1">
                  <c:v>1983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</c:numCache>
            </c:numRef>
          </c:cat>
          <c:val>
            <c:numRef>
              <c:f>'Distribution of Districts'!$D$3:$D$33</c:f>
              <c:numCache>
                <c:formatCode>General</c:formatCode>
                <c:ptCount val="31"/>
                <c:pt idx="18">
                  <c:v>1</c:v>
                </c:pt>
                <c:pt idx="20">
                  <c:v>4</c:v>
                </c:pt>
                <c:pt idx="21">
                  <c:v>1</c:v>
                </c:pt>
                <c:pt idx="22">
                  <c:v>4</c:v>
                </c:pt>
                <c:pt idx="24">
                  <c:v>2</c:v>
                </c:pt>
                <c:pt idx="27">
                  <c:v>3</c:v>
                </c:pt>
              </c:numCache>
            </c:numRef>
          </c:val>
        </c:ser>
        <c:ser>
          <c:idx val="3"/>
          <c:order val="3"/>
          <c:tx>
            <c:strRef>
              <c:f>'Distribution of Districts'!$E$2</c:f>
              <c:strCache>
                <c:ptCount val="1"/>
                <c:pt idx="0">
                  <c:v>Industrial 1995-2004</c:v>
                </c:pt>
              </c:strCache>
            </c:strRef>
          </c:tx>
          <c:invertIfNegative val="0"/>
          <c:cat>
            <c:numRef>
              <c:f>'Distribution of Districts'!$A$3:$A$33</c:f>
              <c:numCache>
                <c:formatCode>General</c:formatCode>
                <c:ptCount val="31"/>
                <c:pt idx="0">
                  <c:v>1979</c:v>
                </c:pt>
                <c:pt idx="1">
                  <c:v>1983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</c:numCache>
            </c:numRef>
          </c:cat>
          <c:val>
            <c:numRef>
              <c:f>'Distribution of Districts'!$E$3:$E$33</c:f>
              <c:numCache>
                <c:formatCode>General</c:formatCode>
                <c:ptCount val="31"/>
                <c:pt idx="13">
                  <c:v>28</c:v>
                </c:pt>
                <c:pt idx="14">
                  <c:v>38</c:v>
                </c:pt>
                <c:pt idx="15">
                  <c:v>19</c:v>
                </c:pt>
                <c:pt idx="16">
                  <c:v>32</c:v>
                </c:pt>
                <c:pt idx="17">
                  <c:v>23</c:v>
                </c:pt>
                <c:pt idx="18">
                  <c:v>18</c:v>
                </c:pt>
                <c:pt idx="19">
                  <c:v>15</c:v>
                </c:pt>
                <c:pt idx="20">
                  <c:v>26</c:v>
                </c:pt>
                <c:pt idx="21">
                  <c:v>11</c:v>
                </c:pt>
                <c:pt idx="22">
                  <c:v>1</c:v>
                </c:pt>
              </c:numCache>
            </c:numRef>
          </c:val>
        </c:ser>
        <c:ser>
          <c:idx val="4"/>
          <c:order val="4"/>
          <c:tx>
            <c:strRef>
              <c:f>'Distribution of Districts'!$F$2</c:f>
              <c:strCache>
                <c:ptCount val="1"/>
                <c:pt idx="0">
                  <c:v>Industrial after 10/1/2004</c:v>
                </c:pt>
              </c:strCache>
            </c:strRef>
          </c:tx>
          <c:invertIfNegative val="0"/>
          <c:cat>
            <c:numRef>
              <c:f>'Distribution of Districts'!$A$3:$A$33</c:f>
              <c:numCache>
                <c:formatCode>General</c:formatCode>
                <c:ptCount val="31"/>
                <c:pt idx="0">
                  <c:v>1979</c:v>
                </c:pt>
                <c:pt idx="1">
                  <c:v>1983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</c:numCache>
            </c:numRef>
          </c:cat>
          <c:val>
            <c:numRef>
              <c:f>'Distribution of Districts'!$F$3:$F$33</c:f>
              <c:numCache>
                <c:formatCode>General</c:formatCode>
                <c:ptCount val="31"/>
                <c:pt idx="17">
                  <c:v>1</c:v>
                </c:pt>
                <c:pt idx="22">
                  <c:v>16</c:v>
                </c:pt>
                <c:pt idx="23">
                  <c:v>11</c:v>
                </c:pt>
                <c:pt idx="24">
                  <c:v>10</c:v>
                </c:pt>
                <c:pt idx="25">
                  <c:v>9</c:v>
                </c:pt>
                <c:pt idx="26">
                  <c:v>4</c:v>
                </c:pt>
                <c:pt idx="27">
                  <c:v>7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</c:numCache>
            </c:numRef>
          </c:val>
        </c:ser>
        <c:ser>
          <c:idx val="5"/>
          <c:order val="5"/>
          <c:tx>
            <c:strRef>
              <c:f>'Distribution of Districts'!$G$2</c:f>
              <c:strCache>
                <c:ptCount val="1"/>
                <c:pt idx="0">
                  <c:v>Mixed-Use</c:v>
                </c:pt>
              </c:strCache>
            </c:strRef>
          </c:tx>
          <c:invertIfNegative val="0"/>
          <c:cat>
            <c:numRef>
              <c:f>'Distribution of Districts'!$A$3:$A$33</c:f>
              <c:numCache>
                <c:formatCode>General</c:formatCode>
                <c:ptCount val="31"/>
                <c:pt idx="0">
                  <c:v>1979</c:v>
                </c:pt>
                <c:pt idx="1">
                  <c:v>1983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</c:numCache>
            </c:numRef>
          </c:cat>
          <c:val>
            <c:numRef>
              <c:f>'Distribution of Districts'!$G$3:$G$33</c:f>
              <c:numCache>
                <c:formatCode>General</c:formatCode>
                <c:ptCount val="31"/>
                <c:pt idx="22">
                  <c:v>38</c:v>
                </c:pt>
                <c:pt idx="23">
                  <c:v>37</c:v>
                </c:pt>
                <c:pt idx="24">
                  <c:v>37</c:v>
                </c:pt>
                <c:pt idx="25">
                  <c:v>27</c:v>
                </c:pt>
                <c:pt idx="26">
                  <c:v>18</c:v>
                </c:pt>
                <c:pt idx="27">
                  <c:v>20</c:v>
                </c:pt>
                <c:pt idx="28">
                  <c:v>21</c:v>
                </c:pt>
                <c:pt idx="29">
                  <c:v>7</c:v>
                </c:pt>
                <c:pt idx="30">
                  <c:v>18</c:v>
                </c:pt>
              </c:numCache>
            </c:numRef>
          </c:val>
        </c:ser>
        <c:ser>
          <c:idx val="6"/>
          <c:order val="6"/>
          <c:tx>
            <c:strRef>
              <c:f>'Distribution of Districts'!$H$2</c:f>
              <c:strCache>
                <c:ptCount val="1"/>
                <c:pt idx="0">
                  <c:v>Rehabilitation or Conservation</c:v>
                </c:pt>
              </c:strCache>
            </c:strRef>
          </c:tx>
          <c:invertIfNegative val="0"/>
          <c:cat>
            <c:numRef>
              <c:f>'Distribution of Districts'!$A$3:$A$33</c:f>
              <c:numCache>
                <c:formatCode>General</c:formatCode>
                <c:ptCount val="31"/>
                <c:pt idx="0">
                  <c:v>1979</c:v>
                </c:pt>
                <c:pt idx="1">
                  <c:v>1983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</c:numCache>
            </c:numRef>
          </c:cat>
          <c:val>
            <c:numRef>
              <c:f>'Distribution of Districts'!$H$3:$H$33</c:f>
              <c:numCache>
                <c:formatCode>General</c:formatCode>
                <c:ptCount val="31"/>
                <c:pt idx="13">
                  <c:v>1</c:v>
                </c:pt>
                <c:pt idx="14">
                  <c:v>6</c:v>
                </c:pt>
                <c:pt idx="15">
                  <c:v>2</c:v>
                </c:pt>
                <c:pt idx="16">
                  <c:v>1</c:v>
                </c:pt>
                <c:pt idx="17">
                  <c:v>3</c:v>
                </c:pt>
                <c:pt idx="18">
                  <c:v>4</c:v>
                </c:pt>
                <c:pt idx="19">
                  <c:v>3</c:v>
                </c:pt>
                <c:pt idx="20">
                  <c:v>3</c:v>
                </c:pt>
                <c:pt idx="21">
                  <c:v>5</c:v>
                </c:pt>
                <c:pt idx="22">
                  <c:v>5</c:v>
                </c:pt>
                <c:pt idx="23">
                  <c:v>8</c:v>
                </c:pt>
                <c:pt idx="24">
                  <c:v>8</c:v>
                </c:pt>
                <c:pt idx="25">
                  <c:v>15</c:v>
                </c:pt>
                <c:pt idx="26">
                  <c:v>14</c:v>
                </c:pt>
                <c:pt idx="27">
                  <c:v>4</c:v>
                </c:pt>
                <c:pt idx="28">
                  <c:v>8</c:v>
                </c:pt>
                <c:pt idx="29">
                  <c:v>9</c:v>
                </c:pt>
                <c:pt idx="30">
                  <c:v>7</c:v>
                </c:pt>
              </c:numCache>
            </c:numRef>
          </c:val>
        </c:ser>
        <c:ser>
          <c:idx val="7"/>
          <c:order val="7"/>
          <c:tx>
            <c:strRef>
              <c:f>'Distribution of Districts'!$I$2</c:f>
              <c:strCache>
                <c:ptCount val="1"/>
                <c:pt idx="0">
                  <c:v>Town</c:v>
                </c:pt>
              </c:strCache>
            </c:strRef>
          </c:tx>
          <c:invertIfNegative val="0"/>
          <c:cat>
            <c:numRef>
              <c:f>'Distribution of Districts'!$A$3:$A$33</c:f>
              <c:numCache>
                <c:formatCode>General</c:formatCode>
                <c:ptCount val="31"/>
                <c:pt idx="0">
                  <c:v>1979</c:v>
                </c:pt>
                <c:pt idx="1">
                  <c:v>1983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  <c:pt idx="29">
                  <c:v>2012</c:v>
                </c:pt>
                <c:pt idx="30">
                  <c:v>2013</c:v>
                </c:pt>
              </c:numCache>
            </c:numRef>
          </c:cat>
          <c:val>
            <c:numRef>
              <c:f>'Distribution of Districts'!$I$3:$I$33</c:f>
              <c:numCache>
                <c:formatCode>General</c:formatCode>
                <c:ptCount val="31"/>
                <c:pt idx="22">
                  <c:v>1</c:v>
                </c:pt>
                <c:pt idx="27">
                  <c:v>1</c:v>
                </c:pt>
                <c:pt idx="2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757120"/>
        <c:axId val="104771584"/>
      </c:barChart>
      <c:catAx>
        <c:axId val="104757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Base 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4771584"/>
        <c:crosses val="autoZero"/>
        <c:auto val="1"/>
        <c:lblAlgn val="ctr"/>
        <c:lblOffset val="100"/>
        <c:noMultiLvlLbl val="0"/>
      </c:catAx>
      <c:valAx>
        <c:axId val="1047715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Districts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47571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TID Type by Municipal Population Size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'Distribution of Districts'!$B$45</c:f>
              <c:strCache>
                <c:ptCount val="1"/>
                <c:pt idx="0">
                  <c:v>Blight</c:v>
                </c:pt>
              </c:strCache>
            </c:strRef>
          </c:tx>
          <c:invertIfNegative val="0"/>
          <c:cat>
            <c:strRef>
              <c:f>'Distribution of Districts'!$A$46:$A$51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Districts'!$B$46:$B$51</c:f>
              <c:numCache>
                <c:formatCode>General</c:formatCode>
                <c:ptCount val="6"/>
                <c:pt idx="0">
                  <c:v>41</c:v>
                </c:pt>
                <c:pt idx="1">
                  <c:v>40</c:v>
                </c:pt>
                <c:pt idx="2">
                  <c:v>42</c:v>
                </c:pt>
                <c:pt idx="3">
                  <c:v>58</c:v>
                </c:pt>
                <c:pt idx="4">
                  <c:v>17</c:v>
                </c:pt>
                <c:pt idx="5">
                  <c:v>83</c:v>
                </c:pt>
              </c:numCache>
            </c:numRef>
          </c:val>
        </c:ser>
        <c:ser>
          <c:idx val="1"/>
          <c:order val="1"/>
          <c:tx>
            <c:strRef>
              <c:f>'Distribution of Districts'!$C$45</c:f>
              <c:strCache>
                <c:ptCount val="1"/>
                <c:pt idx="0">
                  <c:v>Environmental Remediation</c:v>
                </c:pt>
              </c:strCache>
            </c:strRef>
          </c:tx>
          <c:invertIfNegative val="0"/>
          <c:cat>
            <c:strRef>
              <c:f>'Distribution of Districts'!$A$46:$A$51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Districts'!$C$46:$C$51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'Distribution of Districts'!$D$45</c:f>
              <c:strCache>
                <c:ptCount val="1"/>
                <c:pt idx="0">
                  <c:v>Industrial 1995-2004</c:v>
                </c:pt>
              </c:strCache>
            </c:strRef>
          </c:tx>
          <c:invertIfNegative val="0"/>
          <c:cat>
            <c:strRef>
              <c:f>'Distribution of Districts'!$A$46:$A$51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Districts'!$D$46:$D$51</c:f>
              <c:numCache>
                <c:formatCode>General</c:formatCode>
                <c:ptCount val="6"/>
                <c:pt idx="0">
                  <c:v>67</c:v>
                </c:pt>
                <c:pt idx="1">
                  <c:v>41</c:v>
                </c:pt>
                <c:pt idx="2">
                  <c:v>32</c:v>
                </c:pt>
                <c:pt idx="3">
                  <c:v>30</c:v>
                </c:pt>
                <c:pt idx="4">
                  <c:v>24</c:v>
                </c:pt>
                <c:pt idx="5">
                  <c:v>17</c:v>
                </c:pt>
              </c:numCache>
            </c:numRef>
          </c:val>
        </c:ser>
        <c:ser>
          <c:idx val="3"/>
          <c:order val="3"/>
          <c:tx>
            <c:strRef>
              <c:f>'Distribution of Districts'!$E$45</c:f>
              <c:strCache>
                <c:ptCount val="1"/>
                <c:pt idx="0">
                  <c:v>Industrial after 10/1/2004</c:v>
                </c:pt>
              </c:strCache>
            </c:strRef>
          </c:tx>
          <c:invertIfNegative val="0"/>
          <c:cat>
            <c:strRef>
              <c:f>'Distribution of Districts'!$A$46:$A$51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Districts'!$E$46:$E$51</c:f>
              <c:numCache>
                <c:formatCode>General</c:formatCode>
                <c:ptCount val="6"/>
                <c:pt idx="0">
                  <c:v>17</c:v>
                </c:pt>
                <c:pt idx="1">
                  <c:v>14</c:v>
                </c:pt>
                <c:pt idx="2">
                  <c:v>10</c:v>
                </c:pt>
                <c:pt idx="3">
                  <c:v>16</c:v>
                </c:pt>
                <c:pt idx="4">
                  <c:v>10</c:v>
                </c:pt>
                <c:pt idx="5">
                  <c:v>15</c:v>
                </c:pt>
              </c:numCache>
            </c:numRef>
          </c:val>
        </c:ser>
        <c:ser>
          <c:idx val="4"/>
          <c:order val="4"/>
          <c:tx>
            <c:strRef>
              <c:f>'Distribution of Districts'!$F$45</c:f>
              <c:strCache>
                <c:ptCount val="1"/>
                <c:pt idx="0">
                  <c:v>Mixed-Use</c:v>
                </c:pt>
              </c:strCache>
            </c:strRef>
          </c:tx>
          <c:invertIfNegative val="0"/>
          <c:cat>
            <c:strRef>
              <c:f>'Distribution of Districts'!$A$46:$A$51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Districts'!$F$46:$F$51</c:f>
              <c:numCache>
                <c:formatCode>General</c:formatCode>
                <c:ptCount val="6"/>
                <c:pt idx="0">
                  <c:v>73</c:v>
                </c:pt>
                <c:pt idx="1">
                  <c:v>47</c:v>
                </c:pt>
                <c:pt idx="2">
                  <c:v>41</c:v>
                </c:pt>
                <c:pt idx="3">
                  <c:v>33</c:v>
                </c:pt>
                <c:pt idx="4">
                  <c:v>22</c:v>
                </c:pt>
                <c:pt idx="5">
                  <c:v>7</c:v>
                </c:pt>
              </c:numCache>
            </c:numRef>
          </c:val>
        </c:ser>
        <c:ser>
          <c:idx val="5"/>
          <c:order val="5"/>
          <c:tx>
            <c:strRef>
              <c:f>'Distribution of Districts'!$G$45</c:f>
              <c:strCache>
                <c:ptCount val="1"/>
                <c:pt idx="0">
                  <c:v>Rehabilitation or Conservation</c:v>
                </c:pt>
              </c:strCache>
            </c:strRef>
          </c:tx>
          <c:invertIfNegative val="0"/>
          <c:cat>
            <c:strRef>
              <c:f>'Distribution of Districts'!$A$46:$A$51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Districts'!$G$46:$G$51</c:f>
              <c:numCache>
                <c:formatCode>General</c:formatCode>
                <c:ptCount val="6"/>
                <c:pt idx="0">
                  <c:v>22</c:v>
                </c:pt>
                <c:pt idx="1">
                  <c:v>8</c:v>
                </c:pt>
                <c:pt idx="2">
                  <c:v>12</c:v>
                </c:pt>
                <c:pt idx="3">
                  <c:v>19</c:v>
                </c:pt>
                <c:pt idx="4">
                  <c:v>18</c:v>
                </c:pt>
                <c:pt idx="5">
                  <c:v>27</c:v>
                </c:pt>
              </c:numCache>
            </c:numRef>
          </c:val>
        </c:ser>
        <c:ser>
          <c:idx val="6"/>
          <c:order val="6"/>
          <c:tx>
            <c:strRef>
              <c:f>'Distribution of Districts'!$H$45</c:f>
              <c:strCache>
                <c:ptCount val="1"/>
                <c:pt idx="0">
                  <c:v>Town</c:v>
                </c:pt>
              </c:strCache>
            </c:strRef>
          </c:tx>
          <c:invertIfNegative val="0"/>
          <c:cat>
            <c:strRef>
              <c:f>'Distribution of Districts'!$A$46:$A$51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Districts'!$H$46:$H$51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</c:numCache>
            </c:numRef>
          </c:val>
        </c:ser>
        <c:ser>
          <c:idx val="7"/>
          <c:order val="7"/>
          <c:tx>
            <c:strRef>
              <c:f>'Distribution of Districts'!$I$45</c:f>
              <c:strCache>
                <c:ptCount val="1"/>
                <c:pt idx="0">
                  <c:v>Created before 10/1/1995</c:v>
                </c:pt>
              </c:strCache>
            </c:strRef>
          </c:tx>
          <c:invertIfNegative val="0"/>
          <c:cat>
            <c:strRef>
              <c:f>'Distribution of Districts'!$A$46:$A$51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Districts'!$I$46:$I$51</c:f>
              <c:numCache>
                <c:formatCode>General</c:formatCode>
                <c:ptCount val="6"/>
                <c:pt idx="0">
                  <c:v>66</c:v>
                </c:pt>
                <c:pt idx="1">
                  <c:v>40</c:v>
                </c:pt>
                <c:pt idx="2">
                  <c:v>35</c:v>
                </c:pt>
                <c:pt idx="3">
                  <c:v>20</c:v>
                </c:pt>
                <c:pt idx="4">
                  <c:v>11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3803136"/>
        <c:axId val="103813120"/>
      </c:barChart>
      <c:catAx>
        <c:axId val="103803136"/>
        <c:scaling>
          <c:orientation val="minMax"/>
        </c:scaling>
        <c:delete val="0"/>
        <c:axPos val="b"/>
        <c:majorTickMark val="out"/>
        <c:minorTickMark val="none"/>
        <c:tickLblPos val="nextTo"/>
        <c:crossAx val="103813120"/>
        <c:crosses val="autoZero"/>
        <c:auto val="1"/>
        <c:lblAlgn val="ctr"/>
        <c:lblOffset val="100"/>
        <c:noMultiLvlLbl val="0"/>
      </c:catAx>
      <c:valAx>
        <c:axId val="1038131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TIDs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3803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2005-2013 TID Types by Municipal Population Size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'Distribution of Districts'!$B$68</c:f>
              <c:strCache>
                <c:ptCount val="1"/>
                <c:pt idx="0">
                  <c:v>Blight</c:v>
                </c:pt>
              </c:strCache>
            </c:strRef>
          </c:tx>
          <c:invertIfNegative val="0"/>
          <c:cat>
            <c:strRef>
              <c:f>'Distribution of Districts'!$A$69:$A$74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Districts'!$B$69:$B$74</c:f>
              <c:numCache>
                <c:formatCode>General</c:formatCode>
                <c:ptCount val="6"/>
                <c:pt idx="0">
                  <c:v>9</c:v>
                </c:pt>
                <c:pt idx="1">
                  <c:v>22</c:v>
                </c:pt>
                <c:pt idx="2">
                  <c:v>24</c:v>
                </c:pt>
                <c:pt idx="3">
                  <c:v>27</c:v>
                </c:pt>
                <c:pt idx="4">
                  <c:v>10</c:v>
                </c:pt>
                <c:pt idx="5">
                  <c:v>41</c:v>
                </c:pt>
              </c:numCache>
            </c:numRef>
          </c:val>
        </c:ser>
        <c:ser>
          <c:idx val="1"/>
          <c:order val="1"/>
          <c:tx>
            <c:strRef>
              <c:f>'Distribution of Districts'!$C$68</c:f>
              <c:strCache>
                <c:ptCount val="1"/>
                <c:pt idx="0">
                  <c:v>Environmental Remediation</c:v>
                </c:pt>
              </c:strCache>
            </c:strRef>
          </c:tx>
          <c:invertIfNegative val="0"/>
          <c:cat>
            <c:strRef>
              <c:f>'Distribution of Districts'!$A$69:$A$74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Districts'!$C$69:$C$74</c:f>
              <c:numCache>
                <c:formatCode>General</c:formatCode>
                <c:ptCount val="6"/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'Distribution of Districts'!$D$68</c:f>
              <c:strCache>
                <c:ptCount val="1"/>
                <c:pt idx="0">
                  <c:v>Industrial 1995-2004</c:v>
                </c:pt>
              </c:strCache>
            </c:strRef>
          </c:tx>
          <c:invertIfNegative val="0"/>
          <c:cat>
            <c:strRef>
              <c:f>'Distribution of Districts'!$A$69:$A$74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Districts'!$D$69:$D$74</c:f>
              <c:numCache>
                <c:formatCode>General</c:formatCode>
                <c:ptCount val="6"/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'Distribution of Districts'!$E$68</c:f>
              <c:strCache>
                <c:ptCount val="1"/>
                <c:pt idx="0">
                  <c:v>Industrial after 10/1/2004</c:v>
                </c:pt>
              </c:strCache>
            </c:strRef>
          </c:tx>
          <c:invertIfNegative val="0"/>
          <c:cat>
            <c:strRef>
              <c:f>'Distribution of Districts'!$A$69:$A$74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Districts'!$E$69:$E$74</c:f>
              <c:numCache>
                <c:formatCode>General</c:formatCode>
                <c:ptCount val="6"/>
                <c:pt idx="0">
                  <c:v>17</c:v>
                </c:pt>
                <c:pt idx="1">
                  <c:v>13</c:v>
                </c:pt>
                <c:pt idx="2">
                  <c:v>10</c:v>
                </c:pt>
                <c:pt idx="3">
                  <c:v>16</c:v>
                </c:pt>
                <c:pt idx="4">
                  <c:v>10</c:v>
                </c:pt>
                <c:pt idx="5">
                  <c:v>15</c:v>
                </c:pt>
              </c:numCache>
            </c:numRef>
          </c:val>
        </c:ser>
        <c:ser>
          <c:idx val="4"/>
          <c:order val="4"/>
          <c:tx>
            <c:strRef>
              <c:f>'Distribution of Districts'!$F$68</c:f>
              <c:strCache>
                <c:ptCount val="1"/>
                <c:pt idx="0">
                  <c:v>Mixed-Use</c:v>
                </c:pt>
              </c:strCache>
            </c:strRef>
          </c:tx>
          <c:invertIfNegative val="0"/>
          <c:cat>
            <c:strRef>
              <c:f>'Distribution of Districts'!$A$69:$A$74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Districts'!$F$69:$F$74</c:f>
              <c:numCache>
                <c:formatCode>General</c:formatCode>
                <c:ptCount val="6"/>
                <c:pt idx="0">
                  <c:v>73</c:v>
                </c:pt>
                <c:pt idx="1">
                  <c:v>47</c:v>
                </c:pt>
                <c:pt idx="2">
                  <c:v>41</c:v>
                </c:pt>
                <c:pt idx="3">
                  <c:v>33</c:v>
                </c:pt>
                <c:pt idx="4">
                  <c:v>22</c:v>
                </c:pt>
                <c:pt idx="5">
                  <c:v>7</c:v>
                </c:pt>
              </c:numCache>
            </c:numRef>
          </c:val>
        </c:ser>
        <c:ser>
          <c:idx val="5"/>
          <c:order val="5"/>
          <c:tx>
            <c:strRef>
              <c:f>'Distribution of Districts'!$G$68</c:f>
              <c:strCache>
                <c:ptCount val="1"/>
                <c:pt idx="0">
                  <c:v>Rehabilitation or Conservation</c:v>
                </c:pt>
              </c:strCache>
            </c:strRef>
          </c:tx>
          <c:invertIfNegative val="0"/>
          <c:cat>
            <c:strRef>
              <c:f>'Distribution of Districts'!$A$69:$A$74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Districts'!$G$69:$G$74</c:f>
              <c:numCache>
                <c:formatCode>General</c:formatCode>
                <c:ptCount val="6"/>
                <c:pt idx="0">
                  <c:v>13</c:v>
                </c:pt>
                <c:pt idx="1">
                  <c:v>6</c:v>
                </c:pt>
                <c:pt idx="2">
                  <c:v>8</c:v>
                </c:pt>
                <c:pt idx="3">
                  <c:v>17</c:v>
                </c:pt>
                <c:pt idx="4">
                  <c:v>11</c:v>
                </c:pt>
                <c:pt idx="5">
                  <c:v>23</c:v>
                </c:pt>
              </c:numCache>
            </c:numRef>
          </c:val>
        </c:ser>
        <c:ser>
          <c:idx val="6"/>
          <c:order val="6"/>
          <c:tx>
            <c:strRef>
              <c:f>'Distribution of Districts'!$H$68</c:f>
              <c:strCache>
                <c:ptCount val="1"/>
                <c:pt idx="0">
                  <c:v>Town</c:v>
                </c:pt>
              </c:strCache>
            </c:strRef>
          </c:tx>
          <c:invertIfNegative val="0"/>
          <c:cat>
            <c:strRef>
              <c:f>'Distribution of Districts'!$A$69:$A$74</c:f>
              <c:strCache>
                <c:ptCount val="6"/>
                <c:pt idx="0">
                  <c:v>&lt;2k</c:v>
                </c:pt>
                <c:pt idx="1">
                  <c:v>2k-5k</c:v>
                </c:pt>
                <c:pt idx="2">
                  <c:v>5k-10k</c:v>
                </c:pt>
                <c:pt idx="3">
                  <c:v>10k-25k</c:v>
                </c:pt>
                <c:pt idx="4">
                  <c:v>25k-50k</c:v>
                </c:pt>
                <c:pt idx="5">
                  <c:v>&gt;50k</c:v>
                </c:pt>
              </c:strCache>
            </c:strRef>
          </c:cat>
          <c:val>
            <c:numRef>
              <c:f>'Distribution of Districts'!$H$69:$H$74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3855232"/>
        <c:axId val="103856768"/>
      </c:barChart>
      <c:catAx>
        <c:axId val="103855232"/>
        <c:scaling>
          <c:orientation val="minMax"/>
        </c:scaling>
        <c:delete val="0"/>
        <c:axPos val="b"/>
        <c:majorTickMark val="out"/>
        <c:minorTickMark val="none"/>
        <c:tickLblPos val="nextTo"/>
        <c:crossAx val="103856768"/>
        <c:crosses val="autoZero"/>
        <c:auto val="1"/>
        <c:lblAlgn val="ctr"/>
        <c:lblOffset val="100"/>
        <c:noMultiLvlLbl val="0"/>
      </c:catAx>
      <c:valAx>
        <c:axId val="1038567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TIDs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38552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Distribution of Districts and Increment by Value Category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'Value Pivot'!$G$13</c:f>
              <c:strCache>
                <c:ptCount val="1"/>
                <c:pt idx="0">
                  <c:v>Percentage of Value Increment</c:v>
                </c:pt>
              </c:strCache>
            </c:strRef>
          </c:tx>
          <c:invertIfNegative val="0"/>
          <c:cat>
            <c:strRef>
              <c:f>'Value Pivot'!$F$14:$F$19</c:f>
              <c:strCache>
                <c:ptCount val="6"/>
                <c:pt idx="0">
                  <c:v>&lt;50%</c:v>
                </c:pt>
                <c:pt idx="1">
                  <c:v>50%-75%</c:v>
                </c:pt>
                <c:pt idx="2">
                  <c:v>75%-100%</c:v>
                </c:pt>
                <c:pt idx="3">
                  <c:v>100%-125%</c:v>
                </c:pt>
                <c:pt idx="4">
                  <c:v>125%-150%</c:v>
                </c:pt>
                <c:pt idx="5">
                  <c:v>&gt;150%</c:v>
                </c:pt>
              </c:strCache>
            </c:strRef>
          </c:cat>
          <c:val>
            <c:numRef>
              <c:f>'Value Pivot'!$G$14:$G$19</c:f>
              <c:numCache>
                <c:formatCode>0.0%</c:formatCode>
                <c:ptCount val="6"/>
                <c:pt idx="0">
                  <c:v>3.4823543259428165E-2</c:v>
                </c:pt>
                <c:pt idx="1">
                  <c:v>0.3452546661337319</c:v>
                </c:pt>
                <c:pt idx="2">
                  <c:v>0.27220170469096944</c:v>
                </c:pt>
                <c:pt idx="3">
                  <c:v>0.15362082355912454</c:v>
                </c:pt>
                <c:pt idx="4">
                  <c:v>4.7386563866007182E-2</c:v>
                </c:pt>
                <c:pt idx="5">
                  <c:v>0.14671269849073879</c:v>
                </c:pt>
              </c:numCache>
            </c:numRef>
          </c:val>
        </c:ser>
        <c:ser>
          <c:idx val="1"/>
          <c:order val="1"/>
          <c:tx>
            <c:strRef>
              <c:f>'Value Pivot'!$H$13</c:f>
              <c:strCache>
                <c:ptCount val="1"/>
                <c:pt idx="0">
                  <c:v>Percentage of Districts</c:v>
                </c:pt>
              </c:strCache>
            </c:strRef>
          </c:tx>
          <c:spPr>
            <a:pattFill prst="dkUpDiag">
              <a:fgClr>
                <a:srgbClr val="C00000"/>
              </a:fgClr>
              <a:bgClr>
                <a:schemeClr val="bg1"/>
              </a:bgClr>
            </a:pattFill>
          </c:spPr>
          <c:invertIfNegative val="0"/>
          <c:cat>
            <c:strRef>
              <c:f>'Value Pivot'!$F$14:$F$19</c:f>
              <c:strCache>
                <c:ptCount val="6"/>
                <c:pt idx="0">
                  <c:v>&lt;50%</c:v>
                </c:pt>
                <c:pt idx="1">
                  <c:v>50%-75%</c:v>
                </c:pt>
                <c:pt idx="2">
                  <c:v>75%-100%</c:v>
                </c:pt>
                <c:pt idx="3">
                  <c:v>100%-125%</c:v>
                </c:pt>
                <c:pt idx="4">
                  <c:v>125%-150%</c:v>
                </c:pt>
                <c:pt idx="5">
                  <c:v>&gt;150%</c:v>
                </c:pt>
              </c:strCache>
            </c:strRef>
          </c:cat>
          <c:val>
            <c:numRef>
              <c:f>'Value Pivot'!$H$14:$H$19</c:f>
              <c:numCache>
                <c:formatCode>0.00%</c:formatCode>
                <c:ptCount val="6"/>
                <c:pt idx="0">
                  <c:v>0.10267857142857142</c:v>
                </c:pt>
                <c:pt idx="1">
                  <c:v>0.47857142857142859</c:v>
                </c:pt>
                <c:pt idx="2">
                  <c:v>0.25089285714285714</c:v>
                </c:pt>
                <c:pt idx="3">
                  <c:v>9.375E-2</c:v>
                </c:pt>
                <c:pt idx="4">
                  <c:v>2.6785714285714284E-2</c:v>
                </c:pt>
                <c:pt idx="5">
                  <c:v>4.732142857142857E-2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815232"/>
        <c:axId val="104821504"/>
      </c:barChart>
      <c:catAx>
        <c:axId val="104815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Value Per Capita % of Statewide Average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04821504"/>
        <c:crosses val="autoZero"/>
        <c:auto val="1"/>
        <c:lblAlgn val="ctr"/>
        <c:lblOffset val="100"/>
        <c:noMultiLvlLbl val="0"/>
      </c:catAx>
      <c:valAx>
        <c:axId val="104821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of Total Increment/District Count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48152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'Value Pivot'!$K$3</c:f>
              <c:strCache>
                <c:ptCount val="1"/>
                <c:pt idx="0">
                  <c:v>Average District Value Increment</c:v>
                </c:pt>
              </c:strCache>
            </c:strRef>
          </c:tx>
          <c:invertIfNegative val="0"/>
          <c:cat>
            <c:strRef>
              <c:f>'Value Pivot'!$J$4:$J$9</c:f>
              <c:strCache>
                <c:ptCount val="6"/>
                <c:pt idx="0">
                  <c:v>&lt;50%</c:v>
                </c:pt>
                <c:pt idx="1">
                  <c:v>50%-75%</c:v>
                </c:pt>
                <c:pt idx="2">
                  <c:v>75%-100%</c:v>
                </c:pt>
                <c:pt idx="3">
                  <c:v>100%-125%</c:v>
                </c:pt>
                <c:pt idx="4">
                  <c:v>125%-150%</c:v>
                </c:pt>
                <c:pt idx="5">
                  <c:v>&gt;150%</c:v>
                </c:pt>
              </c:strCache>
            </c:strRef>
          </c:cat>
          <c:val>
            <c:numRef>
              <c:f>'Value Pivot'!$K$4:$K$9</c:f>
              <c:numCache>
                <c:formatCode>_(* #,##0_);_(* \(#,##0\);_(* "-"??_);_(@_)</c:formatCode>
                <c:ptCount val="6"/>
                <c:pt idx="0">
                  <c:v>4473364.8260869561</c:v>
                </c:pt>
                <c:pt idx="1">
                  <c:v>9515551.5858208947</c:v>
                </c:pt>
                <c:pt idx="2">
                  <c:v>14310134.697508898</c:v>
                </c:pt>
                <c:pt idx="3">
                  <c:v>21613245.714285713</c:v>
                </c:pt>
                <c:pt idx="4">
                  <c:v>23334213.333333332</c:v>
                </c:pt>
                <c:pt idx="5">
                  <c:v>40893194.339622639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842368"/>
        <c:axId val="104844288"/>
      </c:barChart>
      <c:catAx>
        <c:axId val="104842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Value Per Capita % of Statewide Average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04844288"/>
        <c:crosses val="autoZero"/>
        <c:auto val="1"/>
        <c:lblAlgn val="ctr"/>
        <c:lblOffset val="100"/>
        <c:noMultiLvlLbl val="0"/>
      </c:catAx>
      <c:valAx>
        <c:axId val="104844288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10484236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1122112211221122E-2"/>
                <c:y val="0.2079650219601947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Average</a:t>
                  </a:r>
                  <a:r>
                    <a:rPr lang="en-US" baseline="0"/>
                    <a:t> Value Increment in $ </a:t>
                  </a:r>
                  <a:r>
                    <a:rPr lang="en-US"/>
                    <a:t>Millions</a:t>
                  </a:r>
                </a:p>
              </c:rich>
            </c:tx>
          </c:dispUnitsLbl>
        </c:dispUnits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50E6E-FE7A-443D-8193-338967163AB3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55269-771D-4383-A3CA-6ABB6CEE8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5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55269-771D-4383-A3CA-6ABB6CEE82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4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55269-771D-4383-A3CA-6ABB6CEE82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06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55269-771D-4383-A3CA-6ABB6CEE82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9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55269-771D-4383-A3CA-6ABB6CEE82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23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55269-771D-4383-A3CA-6ABB6CEE82D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3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FF-65EE-4E56-B962-37C4A0046506}" type="datetime1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76B0-665E-479A-9C35-709FCC8A4B65}" type="datetime1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64AC-48F6-4160-AF44-D9EBF518507D}" type="datetime1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A1C9-10CD-4244-8C81-8924683F80CC}" type="datetime1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F1B0-5E20-418B-B275-5C37B349E80D}" type="datetime1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5A1B-F820-4666-A559-C46E0FC1A18A}" type="datetime1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3AFC-1A0E-497F-BECC-CF516209CF02}" type="datetime1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C38E-878B-4749-89E4-2848D32D7894}" type="datetime1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A8FF-D859-4A26-B9AD-B1D5D803F940}" type="datetime1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6C7-CF5C-4D1C-A56D-994A90646C59}" type="datetime1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A2B1-6CD6-429A-A69A-976FB4E52C0D}" type="datetime1">
              <a:rPr lang="en-US" smtClean="0"/>
              <a:t>9/8/2014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noFill/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497C908-F53E-4C57-BCC4-23EE3F0E6B52}" type="datetime1">
              <a:rPr lang="en-US" smtClean="0"/>
              <a:t>9/8/2014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TIF District Utilization Trends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Brian Quinn</a:t>
            </a:r>
          </a:p>
          <a:p>
            <a:r>
              <a:rPr lang="en-US" dirty="0" smtClean="0"/>
              <a:t>Executive Policy and Budget Analyst</a:t>
            </a:r>
          </a:p>
          <a:p>
            <a:r>
              <a:rPr lang="en-US" dirty="0" smtClean="0"/>
              <a:t>Division of Executive Budget and Finance</a:t>
            </a:r>
          </a:p>
          <a:p>
            <a:r>
              <a:rPr lang="en-US" dirty="0" smtClean="0"/>
              <a:t>Wisconsin Department of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852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Shifts in TIF Usage by Value Category</a:t>
            </a:r>
            <a:endParaRPr lang="en-US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2" y="1524000"/>
            <a:ext cx="404038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78178009"/>
              </p:ext>
            </p:extLst>
          </p:nvPr>
        </p:nvGraphicFramePr>
        <p:xfrm>
          <a:off x="44196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72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Largest TIF Districts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95400"/>
            <a:ext cx="8382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69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620000" cy="1143000"/>
          </a:xfrm>
        </p:spPr>
        <p:txBody>
          <a:bodyPr/>
          <a:lstStyle/>
          <a:p>
            <a:r>
              <a:rPr lang="en-US" dirty="0" smtClean="0"/>
              <a:t>Comparisons by Population and Valuation Categories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7848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88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Distressed Districts by Base Year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28880861"/>
              </p:ext>
            </p:extLst>
          </p:nvPr>
        </p:nvGraphicFramePr>
        <p:xfrm>
          <a:off x="4572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3782157"/>
              </p:ext>
            </p:extLst>
          </p:nvPr>
        </p:nvGraphicFramePr>
        <p:xfrm>
          <a:off x="44196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31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Geographic Distribution of Distressed Districts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59108650"/>
              </p:ext>
            </p:extLst>
          </p:nvPr>
        </p:nvGraphicFramePr>
        <p:xfrm>
          <a:off x="4572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9534628"/>
              </p:ext>
            </p:extLst>
          </p:nvPr>
        </p:nvGraphicFramePr>
        <p:xfrm>
          <a:off x="44196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76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Distribution of Distressed Districts by Municipal Population Size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3058319"/>
              </p:ext>
            </p:extLst>
          </p:nvPr>
        </p:nvGraphicFramePr>
        <p:xfrm>
          <a:off x="4572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6919435"/>
              </p:ext>
            </p:extLst>
          </p:nvPr>
        </p:nvGraphicFramePr>
        <p:xfrm>
          <a:off x="44196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05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Distressed Districts by Type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83225529"/>
              </p:ext>
            </p:extLst>
          </p:nvPr>
        </p:nvGraphicFramePr>
        <p:xfrm>
          <a:off x="4572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693629"/>
              </p:ext>
            </p:extLst>
          </p:nvPr>
        </p:nvGraphicFramePr>
        <p:xfrm>
          <a:off x="44196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0547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Municipal Value Increment %s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30484455"/>
              </p:ext>
            </p:extLst>
          </p:nvPr>
        </p:nvGraphicFramePr>
        <p:xfrm>
          <a:off x="76200" y="1295400"/>
          <a:ext cx="41148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44573195"/>
              </p:ext>
            </p:extLst>
          </p:nvPr>
        </p:nvGraphicFramePr>
        <p:xfrm>
          <a:off x="4419600" y="1295400"/>
          <a:ext cx="39624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0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Trends in Municipal Adoption of TIF Districts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3375336"/>
              </p:ext>
            </p:extLst>
          </p:nvPr>
        </p:nvGraphicFramePr>
        <p:xfrm>
          <a:off x="4572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00209098"/>
              </p:ext>
            </p:extLst>
          </p:nvPr>
        </p:nvGraphicFramePr>
        <p:xfrm>
          <a:off x="44196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8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Usage by Population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4764740"/>
              </p:ext>
            </p:extLst>
          </p:nvPr>
        </p:nvGraphicFramePr>
        <p:xfrm>
          <a:off x="4572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49933563"/>
              </p:ext>
            </p:extLst>
          </p:nvPr>
        </p:nvGraphicFramePr>
        <p:xfrm>
          <a:off x="44196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TIF Usage by County</a:t>
            </a:r>
            <a:endParaRPr lang="en-US" sz="4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12" y="1447800"/>
            <a:ext cx="8033576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1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Largest Municipal TIF Users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8458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4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TID Creation by District Type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470672"/>
              </p:ext>
            </p:extLst>
          </p:nvPr>
        </p:nvGraphicFramePr>
        <p:xfrm>
          <a:off x="228600" y="1447800"/>
          <a:ext cx="7848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1143000"/>
          </a:xfrm>
        </p:spPr>
        <p:txBody>
          <a:bodyPr/>
          <a:lstStyle/>
          <a:p>
            <a:r>
              <a:rPr lang="en-US" sz="3600" dirty="0" smtClean="0"/>
              <a:t>TIF District Types by Population Size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0665472"/>
              </p:ext>
            </p:extLst>
          </p:nvPr>
        </p:nvGraphicFramePr>
        <p:xfrm>
          <a:off x="152400" y="1295400"/>
          <a:ext cx="39624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4881702"/>
              </p:ext>
            </p:extLst>
          </p:nvPr>
        </p:nvGraphicFramePr>
        <p:xfrm>
          <a:off x="4419600" y="1295400"/>
          <a:ext cx="39624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0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/>
          <a:lstStyle/>
          <a:p>
            <a:r>
              <a:rPr lang="en-US" sz="3600" dirty="0" smtClean="0"/>
              <a:t>Relationship Between Municipal Valuation and TIF District Utilization</a:t>
            </a:r>
            <a:endParaRPr lang="en-US" sz="36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90185782"/>
              </p:ext>
            </p:extLst>
          </p:nvPr>
        </p:nvGraphicFramePr>
        <p:xfrm>
          <a:off x="152400" y="1219200"/>
          <a:ext cx="39624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ontent Placeholder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7199478"/>
              </p:ext>
            </p:extLst>
          </p:nvPr>
        </p:nvGraphicFramePr>
        <p:xfrm>
          <a:off x="4419600" y="1219200"/>
          <a:ext cx="39624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9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Usage by Valuation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9960795"/>
              </p:ext>
            </p:extLst>
          </p:nvPr>
        </p:nvGraphicFramePr>
        <p:xfrm>
          <a:off x="4572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0161877"/>
              </p:ext>
            </p:extLst>
          </p:nvPr>
        </p:nvGraphicFramePr>
        <p:xfrm>
          <a:off x="4419600" y="1536700"/>
          <a:ext cx="3657600" cy="458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05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1707</TotalTime>
  <Words>408</Words>
  <Application>Microsoft Office PowerPoint</Application>
  <PresentationFormat>On-screen Show (4:3)</PresentationFormat>
  <Paragraphs>95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TIF District Utilization Trends</vt:lpstr>
      <vt:lpstr>Trends in Municipal Adoption of TIF Districts</vt:lpstr>
      <vt:lpstr>Trends in Usage by Population</vt:lpstr>
      <vt:lpstr>TIF Usage by County</vt:lpstr>
      <vt:lpstr>Largest Municipal TIF Users</vt:lpstr>
      <vt:lpstr>TID Creation by District Type</vt:lpstr>
      <vt:lpstr>TIF District Types by Population Size</vt:lpstr>
      <vt:lpstr>Relationship Between Municipal Valuation and TIF District Utilization</vt:lpstr>
      <vt:lpstr>Trends in Usage by Valuation</vt:lpstr>
      <vt:lpstr>Shifts in TIF Usage by Value Category</vt:lpstr>
      <vt:lpstr>Largest TIF Districts</vt:lpstr>
      <vt:lpstr>Comparisons by Population and Valuation Categories</vt:lpstr>
      <vt:lpstr>Distressed Districts by Base Year</vt:lpstr>
      <vt:lpstr>Geographic Distribution of Distressed Districts</vt:lpstr>
      <vt:lpstr>Distribution of Distressed Districts by Municipal Population Size</vt:lpstr>
      <vt:lpstr>Distressed Districts by Type</vt:lpstr>
      <vt:lpstr>Municipal Value Increment %s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TIF District Utilization Trends</dc:title>
  <dc:creator>Quinn, Brian D - DOA</dc:creator>
  <cp:lastModifiedBy>Quinn, Brian D</cp:lastModifiedBy>
  <cp:revision>45</cp:revision>
  <dcterms:created xsi:type="dcterms:W3CDTF">2006-08-16T00:00:00Z</dcterms:created>
  <dcterms:modified xsi:type="dcterms:W3CDTF">2014-09-08T20:52:05Z</dcterms:modified>
</cp:coreProperties>
</file>