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99" r:id="rId2"/>
    <p:sldId id="500" r:id="rId3"/>
    <p:sldId id="501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09" r:id="rId12"/>
    <p:sldId id="510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FF21"/>
    <a:srgbClr val="D62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2" autoAdjust="0"/>
    <p:restoredTop sz="86387" autoAdjust="0"/>
  </p:normalViewPr>
  <p:slideViewPr>
    <p:cSldViewPr>
      <p:cViewPr>
        <p:scale>
          <a:sx n="100" d="100"/>
          <a:sy n="100" d="100"/>
        </p:scale>
        <p:origin x="-1068" y="1122"/>
      </p:cViewPr>
      <p:guideLst>
        <p:guide orient="horz" pos="12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53" d="100"/>
          <a:sy n="53" d="100"/>
        </p:scale>
        <p:origin x="-244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Personal Property Tax Collections</a:t>
            </a:r>
            <a:endParaRPr lang="en-US" dirty="0"/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Sheet1!$A$2:$A$70</c:f>
              <c:numCache>
                <c:formatCode>General</c:formatCode>
                <c:ptCount val="69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  <c:pt idx="67">
                  <c:v>2013</c:v>
                </c:pt>
                <c:pt idx="68">
                  <c:v>2014</c:v>
                </c:pt>
              </c:numCache>
            </c:numRef>
          </c:cat>
          <c:val>
            <c:numRef>
              <c:f>Sheet1!$B$2:$B$70</c:f>
              <c:numCache>
                <c:formatCode>General</c:formatCode>
                <c:ptCount val="69"/>
                <c:pt idx="0">
                  <c:v>21.074884000000001</c:v>
                </c:pt>
                <c:pt idx="1">
                  <c:v>25.245677000000001</c:v>
                </c:pt>
                <c:pt idx="2">
                  <c:v>34.103642000000001</c:v>
                </c:pt>
                <c:pt idx="3">
                  <c:v>41.371746999999999</c:v>
                </c:pt>
                <c:pt idx="4">
                  <c:v>43.734741</c:v>
                </c:pt>
                <c:pt idx="5">
                  <c:v>44.908630000000002</c:v>
                </c:pt>
                <c:pt idx="6">
                  <c:v>53.736106999999997</c:v>
                </c:pt>
                <c:pt idx="7">
                  <c:v>59.077229000000003</c:v>
                </c:pt>
                <c:pt idx="8">
                  <c:v>57.346305000000001</c:v>
                </c:pt>
                <c:pt idx="9">
                  <c:v>57.206958</c:v>
                </c:pt>
                <c:pt idx="10">
                  <c:v>57.871493999999998</c:v>
                </c:pt>
                <c:pt idx="11">
                  <c:v>62.209881000000003</c:v>
                </c:pt>
                <c:pt idx="12">
                  <c:v>67.956676999999999</c:v>
                </c:pt>
                <c:pt idx="13">
                  <c:v>71.130459999999999</c:v>
                </c:pt>
                <c:pt idx="14">
                  <c:v>74.322263000000007</c:v>
                </c:pt>
                <c:pt idx="15">
                  <c:v>79.227086</c:v>
                </c:pt>
                <c:pt idx="16">
                  <c:v>79.553319000000002</c:v>
                </c:pt>
                <c:pt idx="17">
                  <c:v>87.708922000000001</c:v>
                </c:pt>
                <c:pt idx="18">
                  <c:v>92.281795000000002</c:v>
                </c:pt>
                <c:pt idx="19">
                  <c:v>97.014939999999996</c:v>
                </c:pt>
                <c:pt idx="20">
                  <c:v>104.854201</c:v>
                </c:pt>
                <c:pt idx="21">
                  <c:v>117.755764</c:v>
                </c:pt>
                <c:pt idx="22">
                  <c:v>140.66548900000001</c:v>
                </c:pt>
                <c:pt idx="23">
                  <c:v>162.573949</c:v>
                </c:pt>
                <c:pt idx="24">
                  <c:v>175.445911</c:v>
                </c:pt>
                <c:pt idx="25">
                  <c:v>198.67627200000001</c:v>
                </c:pt>
                <c:pt idx="26">
                  <c:v>213.166833</c:v>
                </c:pt>
                <c:pt idx="27">
                  <c:v>214.15442100000001</c:v>
                </c:pt>
                <c:pt idx="28">
                  <c:v>218.46767800000001</c:v>
                </c:pt>
                <c:pt idx="29">
                  <c:v>246.42449999999999</c:v>
                </c:pt>
                <c:pt idx="30">
                  <c:v>259.83843999999999</c:v>
                </c:pt>
                <c:pt idx="31">
                  <c:v>269.21986500000003</c:v>
                </c:pt>
                <c:pt idx="32">
                  <c:v>264.04376600000001</c:v>
                </c:pt>
                <c:pt idx="33">
                  <c:v>226.945877</c:v>
                </c:pt>
                <c:pt idx="34">
                  <c:v>191.70418799999999</c:v>
                </c:pt>
                <c:pt idx="35">
                  <c:v>165.431073</c:v>
                </c:pt>
                <c:pt idx="36">
                  <c:v>99.673534000000004</c:v>
                </c:pt>
                <c:pt idx="37">
                  <c:v>111.854043</c:v>
                </c:pt>
                <c:pt idx="38">
                  <c:v>124.88857400000001</c:v>
                </c:pt>
                <c:pt idx="39">
                  <c:v>135.662745</c:v>
                </c:pt>
                <c:pt idx="40">
                  <c:v>155.088269</c:v>
                </c:pt>
                <c:pt idx="41">
                  <c:v>177.66550599999999</c:v>
                </c:pt>
                <c:pt idx="42">
                  <c:v>182.39528799999999</c:v>
                </c:pt>
                <c:pt idx="43">
                  <c:v>198.19469699999999</c:v>
                </c:pt>
                <c:pt idx="44">
                  <c:v>221.79970299999999</c:v>
                </c:pt>
                <c:pt idx="45">
                  <c:v>242.37574699999999</c:v>
                </c:pt>
                <c:pt idx="46">
                  <c:v>257.978543</c:v>
                </c:pt>
                <c:pt idx="47">
                  <c:v>277.103565</c:v>
                </c:pt>
                <c:pt idx="48">
                  <c:v>283.19728600000002</c:v>
                </c:pt>
                <c:pt idx="49">
                  <c:v>279.88896599999998</c:v>
                </c:pt>
                <c:pt idx="50">
                  <c:v>279.60771099999999</c:v>
                </c:pt>
                <c:pt idx="51">
                  <c:v>245.726035</c:v>
                </c:pt>
                <c:pt idx="52">
                  <c:v>253.35480899999999</c:v>
                </c:pt>
                <c:pt idx="53">
                  <c:v>268.27731999999997</c:v>
                </c:pt>
                <c:pt idx="54">
                  <c:v>216.42541399999999</c:v>
                </c:pt>
                <c:pt idx="55">
                  <c:v>227.795063</c:v>
                </c:pt>
                <c:pt idx="56">
                  <c:v>236.86512500000001</c:v>
                </c:pt>
                <c:pt idx="57">
                  <c:v>232.34142800000001</c:v>
                </c:pt>
                <c:pt idx="58">
                  <c:v>221.59591499999999</c:v>
                </c:pt>
                <c:pt idx="59">
                  <c:v>219.730053</c:v>
                </c:pt>
                <c:pt idx="60">
                  <c:v>214.432492</c:v>
                </c:pt>
                <c:pt idx="61">
                  <c:v>214.88297399999999</c:v>
                </c:pt>
                <c:pt idx="62">
                  <c:v>226.25138799999999</c:v>
                </c:pt>
                <c:pt idx="63">
                  <c:v>248.028762</c:v>
                </c:pt>
                <c:pt idx="64">
                  <c:v>263.037398</c:v>
                </c:pt>
                <c:pt idx="65">
                  <c:v>270.49199299999998</c:v>
                </c:pt>
                <c:pt idx="66">
                  <c:v>263.27536300000003</c:v>
                </c:pt>
                <c:pt idx="67">
                  <c:v>275.39259800000002</c:v>
                </c:pt>
                <c:pt idx="68">
                  <c:v>289.85817700000001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73568"/>
        <c:axId val="54975104"/>
      </c:lineChart>
      <c:catAx>
        <c:axId val="5497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4975104"/>
        <c:crosses val="autoZero"/>
        <c:auto val="1"/>
        <c:lblAlgn val="ctr"/>
        <c:lblOffset val="100"/>
        <c:noMultiLvlLbl val="0"/>
      </c:catAx>
      <c:valAx>
        <c:axId val="549751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Amounts in</a:t>
                </a:r>
                <a:r>
                  <a:rPr lang="en-US" baseline="0" dirty="0" smtClean="0"/>
                  <a:t> Millions of Dollars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4973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Personal Property Taxes Percent of Total Taxes</a:t>
            </a:r>
            <a:endParaRPr lang="en-US" dirty="0"/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Sheet1!$A$2:$A$70</c:f>
              <c:numCache>
                <c:formatCode>General</c:formatCode>
                <c:ptCount val="69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  <c:pt idx="67">
                  <c:v>2013</c:v>
                </c:pt>
                <c:pt idx="68">
                  <c:v>2014</c:v>
                </c:pt>
              </c:numCache>
            </c:numRef>
          </c:cat>
          <c:val>
            <c:numRef>
              <c:f>Sheet1!$B$2:$B$70</c:f>
              <c:numCache>
                <c:formatCode>0.00%</c:formatCode>
                <c:ptCount val="69"/>
                <c:pt idx="0">
                  <c:v>0.16665086341239824</c:v>
                </c:pt>
                <c:pt idx="1">
                  <c:v>0.17257332388868632</c:v>
                </c:pt>
                <c:pt idx="2">
                  <c:v>0.19916436869059109</c:v>
                </c:pt>
                <c:pt idx="3">
                  <c:v>0.21257559204375437</c:v>
                </c:pt>
                <c:pt idx="4">
                  <c:v>0.20890130607962143</c:v>
                </c:pt>
                <c:pt idx="5">
                  <c:v>0.19905421409341156</c:v>
                </c:pt>
                <c:pt idx="6">
                  <c:v>0.21816411406649178</c:v>
                </c:pt>
                <c:pt idx="7">
                  <c:v>0.22007665851577438</c:v>
                </c:pt>
                <c:pt idx="8">
                  <c:v>0.20364270421683786</c:v>
                </c:pt>
                <c:pt idx="9">
                  <c:v>0.19078889660834042</c:v>
                </c:pt>
                <c:pt idx="10">
                  <c:v>0.17965367911612895</c:v>
                </c:pt>
                <c:pt idx="11">
                  <c:v>0.1780698344283132</c:v>
                </c:pt>
                <c:pt idx="12">
                  <c:v>0.17812242424437499</c:v>
                </c:pt>
                <c:pt idx="13">
                  <c:v>0.17172722953730771</c:v>
                </c:pt>
                <c:pt idx="14">
                  <c:v>0.16625124432985766</c:v>
                </c:pt>
                <c:pt idx="15">
                  <c:v>0.16458247176496107</c:v>
                </c:pt>
                <c:pt idx="16">
                  <c:v>0.15547378347055046</c:v>
                </c:pt>
                <c:pt idx="17">
                  <c:v>0.15754220491868293</c:v>
                </c:pt>
                <c:pt idx="18">
                  <c:v>0.15848347896825346</c:v>
                </c:pt>
                <c:pt idx="19">
                  <c:v>0.15637022736623898</c:v>
                </c:pt>
                <c:pt idx="20">
                  <c:v>0.15787858000783522</c:v>
                </c:pt>
                <c:pt idx="21">
                  <c:v>0.16324571867018559</c:v>
                </c:pt>
                <c:pt idx="22">
                  <c:v>0.16936503221500385</c:v>
                </c:pt>
                <c:pt idx="23">
                  <c:v>0.16977838917260296</c:v>
                </c:pt>
                <c:pt idx="24">
                  <c:v>0.16621241162705475</c:v>
                </c:pt>
                <c:pt idx="25">
                  <c:v>0.16851609082608246</c:v>
                </c:pt>
                <c:pt idx="26">
                  <c:v>0.16384298389750643</c:v>
                </c:pt>
                <c:pt idx="27">
                  <c:v>0.16142119808487121</c:v>
                </c:pt>
                <c:pt idx="28">
                  <c:v>0.16503256241433056</c:v>
                </c:pt>
                <c:pt idx="29">
                  <c:v>0.16852063874381645</c:v>
                </c:pt>
                <c:pt idx="30">
                  <c:v>0.16227109209370424</c:v>
                </c:pt>
                <c:pt idx="31">
                  <c:v>0.15512636738398142</c:v>
                </c:pt>
                <c:pt idx="32">
                  <c:v>0.14225052767895199</c:v>
                </c:pt>
                <c:pt idx="33">
                  <c:v>0.11863827507296566</c:v>
                </c:pt>
                <c:pt idx="34">
                  <c:v>9.5357923493815708E-2</c:v>
                </c:pt>
                <c:pt idx="35">
                  <c:v>7.4855555551895436E-2</c:v>
                </c:pt>
                <c:pt idx="36">
                  <c:v>4.0856194102780664E-2</c:v>
                </c:pt>
                <c:pt idx="37">
                  <c:v>4.3679708672864227E-2</c:v>
                </c:pt>
                <c:pt idx="38">
                  <c:v>4.5216698720183336E-2</c:v>
                </c:pt>
                <c:pt idx="39">
                  <c:v>4.6144084098080088E-2</c:v>
                </c:pt>
                <c:pt idx="40">
                  <c:v>4.8412321394775838E-2</c:v>
                </c:pt>
                <c:pt idx="41">
                  <c:v>5.091634184510313E-2</c:v>
                </c:pt>
                <c:pt idx="42">
                  <c:v>5.212468596483788E-2</c:v>
                </c:pt>
                <c:pt idx="43">
                  <c:v>5.2776407391841765E-2</c:v>
                </c:pt>
                <c:pt idx="44">
                  <c:v>5.4376927388696331E-2</c:v>
                </c:pt>
                <c:pt idx="45">
                  <c:v>5.523395836710656E-2</c:v>
                </c:pt>
                <c:pt idx="46">
                  <c:v>5.4510070736874611E-2</c:v>
                </c:pt>
                <c:pt idx="47">
                  <c:v>5.3603788416320249E-2</c:v>
                </c:pt>
                <c:pt idx="48">
                  <c:v>5.207781634425903E-2</c:v>
                </c:pt>
                <c:pt idx="49">
                  <c:v>5.0230308907936047E-2</c:v>
                </c:pt>
                <c:pt idx="50">
                  <c:v>4.8721219193962231E-2</c:v>
                </c:pt>
                <c:pt idx="51">
                  <c:v>4.5690977601022711E-2</c:v>
                </c:pt>
                <c:pt idx="52">
                  <c:v>4.495364968795347E-2</c:v>
                </c:pt>
                <c:pt idx="53">
                  <c:v>4.4900302069080043E-2</c:v>
                </c:pt>
                <c:pt idx="54">
                  <c:v>3.4958685321602019E-2</c:v>
                </c:pt>
                <c:pt idx="55">
                  <c:v>3.4490722233351069E-2</c:v>
                </c:pt>
                <c:pt idx="56">
                  <c:v>3.3628101032195538E-2</c:v>
                </c:pt>
                <c:pt idx="57">
                  <c:v>3.1552792646649078E-2</c:v>
                </c:pt>
                <c:pt idx="58">
                  <c:v>2.8826207387485116E-2</c:v>
                </c:pt>
                <c:pt idx="59">
                  <c:v>2.6958041797986776E-2</c:v>
                </c:pt>
                <c:pt idx="60">
                  <c:v>2.5752284003098522E-2</c:v>
                </c:pt>
                <c:pt idx="61">
                  <c:v>2.4681125302406303E-2</c:v>
                </c:pt>
                <c:pt idx="62">
                  <c:v>2.4458772811948012E-2</c:v>
                </c:pt>
                <c:pt idx="63">
                  <c:v>2.5656934305044118E-2</c:v>
                </c:pt>
                <c:pt idx="64">
                  <c:v>2.6028687135542405E-2</c:v>
                </c:pt>
                <c:pt idx="65">
                  <c:v>2.6097624502762689E-2</c:v>
                </c:pt>
                <c:pt idx="66">
                  <c:v>2.5351944398193171E-2</c:v>
                </c:pt>
                <c:pt idx="67">
                  <c:v>2.6303371802990611E-2</c:v>
                </c:pt>
                <c:pt idx="68">
                  <c:v>2.7330873058091999E-2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03264"/>
        <c:axId val="101004800"/>
      </c:lineChart>
      <c:catAx>
        <c:axId val="10100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004800"/>
        <c:crosses val="autoZero"/>
        <c:auto val="1"/>
        <c:lblAlgn val="ctr"/>
        <c:lblOffset val="100"/>
        <c:noMultiLvlLbl val="0"/>
      </c:catAx>
      <c:valAx>
        <c:axId val="10100480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101003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0572A-D750-49DB-9D62-124CF70AF7DF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BF543-0D27-41E9-93BD-14464E28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65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E30-3F76-4C4C-B4B0-E3A679A2601E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5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AB71-8B50-41FD-A23D-6852A2FCFB30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72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A801-4267-491F-9DC5-C33B107FC91A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483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3B9E4-8693-4A30-937B-CFD65181C76A}" type="datetime1">
              <a:rPr lang="en-US" smtClean="0"/>
              <a:t>7/30/2014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38C59-53D6-4C27-8DE7-F091D3BC1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C84F-B9BD-4C8F-A364-FC0C31FEAEB0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06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3A76-DBF4-499C-BDC7-3ADE0D873778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31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10D05-D688-4C7D-AB27-088DC4F7D330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172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2721-54C6-479C-8F12-E2930C53DABF}" type="datetime1">
              <a:rPr lang="en-US" smtClean="0"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46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F882-DD9E-48AE-9D1D-E99F1C103999}" type="datetime1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9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9D9B-2E9C-46EB-89DC-2C4C317C1817}" type="datetime1">
              <a:rPr lang="en-US" smtClean="0"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318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CB0F-F07F-4045-BBF4-840DBF23AF3B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35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9789-E2C3-4FD4-B01C-35D277575C60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4541"/>
            <a:ext cx="1609025" cy="7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997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23DF-2269-4BE7-8212-A7A7199A7106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FEDAC-1107-4176-9A6C-9FABD025F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Perspective on Wisconsin's Personal </a:t>
            </a:r>
            <a:r>
              <a:rPr lang="en-US" b="1" dirty="0"/>
              <a:t>Property </a:t>
            </a:r>
            <a:r>
              <a:rPr lang="en-US" b="1" dirty="0" smtClean="0"/>
              <a:t>Tax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Steering Committee for Personal Property </a:t>
            </a:r>
            <a:r>
              <a:rPr lang="en-US" b="1" dirty="0" smtClean="0"/>
              <a:t>Tax</a:t>
            </a:r>
          </a:p>
          <a:p>
            <a:r>
              <a:rPr lang="en-US" b="1" dirty="0" smtClean="0"/>
              <a:t>July 30,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0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Little Growth in Personal Property Tax Since 1991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1830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43400" y="6172200"/>
            <a:ext cx="426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Source:  Wisconsin Department </a:t>
            </a:r>
            <a:r>
              <a:rPr lang="en-US" sz="1100" dirty="0"/>
              <a:t>of Revenue</a:t>
            </a:r>
            <a:r>
              <a:rPr lang="en-US" sz="1100" dirty="0" smtClean="0"/>
              <a:t>, Research and Policy,  </a:t>
            </a:r>
          </a:p>
          <a:p>
            <a:pPr algn="r"/>
            <a:r>
              <a:rPr lang="en-US" sz="1100" dirty="0" smtClean="0"/>
              <a:t>STATEWIDE </a:t>
            </a:r>
            <a:r>
              <a:rPr lang="en-US" sz="1100" dirty="0"/>
              <a:t>GROSS LEVIES BY PROPERTY CLASS:  1945/46 - 2013/14</a:t>
            </a:r>
          </a:p>
        </p:txBody>
      </p:sp>
    </p:spTree>
    <p:extLst>
      <p:ext uri="{BB962C8B-B14F-4D97-AF65-F5344CB8AC3E}">
        <p14:creationId xmlns:p14="http://schemas.microsoft.com/office/powerpoint/2010/main" val="375716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Property Tax Share of Total Taxes Near All-Time Low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2436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343400" y="6172200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050" dirty="0"/>
              <a:t>Source:  Wisconsin Department of Revenue, Research and Policy,  </a:t>
            </a:r>
          </a:p>
          <a:p>
            <a:pPr algn="r"/>
            <a:r>
              <a:rPr lang="en-US" sz="1050" dirty="0"/>
              <a:t>STATEWIDE GROSS LEVIES BY PROPERTY CLASS:  1945/46 - 2013/14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6644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Property Tax Burden by State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101734"/>
              </p:ext>
            </p:extLst>
          </p:nvPr>
        </p:nvGraphicFramePr>
        <p:xfrm>
          <a:off x="381000" y="1143000"/>
          <a:ext cx="8503920" cy="5116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Microsoft Map" r:id="rId3" imgW="9039240" imgH="5438880" progId="MSMap.8">
                  <p:embed/>
                </p:oleObj>
              </mc:Choice>
              <mc:Fallback>
                <p:oleObj name="Microsoft Map" r:id="rId3" imgW="9039240" imgH="5438880" progId="MSMap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503920" cy="511669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5000" y="6304002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Source</a:t>
            </a:r>
            <a:r>
              <a:rPr lang="en-US" sz="1000" dirty="0" smtClean="0"/>
              <a:t>:  "States Moving Away From Taxes on Tangible Personal Property," Tax Foundation, Background Paper, Number 63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438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Property Taxes Less than 3% of Total Property Taxes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2</a:t>
            </a:fld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90675"/>
            <a:ext cx="8334375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3600" y="6019800"/>
            <a:ext cx="525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 Wisconsin Department of Revenue, </a:t>
            </a:r>
            <a:r>
              <a:rPr lang="en-US" sz="1200" u="sng" dirty="0" smtClean="0"/>
              <a:t>Town, Village, and City Taxes 2013</a:t>
            </a:r>
            <a:endParaRPr lang="en-US" sz="1200" u="sng" dirty="0"/>
          </a:p>
        </p:txBody>
      </p:sp>
    </p:spTree>
    <p:extLst>
      <p:ext uri="{BB962C8B-B14F-4D97-AF65-F5344CB8AC3E}">
        <p14:creationId xmlns:p14="http://schemas.microsoft.com/office/powerpoint/2010/main" val="38640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Personal Property Exemptions</a:t>
            </a:r>
            <a:br>
              <a:rPr lang="en-US" dirty="0" smtClean="0"/>
            </a:br>
            <a:r>
              <a:rPr lang="en-US" dirty="0" smtClean="0"/>
              <a:t>Three Different Means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Included in General Property Exemptions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Specific Personal Property Exemption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Exempt Because of Special Tax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Personal Property Exemptions</a:t>
            </a:r>
            <a:br>
              <a:rPr lang="en-US" dirty="0" smtClean="0"/>
            </a:br>
            <a:r>
              <a:rPr lang="en-US" dirty="0" smtClean="0"/>
              <a:t>Three Different Means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Included in General Property Exemptions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Specific Personal Property Exemption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Exempt Because of Special Tax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Included In General Exemptions</a:t>
            </a:r>
            <a:br>
              <a:rPr lang="en-US" dirty="0" smtClean="0"/>
            </a:br>
            <a:r>
              <a:rPr lang="en-US" sz="1800" dirty="0"/>
              <a:t>General property </a:t>
            </a:r>
            <a:r>
              <a:rPr lang="en-US" sz="1800" dirty="0" smtClean="0"/>
              <a:t>is all </a:t>
            </a:r>
            <a:r>
              <a:rPr lang="en-US" sz="1800" dirty="0"/>
              <a:t>the taxable real and personal property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en-US" dirty="0"/>
              <a:t>PROPERTY OF THE STATE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MUNICIPAL </a:t>
            </a:r>
            <a:r>
              <a:rPr lang="en-US" dirty="0" smtClean="0"/>
              <a:t>AND  SPECIAL DISTRICT PROPERTY</a:t>
            </a:r>
            <a:endParaRPr lang="en-US" dirty="0"/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PROPERTY LEASED OR SUBLEASED TO SCHOOL DISTRICTS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COLLEGES AND UNIVERSITIES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WISCONSIN VETERANS HOMES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STUDENT HOUSING FACILITIES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EDUCATIONAL, RELIGIOUS AND BENEVOLENT INSTITUTIONS;WOMEN’S CLUBS; HISTORICAL SOCIETIES; FRATERNITIES; LIBRARIES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BENEVOLENT LOW−INCOME HOUSING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HOUSING PROJECTS FINANCED BY HOUSING AND ECONOMIC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DEVELOPMENT </a:t>
            </a:r>
            <a:r>
              <a:rPr lang="en-US" dirty="0" smtClean="0"/>
              <a:t>AUTHORITY</a:t>
            </a:r>
            <a:endParaRPr lang="en-US" dirty="0"/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BENEVOLENT RETIREMENT HOMES FOR THE AGED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NONPROFIT HOSPITALS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AGRICULTURAL FAIRS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FIRE COMPANIES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MEMORIALS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CERTAIN CHARITABLE ORGANIZATIONS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CEMETERIES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PUBLIC ART GALLERIES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MANURE STORAGE </a:t>
            </a:r>
            <a:r>
              <a:rPr lang="en-US" dirty="0" smtClean="0"/>
              <a:t>FACILITIES</a:t>
            </a:r>
            <a:r>
              <a:rPr lang="en-US" dirty="0"/>
              <a:t> HOUSING AUTHORITIES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INSTITUTIONS AND CENTERS FOR DEPENDENT CHILDREN AND PERSONS WHO HAVE DEVELOPMENTAL DISABILITIES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TREATMENT PLANT AND POLLUTION ABATEMENT EQUIPMENT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LABOR TEMPLES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FARMERS’ </a:t>
            </a:r>
            <a:r>
              <a:rPr lang="en-US" dirty="0" smtClean="0"/>
              <a:t>TEMPLES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en-US" dirty="0" smtClean="0"/>
              <a:t>NONPROFIT </a:t>
            </a:r>
            <a:r>
              <a:rPr lang="en-US" dirty="0"/>
              <a:t>MEDICAL RESEARCH FOUNDATIONS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PROPERTY OF INDUSTRIAL DEVELOPMENT AGENCIES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MANUFACTURING MACHINERY AND SPECIFIC PROCESSING EQUIPMENT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HUMANE SOCIETIES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NONPROFIT RADIO STATIONS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NONPROFIT THEATERS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NONPROFIT OUTDOOR THEATERS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NONPROFIT COMMUNITY THEATER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CROPS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SPORTS AND ENTERTAINMENT FACILITIES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RAILROAD HISTORICAL SOCIETIES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NONPROFIT YOUTH HOCKEY ASSOCIATIONS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CULTURAL AND ARCHITECTURAL LANDMARKS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PROFESSIONAL SPORTS AND ENTERTAINMENT HOME STADIUMS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LOCAL EXPOSITION DISTRICT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UNIVERSITY OF WISCONSIN HOSPITALS AND CLINICS AUTHORITY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ECONOMIC DEVELOPMENT CORPORATION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COMPUTERS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LOCAL CULTURAL ARTS DISTRICT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FOX RIVER NAVIGATIONAL SYSTEM AUTHORITY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HEALTH INSURANCE RISK−SHARING PLAN AUTHORITY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HUB FACILITY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ART AND ARTS EDUCATION CENTERS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OLYMPIC ICE TRAINING CENTER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SNOWMOBILE, ALL−TERRAIN VEHICLE, AND UTILITY TERRAIN VEHICLE CLUBS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dirty="0"/>
              <a:t>NONPROFIT YOUTH BASEBALL ASSOCIATIONS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6248400"/>
            <a:ext cx="693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 smtClean="0"/>
              <a:t>Source:  </a:t>
            </a:r>
            <a:r>
              <a:rPr lang="en-US" sz="1200" dirty="0" smtClean="0"/>
              <a:t>Wisconsin Statues, s.70.02 and s.70.11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6698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Personal Property Exemptions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JEWELRY, HOUSEHOLD FURNISHINGS AND APPAREL. </a:t>
            </a:r>
          </a:p>
          <a:p>
            <a:r>
              <a:rPr lang="en-US" dirty="0" smtClean="0"/>
              <a:t>ANIMALS.</a:t>
            </a:r>
          </a:p>
          <a:p>
            <a:r>
              <a:rPr lang="en-US" dirty="0" smtClean="0"/>
              <a:t>BOATS</a:t>
            </a:r>
          </a:p>
          <a:p>
            <a:r>
              <a:rPr lang="en-US" dirty="0" smtClean="0"/>
              <a:t>CHARTER SPORT FISHING BOATS. </a:t>
            </a:r>
          </a:p>
          <a:p>
            <a:r>
              <a:rPr lang="en-US" dirty="0" smtClean="0"/>
              <a:t>CROPS. </a:t>
            </a:r>
          </a:p>
          <a:p>
            <a:r>
              <a:rPr lang="en-US" dirty="0" smtClean="0"/>
              <a:t>FAMILY SUPPLIES. </a:t>
            </a:r>
          </a:p>
          <a:p>
            <a:r>
              <a:rPr lang="en-US" dirty="0" smtClean="0"/>
              <a:t>FEED. </a:t>
            </a:r>
          </a:p>
          <a:p>
            <a:r>
              <a:rPr lang="en-US" dirty="0" smtClean="0"/>
              <a:t>HORSES, ETC.</a:t>
            </a:r>
          </a:p>
          <a:p>
            <a:r>
              <a:rPr lang="en-US" dirty="0" smtClean="0"/>
              <a:t>TOOLS AND GARDEN MACHINES.</a:t>
            </a:r>
          </a:p>
          <a:p>
            <a:r>
              <a:rPr lang="en-US" dirty="0" smtClean="0"/>
              <a:t>FARM MACHINERY AND EQUIPMENT. </a:t>
            </a:r>
          </a:p>
          <a:p>
            <a:r>
              <a:rPr lang="en-US" dirty="0" smtClean="0"/>
              <a:t>CHEESE.</a:t>
            </a:r>
          </a:p>
          <a:p>
            <a:r>
              <a:rPr lang="en-US" dirty="0" smtClean="0"/>
              <a:t>MILKHOUSE EQUIPMENT.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MERCHANTS’ STOCK−IN−TRADE; MANUFACTURERS’ MATERIALS AND FINISHED PRODUCTS; LIVESTOCK. </a:t>
            </a:r>
          </a:p>
          <a:p>
            <a:r>
              <a:rPr lang="en-US" dirty="0" smtClean="0"/>
              <a:t>ENERGY SYSTEMS</a:t>
            </a:r>
          </a:p>
          <a:p>
            <a:r>
              <a:rPr lang="en-US" dirty="0" smtClean="0"/>
              <a:t>CAMPING TRAILERS, RECREATIONAL MOBILE HOMES, AND RECREATIONAL VEHICLES. </a:t>
            </a:r>
          </a:p>
          <a:p>
            <a:r>
              <a:rPr lang="en-US" dirty="0" smtClean="0"/>
              <a:t>LOGGING EQUIPMENT. </a:t>
            </a:r>
          </a:p>
          <a:p>
            <a:r>
              <a:rPr lang="en-US" dirty="0" smtClean="0"/>
              <a:t>STRUCTURES FOR GINSENG. </a:t>
            </a:r>
          </a:p>
          <a:p>
            <a:r>
              <a:rPr lang="en-US" dirty="0" smtClean="0"/>
              <a:t>RENTED PERSONAL PROPERTY</a:t>
            </a:r>
          </a:p>
          <a:p>
            <a:r>
              <a:rPr lang="en-US" dirty="0" smtClean="0"/>
              <a:t>VENDINGMACHINES. </a:t>
            </a:r>
          </a:p>
          <a:p>
            <a:r>
              <a:rPr lang="en-US" dirty="0" smtClean="0"/>
              <a:t>MOTION PICTURE THEATER EQUIPMENT. </a:t>
            </a:r>
          </a:p>
          <a:p>
            <a:r>
              <a:rPr lang="en-US" dirty="0" smtClean="0"/>
              <a:t>DIGITAL BROADCASTING EQUIPMENT. </a:t>
            </a:r>
          </a:p>
          <a:p>
            <a:r>
              <a:rPr lang="en-US" dirty="0" smtClean="0"/>
              <a:t>HIGH DENSITY SEQUENCING SYSTEMS.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404979" y="6107668"/>
            <a:ext cx="32056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/>
              <a:t>Source:  </a:t>
            </a:r>
            <a:r>
              <a:rPr lang="en-US" sz="1200" dirty="0"/>
              <a:t>Wisconsin Statues, </a:t>
            </a:r>
            <a:r>
              <a:rPr lang="en-US" sz="1200" dirty="0" smtClean="0"/>
              <a:t>s.70.04 </a:t>
            </a:r>
            <a:r>
              <a:rPr lang="en-US" sz="1200" dirty="0"/>
              <a:t>and </a:t>
            </a:r>
            <a:r>
              <a:rPr lang="en-US" sz="1200" dirty="0" smtClean="0"/>
              <a:t>s.70.111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1678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Exempt Because of Special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Money and Intangible Personal Property</a:t>
            </a:r>
          </a:p>
          <a:p>
            <a:r>
              <a:rPr lang="en-US" dirty="0" smtClean="0"/>
              <a:t>Special Property and Gross Receipts Taxes or License Fees</a:t>
            </a:r>
          </a:p>
          <a:p>
            <a:r>
              <a:rPr lang="en-US" dirty="0" smtClean="0"/>
              <a:t>Motor Vehicles, Bicycles, Snowmobiles</a:t>
            </a:r>
            <a:endParaRPr lang="en-US" dirty="0"/>
          </a:p>
          <a:p>
            <a:r>
              <a:rPr lang="en-US" dirty="0" smtClean="0"/>
              <a:t>Aircraft</a:t>
            </a:r>
            <a:endParaRPr lang="en-US" dirty="0"/>
          </a:p>
          <a:p>
            <a:r>
              <a:rPr lang="en-US" dirty="0" smtClean="0"/>
              <a:t>Mobile Homes and Manufactured Homes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61596" y="6107668"/>
            <a:ext cx="24490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/>
              <a:t>Source:  </a:t>
            </a:r>
            <a:r>
              <a:rPr lang="en-US" sz="1200" dirty="0"/>
              <a:t>Wisconsin Statues</a:t>
            </a:r>
            <a:r>
              <a:rPr lang="en-US" sz="1200" dirty="0" smtClean="0"/>
              <a:t>, s.70.112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2772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Dates of Principal </a:t>
            </a:r>
            <a:br>
              <a:rPr lang="en-US" dirty="0" smtClean="0"/>
            </a:br>
            <a:r>
              <a:rPr lang="en-US" dirty="0" smtClean="0"/>
              <a:t>Personal Property Exemptions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en-US" b="1" dirty="0" smtClean="0"/>
              <a:t>1891</a:t>
            </a:r>
            <a:r>
              <a:rPr lang="en-US" dirty="0" smtClean="0"/>
              <a:t>—Apparel, kitchen furnishings, crops, household furniture</a:t>
            </a:r>
          </a:p>
          <a:p>
            <a:pPr marL="457200" indent="-457200">
              <a:buNone/>
            </a:pPr>
            <a:r>
              <a:rPr lang="en-US" b="1" dirty="0" smtClean="0"/>
              <a:t>1908</a:t>
            </a:r>
            <a:r>
              <a:rPr lang="en-US" dirty="0" smtClean="0"/>
              <a:t>—Intangible personal property:  stocks, certificates, credits</a:t>
            </a:r>
          </a:p>
          <a:p>
            <a:pPr marL="457200" indent="-457200">
              <a:buNone/>
            </a:pPr>
            <a:r>
              <a:rPr lang="en-US" b="1" dirty="0" smtClean="0"/>
              <a:t>1929</a:t>
            </a:r>
            <a:r>
              <a:rPr lang="en-US" dirty="0" smtClean="0"/>
              <a:t>—Horses, mules, wagons, carriages, harnesses</a:t>
            </a:r>
          </a:p>
          <a:p>
            <a:pPr marL="457200" indent="-457200">
              <a:buNone/>
            </a:pPr>
            <a:r>
              <a:rPr lang="en-US" b="1" dirty="0" smtClean="0"/>
              <a:t>1931</a:t>
            </a:r>
            <a:r>
              <a:rPr lang="en-US" dirty="0" smtClean="0"/>
              <a:t>—Motor vehicles</a:t>
            </a:r>
          </a:p>
          <a:p>
            <a:pPr marL="457200" indent="-457200">
              <a:buNone/>
            </a:pPr>
            <a:r>
              <a:rPr lang="en-US" b="1" dirty="0" smtClean="0"/>
              <a:t>1961</a:t>
            </a:r>
            <a:r>
              <a:rPr lang="en-US" dirty="0" smtClean="0"/>
              <a:t>—50% Exemption Line A Property: Merchant's Inventories, Manufacturers Inventories, Farmer's Livestock</a:t>
            </a:r>
          </a:p>
          <a:p>
            <a:pPr marL="457200" indent="-457200">
              <a:buNone/>
            </a:pPr>
            <a:r>
              <a:rPr lang="en-US" b="1" dirty="0" smtClean="0"/>
              <a:t>1975</a:t>
            </a:r>
            <a:r>
              <a:rPr lang="en-US" dirty="0" smtClean="0"/>
              <a:t>—Manufacturing Machinery and Equipment</a:t>
            </a:r>
          </a:p>
          <a:p>
            <a:pPr marL="457200" indent="-457200">
              <a:buNone/>
            </a:pPr>
            <a:r>
              <a:rPr lang="en-US" b="1" dirty="0" smtClean="0"/>
              <a:t>1977 to 1981</a:t>
            </a:r>
            <a:r>
              <a:rPr lang="en-US" dirty="0" smtClean="0"/>
              <a:t>—Phase-Out of Line A Personal Property Tax </a:t>
            </a:r>
          </a:p>
          <a:p>
            <a:pPr marL="457200" indent="-457200">
              <a:buNone/>
            </a:pPr>
            <a:r>
              <a:rPr lang="en-US" b="1" dirty="0" smtClean="0"/>
              <a:t>1991</a:t>
            </a:r>
            <a:r>
              <a:rPr lang="en-US" dirty="0" smtClean="0"/>
              <a:t>—Computer Equipment</a:t>
            </a:r>
          </a:p>
          <a:p>
            <a:pPr marL="457200" indent="-45720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8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828800" y="5940325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smtClean="0"/>
              <a:t>Source</a:t>
            </a:r>
            <a:r>
              <a:rPr lang="en-US" sz="1200" dirty="0" smtClean="0"/>
              <a:t>: </a:t>
            </a:r>
            <a:r>
              <a:rPr lang="en-US" sz="1200" dirty="0"/>
              <a:t>Legislative Reference </a:t>
            </a:r>
            <a:r>
              <a:rPr lang="en-US" sz="1200" dirty="0" smtClean="0"/>
              <a:t>Bureau , A </a:t>
            </a:r>
            <a:r>
              <a:rPr lang="en-US" sz="1200" dirty="0"/>
              <a:t>HISTORY OF PROPERTY </a:t>
            </a:r>
            <a:r>
              <a:rPr lang="en-US" sz="1200" dirty="0" smtClean="0"/>
              <a:t>TAX AND </a:t>
            </a:r>
            <a:r>
              <a:rPr lang="en-US" sz="1200" dirty="0"/>
              <a:t>PROPERTY TAX RELIEF IN </a:t>
            </a:r>
            <a:r>
              <a:rPr lang="en-US" sz="1200" dirty="0" smtClean="0"/>
              <a:t>WISCONSIN by </a:t>
            </a:r>
            <a:r>
              <a:rPr lang="en-US" sz="1200" dirty="0"/>
              <a:t>Jack </a:t>
            </a:r>
            <a:r>
              <a:rPr lang="en-US" sz="1200" dirty="0" smtClean="0"/>
              <a:t>Stark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174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Personal Property Exemptions With Compensating Local Government Aid Payments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Intangible Personal Property</a:t>
            </a:r>
          </a:p>
          <a:p>
            <a:pPr lvl="1"/>
            <a:r>
              <a:rPr lang="en-US" dirty="0" smtClean="0"/>
              <a:t>Adoption of income </a:t>
            </a:r>
            <a:r>
              <a:rPr lang="en-US" dirty="0"/>
              <a:t>t</a:t>
            </a:r>
            <a:r>
              <a:rPr lang="en-US" dirty="0" smtClean="0"/>
              <a:t>ax and </a:t>
            </a:r>
            <a:r>
              <a:rPr lang="en-US" dirty="0"/>
              <a:t>r</a:t>
            </a:r>
            <a:r>
              <a:rPr lang="en-US" dirty="0" smtClean="0"/>
              <a:t>eturn to source </a:t>
            </a:r>
            <a:r>
              <a:rPr lang="en-US" dirty="0"/>
              <a:t>p</a:t>
            </a:r>
            <a:r>
              <a:rPr lang="en-US" dirty="0" smtClean="0"/>
              <a:t>ayments</a:t>
            </a:r>
          </a:p>
          <a:p>
            <a:r>
              <a:rPr lang="en-US" dirty="0" smtClean="0"/>
              <a:t>Motor Vehicles</a:t>
            </a:r>
          </a:p>
          <a:p>
            <a:pPr lvl="1"/>
            <a:r>
              <a:rPr lang="en-US" dirty="0" smtClean="0"/>
              <a:t>Adoption of registration </a:t>
            </a:r>
            <a:r>
              <a:rPr lang="en-US" dirty="0"/>
              <a:t>f</a:t>
            </a:r>
            <a:r>
              <a:rPr lang="en-US" dirty="0" smtClean="0"/>
              <a:t>ees and return to </a:t>
            </a:r>
            <a:r>
              <a:rPr lang="en-US" dirty="0"/>
              <a:t>s</a:t>
            </a:r>
            <a:r>
              <a:rPr lang="en-US" dirty="0" smtClean="0"/>
              <a:t>ource</a:t>
            </a:r>
          </a:p>
          <a:p>
            <a:r>
              <a:rPr lang="en-US" dirty="0" smtClean="0"/>
              <a:t>Line A Personal Property</a:t>
            </a:r>
          </a:p>
          <a:p>
            <a:pPr lvl="1"/>
            <a:r>
              <a:rPr lang="en-US" dirty="0" smtClean="0"/>
              <a:t>Initial direct </a:t>
            </a:r>
            <a:r>
              <a:rPr lang="en-US" dirty="0"/>
              <a:t>s</a:t>
            </a:r>
            <a:r>
              <a:rPr lang="en-US" dirty="0" smtClean="0"/>
              <a:t>tate </a:t>
            </a:r>
            <a:r>
              <a:rPr lang="en-US" dirty="0"/>
              <a:t>a</a:t>
            </a:r>
            <a:r>
              <a:rPr lang="en-US" dirty="0" smtClean="0"/>
              <a:t>id </a:t>
            </a:r>
            <a:r>
              <a:rPr lang="en-US" dirty="0"/>
              <a:t>p</a:t>
            </a:r>
            <a:r>
              <a:rPr lang="en-US" dirty="0" smtClean="0"/>
              <a:t>ayment of </a:t>
            </a:r>
            <a:r>
              <a:rPr lang="en-US" dirty="0"/>
              <a:t>e</a:t>
            </a:r>
            <a:r>
              <a:rPr lang="en-US" dirty="0" smtClean="0"/>
              <a:t>xempt </a:t>
            </a:r>
            <a:r>
              <a:rPr lang="en-US" dirty="0"/>
              <a:t>p</a:t>
            </a:r>
            <a:r>
              <a:rPr lang="en-US" dirty="0" smtClean="0"/>
              <a:t>roportion</a:t>
            </a:r>
          </a:p>
          <a:p>
            <a:pPr lvl="1"/>
            <a:r>
              <a:rPr lang="en-US" dirty="0" smtClean="0"/>
              <a:t>Aid amounts folded into shared revenues and school aids</a:t>
            </a:r>
          </a:p>
          <a:p>
            <a:r>
              <a:rPr lang="en-US" dirty="0" smtClean="0"/>
              <a:t>Manufacturing Machinery and Equipment</a:t>
            </a:r>
          </a:p>
          <a:p>
            <a:pPr lvl="1"/>
            <a:r>
              <a:rPr lang="en-US" dirty="0" smtClean="0"/>
              <a:t>Initial direct </a:t>
            </a:r>
            <a:r>
              <a:rPr lang="en-US" dirty="0"/>
              <a:t>state aid </a:t>
            </a:r>
            <a:r>
              <a:rPr lang="en-US" dirty="0" smtClean="0"/>
              <a:t>compensatory payment</a:t>
            </a:r>
            <a:endParaRPr lang="en-US" dirty="0"/>
          </a:p>
          <a:p>
            <a:pPr lvl="1"/>
            <a:r>
              <a:rPr lang="en-US" dirty="0" smtClean="0"/>
              <a:t>Later aid </a:t>
            </a:r>
            <a:r>
              <a:rPr lang="en-US" dirty="0"/>
              <a:t>amounts folded into shared </a:t>
            </a:r>
            <a:r>
              <a:rPr lang="en-US" dirty="0" smtClean="0"/>
              <a:t>revenues</a:t>
            </a:r>
          </a:p>
          <a:p>
            <a:r>
              <a:rPr lang="en-US" dirty="0" smtClean="0"/>
              <a:t>Computer Equipment</a:t>
            </a:r>
          </a:p>
          <a:p>
            <a:pPr lvl="1"/>
            <a:r>
              <a:rPr lang="en-US" dirty="0" smtClean="0"/>
              <a:t>Direct state aid compensatory payment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EDAC-1107-4176-9A6C-9FABD025F1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6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21962</TotalTime>
  <Words>708</Words>
  <Application>Microsoft Office PowerPoint</Application>
  <PresentationFormat>On-screen Show (4:3)</PresentationFormat>
  <Paragraphs>134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Microsoft Map</vt:lpstr>
      <vt:lpstr>Perspective on Wisconsin's Personal Property Tax </vt:lpstr>
      <vt:lpstr>Personal Property Taxes Less than 3% of Total Property Taxes</vt:lpstr>
      <vt:lpstr>Current Personal Property Exemptions Three Different Means</vt:lpstr>
      <vt:lpstr>Current Personal Property Exemptions Three Different Means</vt:lpstr>
      <vt:lpstr>Included In General Exemptions General property is all the taxable real and personal property</vt:lpstr>
      <vt:lpstr>Specific Personal Property Exemptions</vt:lpstr>
      <vt:lpstr>Exempt Because of Special Tax</vt:lpstr>
      <vt:lpstr>Dates of Principal  Personal Property Exemptions</vt:lpstr>
      <vt:lpstr>Personal Property Exemptions With Compensating Local Government Aid Payments</vt:lpstr>
      <vt:lpstr>Little Growth in Personal Property Tax Since 1991</vt:lpstr>
      <vt:lpstr>Personal Property Tax Share of Total Taxes Near All-Time Low</vt:lpstr>
      <vt:lpstr>Personal Property Tax Burden by State</vt:lpstr>
    </vt:vector>
  </TitlesOfParts>
  <Company>Wisconsin Department of Revenue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Green</dc:creator>
  <cp:lastModifiedBy>Koskinen, John B; FTE; 06/08/2007</cp:lastModifiedBy>
  <cp:revision>383</cp:revision>
  <dcterms:created xsi:type="dcterms:W3CDTF">2012-05-08T18:58:08Z</dcterms:created>
  <dcterms:modified xsi:type="dcterms:W3CDTF">2014-07-30T20:58:09Z</dcterms:modified>
</cp:coreProperties>
</file>