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9" r:id="rId1"/>
  </p:sldMasterIdLst>
  <p:notesMasterIdLst>
    <p:notesMasterId r:id="rId19"/>
  </p:notesMasterIdLst>
  <p:handoutMasterIdLst>
    <p:handoutMasterId r:id="rId20"/>
  </p:handoutMasterIdLst>
  <p:sldIdLst>
    <p:sldId id="256" r:id="rId2"/>
    <p:sldId id="257" r:id="rId3"/>
    <p:sldId id="258" r:id="rId4"/>
    <p:sldId id="259" r:id="rId5"/>
    <p:sldId id="260" r:id="rId6"/>
    <p:sldId id="273" r:id="rId7"/>
    <p:sldId id="261" r:id="rId8"/>
    <p:sldId id="262" r:id="rId9"/>
    <p:sldId id="263"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60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E195435-4671-498E-BF10-151E2BB709F2}" type="datetimeFigureOut">
              <a:rPr lang="en-US" smtClean="0"/>
              <a:t>7/25/2016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7344E4-17D4-4979-A575-2BA5FB2AB823}" type="slidenum">
              <a:rPr lang="en-US" smtClean="0"/>
              <a:t>‹#›</a:t>
            </a:fld>
            <a:endParaRPr lang="en-US"/>
          </a:p>
        </p:txBody>
      </p:sp>
    </p:spTree>
    <p:extLst>
      <p:ext uri="{BB962C8B-B14F-4D97-AF65-F5344CB8AC3E}">
        <p14:creationId xmlns:p14="http://schemas.microsoft.com/office/powerpoint/2010/main" val="171082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8628E3-540E-43F4-87E1-3400C38C452F}" type="datetimeFigureOut">
              <a:rPr lang="en-US" smtClean="0"/>
              <a:t>7/25/2016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8AE85-749C-48DD-96F8-75C74D63B19C}" type="slidenum">
              <a:rPr lang="en-US" smtClean="0"/>
              <a:t>‹#›</a:t>
            </a:fld>
            <a:endParaRPr lang="en-US"/>
          </a:p>
        </p:txBody>
      </p:sp>
    </p:spTree>
    <p:extLst>
      <p:ext uri="{BB962C8B-B14F-4D97-AF65-F5344CB8AC3E}">
        <p14:creationId xmlns:p14="http://schemas.microsoft.com/office/powerpoint/2010/main" val="266124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E8AE85-749C-48DD-96F8-75C74D63B19C}" type="slidenum">
              <a:rPr lang="en-US" smtClean="0"/>
              <a:t>1</a:t>
            </a:fld>
            <a:endParaRPr lang="en-US"/>
          </a:p>
        </p:txBody>
      </p:sp>
    </p:spTree>
    <p:extLst>
      <p:ext uri="{BB962C8B-B14F-4D97-AF65-F5344CB8AC3E}">
        <p14:creationId xmlns:p14="http://schemas.microsoft.com/office/powerpoint/2010/main" val="2494127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7DA9F1-8B25-498A-90D5-D11403337D94}"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3204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A22056-0FE4-423D-9E3C-19EFE98A9AD3}"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997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156329-C83F-403D-9281-5E65AAE89B94}"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68089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FC17D6-BD41-467D-8CBB-54C56F614E7D}"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3915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56A3D4-800B-48EE-A32A-1A92BF80C630}"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743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A79715-E575-412E-9244-5230B5EE08FD}"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7386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9899B9-7EBC-4CBE-92A0-240A1C843F32}"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6979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3CF769-0CB8-438F-B6BF-E93CEBEE2723}"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6939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CA9E75-1507-4AAF-9D55-D95BA10BBE17}"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720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BA26C6-43C4-4024-8E65-6022277E94DD}" type="datetime1">
              <a:rPr lang="en-US" smtClean="0"/>
              <a:t>7/25/2016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200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47ED8B-2752-4C35-90CE-C6C9725A5563}" type="datetime1">
              <a:rPr lang="en-US" smtClean="0"/>
              <a:t>7/25/2016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424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B149A8-4482-4071-85EC-B3D6270A853E}" type="datetime1">
              <a:rPr lang="en-US" smtClean="0"/>
              <a:t>7/25/2016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7353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8D836E-99DA-402F-B472-5F4B0122D010}" type="datetime1">
              <a:rPr lang="en-US" smtClean="0"/>
              <a:t>7/25/2016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3551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AD38C-463C-4316-8AAE-BFE75EBC0E31}" type="datetime1">
              <a:rPr lang="en-US" smtClean="0"/>
              <a:t>7/25/2016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6091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DBED6-F5B9-4DE2-A42D-E8C205300E41}" type="datetime1">
              <a:rPr lang="en-US" smtClean="0"/>
              <a:t>7/25/2016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1237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4532E-95AD-48BF-A501-E26A578C5F0A}" type="datetime1">
              <a:rPr lang="en-US" smtClean="0"/>
              <a:t>7/25/2016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658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404252-7C2E-4D5F-BDD6-DF9E9CE101D8}" type="datetime1">
              <a:rPr lang="en-US" smtClean="0"/>
              <a:t>7/25/2016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523990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Wisconsin Towns Association</a:t>
            </a:r>
            <a:endParaRPr lang="en-US" dirty="0"/>
          </a:p>
        </p:txBody>
      </p:sp>
      <p:sp>
        <p:nvSpPr>
          <p:cNvPr id="3" name="Subtitle 2"/>
          <p:cNvSpPr>
            <a:spLocks noGrp="1"/>
          </p:cNvSpPr>
          <p:nvPr>
            <p:ph type="subTitle" idx="1"/>
          </p:nvPr>
        </p:nvSpPr>
        <p:spPr>
          <a:xfrm>
            <a:off x="1436144" y="4050836"/>
            <a:ext cx="7908781" cy="1336713"/>
          </a:xfrm>
        </p:spPr>
        <p:txBody>
          <a:bodyPr>
            <a:normAutofit fontScale="77500" lnSpcReduction="20000"/>
          </a:bodyPr>
          <a:lstStyle/>
          <a:p>
            <a:r>
              <a:rPr lang="en-US" dirty="0" smtClean="0"/>
              <a:t>Presentation to the Wisconsin Legislative Study Committee on Publication of Government Documents and Legal Notices</a:t>
            </a:r>
          </a:p>
          <a:p>
            <a:r>
              <a:rPr lang="en-US" dirty="0" smtClean="0"/>
              <a:t>July 26, 2016</a:t>
            </a:r>
          </a:p>
          <a:p>
            <a:r>
              <a:rPr lang="en-US" dirty="0" smtClean="0"/>
              <a:t>Presented by Atty. Carol Nawrocki, Assistant Director and </a:t>
            </a:r>
          </a:p>
          <a:p>
            <a:r>
              <a:rPr lang="en-US" dirty="0" smtClean="0"/>
              <a:t>Karen Weinschrott, Clerk, Town of Grand Chute</a:t>
            </a:r>
            <a:endParaRPr lang="en-US" dirty="0"/>
          </a:p>
        </p:txBody>
      </p:sp>
    </p:spTree>
    <p:extLst>
      <p:ext uri="{BB962C8B-B14F-4D97-AF65-F5344CB8AC3E}">
        <p14:creationId xmlns:p14="http://schemas.microsoft.com/office/powerpoint/2010/main" val="1906196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law changes</a:t>
            </a:r>
            <a:endParaRPr lang="en-US" dirty="0"/>
          </a:p>
        </p:txBody>
      </p:sp>
      <p:sp>
        <p:nvSpPr>
          <p:cNvPr id="3" name="Content Placeholder 2"/>
          <p:cNvSpPr>
            <a:spLocks noGrp="1"/>
          </p:cNvSpPr>
          <p:nvPr>
            <p:ph idx="1"/>
          </p:nvPr>
        </p:nvSpPr>
        <p:spPr/>
        <p:txBody>
          <a:bodyPr/>
          <a:lstStyle/>
          <a:p>
            <a:pPr marL="0" indent="0">
              <a:buNone/>
            </a:pPr>
            <a:r>
              <a:rPr lang="en-US" dirty="0" smtClean="0"/>
              <a:t>3. Retail Alcohol License Applications</a:t>
            </a:r>
          </a:p>
          <a:p>
            <a:r>
              <a:rPr lang="en-US" dirty="0" smtClean="0"/>
              <a:t>Towns would like to see elimination of the requirement to publish applications for retail alcohol licenses under s. 125.04(3)(g), Wis. Stat.  Notice of these applications on a municipal Internet site and/or physical posting locations would provide a reasonable alternative to paid newspaper publication.</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411676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law changes</a:t>
            </a:r>
            <a:endParaRPr lang="en-US" dirty="0"/>
          </a:p>
        </p:txBody>
      </p:sp>
      <p:sp>
        <p:nvSpPr>
          <p:cNvPr id="3" name="Content Placeholder 2"/>
          <p:cNvSpPr>
            <a:spLocks noGrp="1"/>
          </p:cNvSpPr>
          <p:nvPr>
            <p:ph idx="1"/>
          </p:nvPr>
        </p:nvSpPr>
        <p:spPr/>
        <p:txBody>
          <a:bodyPr/>
          <a:lstStyle/>
          <a:p>
            <a:pPr marL="0" indent="0">
              <a:buNone/>
            </a:pPr>
            <a:r>
              <a:rPr lang="en-US" dirty="0" smtClean="0"/>
              <a:t>4. Open Meetings Law Clarification</a:t>
            </a:r>
          </a:p>
          <a:p>
            <a:r>
              <a:rPr lang="en-US" dirty="0" smtClean="0"/>
              <a:t>Towns would like to see clarification of the open meetings law to indicate that posting in one public place likely to give notice to persons affected and posting on the municipality’s Internet site constitutes sufficient notice to the public under s. 19.84(1)(b), Wis. Stat.</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845209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Will eliminating paid newspaper publication requirements hurt the public?</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-Posting in at least one physical posting place should still be required in addition to an Internet site posting, for those who lack ready access to the Internet</a:t>
            </a:r>
          </a:p>
          <a:p>
            <a:pPr marL="0" indent="0">
              <a:buNone/>
            </a:pPr>
            <a:r>
              <a:rPr lang="en-US" dirty="0" smtClean="0"/>
              <a:t>-Libraries provide free access to the Internet, just as they provide free access to newspapers for those unable or unwilling to purchase a subscription</a:t>
            </a:r>
          </a:p>
          <a:p>
            <a:pPr marL="0" indent="0">
              <a:buNone/>
            </a:pPr>
            <a:r>
              <a:rPr lang="en-US" dirty="0" smtClean="0"/>
              <a:t>-The option to use paid newspaper publications should remain in place for those municipalities that feel the public will be better served by such notices</a:t>
            </a:r>
            <a:endParaRPr lang="en-US" dirty="0"/>
          </a:p>
          <a:p>
            <a:pPr marL="0" indent="0">
              <a:buNone/>
            </a:pPr>
            <a:r>
              <a:rPr lang="en-US" dirty="0" smtClean="0"/>
              <a:t>-Most people would agree that it is easier to find information on a municipal Internet site that is available online 24/7 than from a print edition of a daily local newspaper that may only remain available on a store shelf for a single day</a:t>
            </a:r>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772200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Will eliminating paid publications make it harder to enforce the open meetings law? </a:t>
            </a:r>
            <a:endParaRPr lang="en-US" dirty="0"/>
          </a:p>
        </p:txBody>
      </p:sp>
      <p:sp>
        <p:nvSpPr>
          <p:cNvPr id="3" name="Content Placeholder 2"/>
          <p:cNvSpPr>
            <a:spLocks noGrp="1"/>
          </p:cNvSpPr>
          <p:nvPr>
            <p:ph idx="1"/>
          </p:nvPr>
        </p:nvSpPr>
        <p:spPr/>
        <p:txBody>
          <a:bodyPr/>
          <a:lstStyle/>
          <a:p>
            <a:r>
              <a:rPr lang="en-US" dirty="0"/>
              <a:t>Legal notices must be retained by </a:t>
            </a:r>
            <a:r>
              <a:rPr lang="en-US" dirty="0" smtClean="0"/>
              <a:t>governmental bodies </a:t>
            </a:r>
            <a:r>
              <a:rPr lang="en-US" dirty="0"/>
              <a:t>in compliance with state law</a:t>
            </a:r>
          </a:p>
          <a:p>
            <a:r>
              <a:rPr lang="en-US" dirty="0" smtClean="0"/>
              <a:t>Most public records must be retained by a municipality for at least 7 years whether in electronic or paper form.  See s. 19.21(4)(b), Wis. Stat.   As a result, it’s not necessary to look to the newspaper as the preserver of such records.</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640774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Will shifting away from paid newspaper publications mean notices are less reliable?</a:t>
            </a:r>
            <a:endParaRPr lang="en-US" dirty="0"/>
          </a:p>
        </p:txBody>
      </p:sp>
      <p:sp>
        <p:nvSpPr>
          <p:cNvPr id="3" name="Content Placeholder 2"/>
          <p:cNvSpPr>
            <a:spLocks noGrp="1"/>
          </p:cNvSpPr>
          <p:nvPr>
            <p:ph idx="1"/>
          </p:nvPr>
        </p:nvSpPr>
        <p:spPr/>
        <p:txBody>
          <a:bodyPr/>
          <a:lstStyle/>
          <a:p>
            <a:r>
              <a:rPr lang="en-US" dirty="0" smtClean="0"/>
              <a:t>Internet sites can be hacked or temporarily shut down, but posting boards can also be tampered with, and newspapers can also fail to publish notices on time or make errors in the content of a notice</a:t>
            </a:r>
          </a:p>
          <a:p>
            <a:r>
              <a:rPr lang="en-US" dirty="0" smtClean="0"/>
              <a:t>The remedy for all of these problems is typically the same with a meeting potentially having to be cancelled and rescheduled until proper notice can be given or a corrected notice provided</a:t>
            </a:r>
          </a:p>
          <a:p>
            <a:r>
              <a:rPr lang="en-US" dirty="0" smtClean="0"/>
              <a:t>Publication in a newspaper is not error proof or somehow superior to posting in a public place or an Internet site maintained by a municipality</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81203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Will municipal officials lack accountability if paid newspaper notices are not required?</a:t>
            </a:r>
            <a:endParaRPr lang="en-US" dirty="0"/>
          </a:p>
        </p:txBody>
      </p:sp>
      <p:sp>
        <p:nvSpPr>
          <p:cNvPr id="3" name="Content Placeholder 2"/>
          <p:cNvSpPr>
            <a:spLocks noGrp="1"/>
          </p:cNvSpPr>
          <p:nvPr>
            <p:ph idx="1"/>
          </p:nvPr>
        </p:nvSpPr>
        <p:spPr/>
        <p:txBody>
          <a:bodyPr/>
          <a:lstStyle/>
          <a:p>
            <a:r>
              <a:rPr lang="en-US" dirty="0" smtClean="0"/>
              <a:t>Newspapers may submit written requests for notices of meetings of governmental bodies that must be provided by the authority free of charge under the open meetings law, s. 19.84(1)(b), Wis. Stat.</a:t>
            </a:r>
          </a:p>
          <a:p>
            <a:r>
              <a:rPr lang="en-US" dirty="0" smtClean="0"/>
              <a:t>Municipal officers and employees may be charged with misconduct in office if they intentionally falsify statements or knowingly exceed their authority, s. 946.12, Wis. Stat.</a:t>
            </a:r>
          </a:p>
          <a:p>
            <a:r>
              <a:rPr lang="en-US" dirty="0"/>
              <a:t>Affidavits of posting serve as presumptive evidence of the facts stated therein.  See s. 985.02(2)(d), Wis. Stat.</a:t>
            </a:r>
          </a:p>
          <a:p>
            <a:endParaRPr lang="en-US" dirty="0" smtClean="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46679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lstStyle/>
          <a:p>
            <a:r>
              <a:rPr lang="en-US" dirty="0" smtClean="0"/>
              <a:t>Towns should have the option of providing all required legal notices in one physical posting place and a town maintained Internet site.  Those towns that prefer to post in 3 physical locations or in a qualified newspaper should retain the ability to do so</a:t>
            </a:r>
          </a:p>
          <a:p>
            <a:r>
              <a:rPr lang="en-US" dirty="0" smtClean="0"/>
              <a:t>Websites are free to the public to access, are available 24/7 and reach an audience beyond the circulation limits of any newspaper</a:t>
            </a:r>
          </a:p>
          <a:p>
            <a:r>
              <a:rPr lang="en-US" dirty="0" smtClean="0"/>
              <a:t>Existing state laws ensure that notices are archived for a sufficient period of time, that they are not tampered with by municipal officials after the fact, and that sworn affidavits of posting may be used as presumptive evidence of proper notice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050575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79655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WTA</a:t>
            </a:r>
            <a:endParaRPr lang="en-US" dirty="0"/>
          </a:p>
        </p:txBody>
      </p:sp>
      <p:sp>
        <p:nvSpPr>
          <p:cNvPr id="3" name="Content Placeholder 2"/>
          <p:cNvSpPr>
            <a:spLocks noGrp="1"/>
          </p:cNvSpPr>
          <p:nvPr>
            <p:ph idx="1"/>
          </p:nvPr>
        </p:nvSpPr>
        <p:spPr/>
        <p:txBody>
          <a:bodyPr/>
          <a:lstStyle/>
          <a:p>
            <a:r>
              <a:rPr lang="en-US" dirty="0" smtClean="0"/>
              <a:t>Founded in 1947</a:t>
            </a:r>
          </a:p>
          <a:p>
            <a:r>
              <a:rPr lang="en-US" dirty="0" smtClean="0"/>
              <a:t>We are a voluntary, non-partisan association made up </a:t>
            </a:r>
            <a:r>
              <a:rPr lang="en-US" smtClean="0"/>
              <a:t>of 1,248 </a:t>
            </a:r>
            <a:r>
              <a:rPr lang="en-US" dirty="0" smtClean="0"/>
              <a:t>towns and 18 villages around the state</a:t>
            </a:r>
          </a:p>
          <a:p>
            <a:r>
              <a:rPr lang="en-US" dirty="0" smtClean="0"/>
              <a:t>The association has 3 primary functions. To provide our members with 1) education; 2) general legal information; and 3) grassroots legislative advocacy</a:t>
            </a:r>
          </a:p>
          <a:p>
            <a:r>
              <a:rPr lang="en-US" dirty="0" smtClean="0"/>
              <a:t>Our membership is very diverse in terms of geographic size, population, proximity to urban areas, extent of commercial development, etc.</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196101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Why does this topic matter to towns?</a:t>
            </a:r>
          </a:p>
          <a:p>
            <a:pPr marL="0" indent="0">
              <a:buNone/>
            </a:pPr>
            <a:endParaRPr lang="en-US" dirty="0" smtClean="0"/>
          </a:p>
          <a:p>
            <a:r>
              <a:rPr lang="en-US" dirty="0" smtClean="0"/>
              <a:t>How are town residents, property owners, and business people currently obtaining information from towns in 2016?</a:t>
            </a:r>
          </a:p>
          <a:p>
            <a:pPr marL="0" indent="0">
              <a:buNone/>
            </a:pPr>
            <a:endParaRPr lang="en-US" dirty="0" smtClean="0"/>
          </a:p>
          <a:p>
            <a:r>
              <a:rPr lang="en-US" dirty="0" smtClean="0"/>
              <a:t>What does it cost to publish legal notices in a qualified newspaper?</a:t>
            </a:r>
          </a:p>
          <a:p>
            <a:pPr marL="0" indent="0">
              <a:buNone/>
            </a:pPr>
            <a:endParaRPr lang="en-US" dirty="0"/>
          </a:p>
          <a:p>
            <a:r>
              <a:rPr lang="en-US" dirty="0" smtClean="0"/>
              <a:t>Why is it important to offer options rather than create mandates?</a:t>
            </a:r>
          </a:p>
          <a:p>
            <a:endParaRPr lang="en-US" dirty="0"/>
          </a:p>
          <a:p>
            <a:r>
              <a:rPr lang="en-US" dirty="0" smtClean="0"/>
              <a:t>What changes to legal notice publication requirements would towns like to see?</a:t>
            </a:r>
          </a:p>
          <a:p>
            <a:endParaRPr lang="en-US" dirty="0"/>
          </a:p>
          <a:p>
            <a:r>
              <a:rPr lang="en-US" dirty="0" smtClean="0"/>
              <a:t>Will a shift away from required paid newspaper publication of legal notices hurt the public’s ability to access information or make governmental bodies less accountable?</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059710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this topic important to towns?</a:t>
            </a:r>
            <a:endParaRPr lang="en-US" dirty="0"/>
          </a:p>
        </p:txBody>
      </p:sp>
      <p:sp>
        <p:nvSpPr>
          <p:cNvPr id="3" name="Content Placeholder 2"/>
          <p:cNvSpPr>
            <a:spLocks noGrp="1"/>
          </p:cNvSpPr>
          <p:nvPr>
            <p:ph idx="1"/>
          </p:nvPr>
        </p:nvSpPr>
        <p:spPr/>
        <p:txBody>
          <a:bodyPr/>
          <a:lstStyle/>
          <a:p>
            <a:r>
              <a:rPr lang="en-US" dirty="0" smtClean="0"/>
              <a:t>Many questions come in to WTA on a daily basis about how to provide proper legal notice for board meetings and other matters</a:t>
            </a:r>
          </a:p>
          <a:p>
            <a:r>
              <a:rPr lang="en-US" dirty="0" smtClean="0"/>
              <a:t>Towns are not required to have “official” newspapers, but are still required to publish certain legal notices by various state statutes</a:t>
            </a:r>
          </a:p>
          <a:p>
            <a:r>
              <a:rPr lang="en-US" dirty="0" smtClean="0"/>
              <a:t>When a legal notice is required to be published many towns don’t feel there is a qualified newspaper likely to give notice in the area or to the person affected and the money spent on newspaper publication is ineffectual</a:t>
            </a:r>
          </a:p>
          <a:p>
            <a:r>
              <a:rPr lang="en-US" dirty="0" smtClean="0"/>
              <a:t>When the option is available, many towns choose to post in 3 places under s. 985.02(2), Wis. Stat., or post in one place and also post on their Internet site as allowed by 2015 Wisconsin Act 79</a:t>
            </a:r>
          </a:p>
          <a:p>
            <a:r>
              <a:rPr lang="en-US" dirty="0" smtClean="0"/>
              <a:t>Over 460 towns have town Internet sites and that number continually grows</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175838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are people obtaining information from towns in 2016? </a:t>
            </a:r>
            <a:endParaRPr lang="en-US" dirty="0"/>
          </a:p>
        </p:txBody>
      </p:sp>
      <p:sp>
        <p:nvSpPr>
          <p:cNvPr id="3" name="Content Placeholder 2"/>
          <p:cNvSpPr>
            <a:spLocks noGrp="1"/>
          </p:cNvSpPr>
          <p:nvPr>
            <p:ph idx="1"/>
          </p:nvPr>
        </p:nvSpPr>
        <p:spPr/>
        <p:txBody>
          <a:bodyPr/>
          <a:lstStyle/>
          <a:p>
            <a:r>
              <a:rPr lang="en-US" dirty="0" smtClean="0"/>
              <a:t>How are town residents seeking information?</a:t>
            </a:r>
          </a:p>
          <a:p>
            <a:r>
              <a:rPr lang="en-US" dirty="0" smtClean="0"/>
              <a:t>How are businesses seeking information?</a:t>
            </a:r>
          </a:p>
          <a:p>
            <a:r>
              <a:rPr lang="en-US" dirty="0" smtClean="0"/>
              <a:t>How do non-resident property owners seek information?</a:t>
            </a:r>
          </a:p>
          <a:p>
            <a:r>
              <a:rPr lang="en-US" dirty="0" smtClean="0"/>
              <a:t>Information learned from speaking with clerks around the state</a:t>
            </a:r>
          </a:p>
          <a:p>
            <a:pPr marL="0" indent="0">
              <a:buNone/>
            </a:pPr>
            <a:endParaRPr lang="en-US" dirty="0"/>
          </a:p>
          <a:p>
            <a:endParaRPr lang="en-US" dirty="0" smtClean="0"/>
          </a:p>
          <a:p>
            <a:endParaRPr lang="en-US" dirty="0" smtClean="0"/>
          </a:p>
          <a:p>
            <a:pPr marL="0" indent="0">
              <a:buNone/>
            </a:pPr>
            <a:endParaRPr lang="en-US" dirty="0" smtClean="0"/>
          </a:p>
          <a:p>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28982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cost to publish typical legal notices?</a:t>
            </a:r>
            <a:endParaRPr lang="en-US" dirty="0"/>
          </a:p>
        </p:txBody>
      </p:sp>
      <p:sp>
        <p:nvSpPr>
          <p:cNvPr id="3" name="Content Placeholder 2"/>
          <p:cNvSpPr>
            <a:spLocks noGrp="1"/>
          </p:cNvSpPr>
          <p:nvPr>
            <p:ph idx="1"/>
          </p:nvPr>
        </p:nvSpPr>
        <p:spPr/>
        <p:txBody>
          <a:bodyPr/>
          <a:lstStyle/>
          <a:p>
            <a:r>
              <a:rPr lang="en-US" dirty="0" smtClean="0"/>
              <a:t>Board of review</a:t>
            </a:r>
          </a:p>
          <a:p>
            <a:r>
              <a:rPr lang="en-US" dirty="0" smtClean="0"/>
              <a:t>Retail alcohol license applications</a:t>
            </a:r>
          </a:p>
          <a:p>
            <a:r>
              <a:rPr lang="en-US" dirty="0" smtClean="0"/>
              <a:t>Ordinances</a:t>
            </a:r>
          </a:p>
          <a:p>
            <a:r>
              <a:rPr lang="en-US" dirty="0" smtClean="0"/>
              <a:t>Others</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590912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potential law changes should create options, not mandates.</a:t>
            </a:r>
            <a:endParaRPr lang="en-US" dirty="0"/>
          </a:p>
        </p:txBody>
      </p:sp>
      <p:sp>
        <p:nvSpPr>
          <p:cNvPr id="3" name="Content Placeholder 2"/>
          <p:cNvSpPr>
            <a:spLocks noGrp="1"/>
          </p:cNvSpPr>
          <p:nvPr>
            <p:ph idx="1"/>
          </p:nvPr>
        </p:nvSpPr>
        <p:spPr/>
        <p:txBody>
          <a:bodyPr/>
          <a:lstStyle/>
          <a:p>
            <a:r>
              <a:rPr lang="en-US" dirty="0" smtClean="0"/>
              <a:t>Diverse nature of towns means that one size will not fit all</a:t>
            </a:r>
          </a:p>
          <a:p>
            <a:endParaRPr lang="en-US" dirty="0" smtClean="0"/>
          </a:p>
          <a:p>
            <a:r>
              <a:rPr lang="en-US" dirty="0" smtClean="0"/>
              <a:t>Some towns will prefer to continue publishing legal notices in a newspaper because they lack adequate posting sites and/or an Internet site</a:t>
            </a:r>
          </a:p>
          <a:p>
            <a:pPr marL="0" indent="0">
              <a:buNone/>
            </a:pPr>
            <a:endParaRPr lang="en-US" dirty="0" smtClean="0"/>
          </a:p>
          <a:p>
            <a:r>
              <a:rPr lang="en-US" dirty="0" smtClean="0"/>
              <a:t>Each town knows best how to reach its constituents and should have the ability to choose the notice options that will work best in their town</a:t>
            </a:r>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985829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law changes towns would like to see….</a:t>
            </a:r>
            <a:endParaRPr lang="en-US" dirty="0"/>
          </a:p>
        </p:txBody>
      </p:sp>
      <p:sp>
        <p:nvSpPr>
          <p:cNvPr id="3" name="Content Placeholder 2"/>
          <p:cNvSpPr>
            <a:spLocks noGrp="1"/>
          </p:cNvSpPr>
          <p:nvPr>
            <p:ph idx="1"/>
          </p:nvPr>
        </p:nvSpPr>
        <p:spPr/>
        <p:txBody>
          <a:bodyPr/>
          <a:lstStyle/>
          <a:p>
            <a:pPr marL="0" indent="0">
              <a:buNone/>
            </a:pPr>
            <a:r>
              <a:rPr lang="en-US" dirty="0" smtClean="0"/>
              <a:t>1. Publication of Ordinances with Forfeitures</a:t>
            </a:r>
          </a:p>
          <a:p>
            <a:r>
              <a:rPr lang="en-US" dirty="0" smtClean="0"/>
              <a:t>Towns would like to see the elimination of the requirement that towns publish ordinances that impose forfeitures under s. 985.05(1), Wis. Stat. or a summary thereof under s. 60.80(5), Wis. Stat. Villages without a newspaper published within the municipality have the option of simply posting such ordinances.  Why should towns have this extra publication requirement?   Both villages and towns should have the option of posting such ordinances under s. 985.02(2), Wis. Stat. when a newspaper is not published within their borders.</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239052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law changes</a:t>
            </a:r>
            <a:endParaRPr lang="en-US" dirty="0"/>
          </a:p>
        </p:txBody>
      </p:sp>
      <p:sp>
        <p:nvSpPr>
          <p:cNvPr id="3" name="Content Placeholder 2"/>
          <p:cNvSpPr>
            <a:spLocks noGrp="1"/>
          </p:cNvSpPr>
          <p:nvPr>
            <p:ph idx="1"/>
          </p:nvPr>
        </p:nvSpPr>
        <p:spPr/>
        <p:txBody>
          <a:bodyPr/>
          <a:lstStyle/>
          <a:p>
            <a:pPr marL="0" indent="0">
              <a:buNone/>
            </a:pPr>
            <a:r>
              <a:rPr lang="en-US" dirty="0" smtClean="0"/>
              <a:t>2. Board of Review Notices</a:t>
            </a:r>
          </a:p>
          <a:p>
            <a:r>
              <a:rPr lang="en-US" dirty="0" smtClean="0"/>
              <a:t>Towns would like to see the elimination of the requirement to publish notice of the board of review under s. 70.47(2), Wis. Stat.  This required notice is quite lengthy and expensive to publish.  Because it must be provided at least 15 days (and sometimes 30 days) in advance of the board of review, it is questionable how many people see the newspaper notice in a timely manner and how helpful such newspaper notice is to non-resident property owners, out of state business owners, and others that don’t receive a local daily paper.  Posting this information on a town Internet site, in addition to physical posting locations, is much more likely to reach people trying to find out information about the local board of review than a notice in an area newspaper.</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9965807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347</TotalTime>
  <Words>1432</Words>
  <Application>Microsoft Office PowerPoint</Application>
  <PresentationFormat>Widescreen</PresentationFormat>
  <Paragraphs>103</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Wisconsin Towns Association</vt:lpstr>
      <vt:lpstr>About WTA</vt:lpstr>
      <vt:lpstr>Presentation Overview</vt:lpstr>
      <vt:lpstr>Why is this topic important to towns?</vt:lpstr>
      <vt:lpstr>How are people obtaining information from towns in 2016? </vt:lpstr>
      <vt:lpstr>What does it cost to publish typical legal notices?</vt:lpstr>
      <vt:lpstr>Any potential law changes should create options, not mandates.</vt:lpstr>
      <vt:lpstr>Proposed law changes towns would like to see….</vt:lpstr>
      <vt:lpstr>Proposed law changes</vt:lpstr>
      <vt:lpstr>Proposed law changes</vt:lpstr>
      <vt:lpstr>Proposed law changes</vt:lpstr>
      <vt:lpstr>Will eliminating paid newspaper publication requirements hurt the public?</vt:lpstr>
      <vt:lpstr>Will eliminating paid publications make it harder to enforce the open meetings law? </vt:lpstr>
      <vt:lpstr>Will shifting away from paid newspaper publications mean notices are less reliable?</vt:lpstr>
      <vt:lpstr>Will municipal officials lack accountability if paid newspaper notices are not required?</vt:lpstr>
      <vt:lpstr>Final thoughts</vt:lpstr>
      <vt:lpstr>Questions?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Wisconsin Towns Association</dc:title>
  <dc:creator>Carol</dc:creator>
  <cp:lastModifiedBy>Carol</cp:lastModifiedBy>
  <cp:revision>44</cp:revision>
  <cp:lastPrinted>2016-07-25T20:23:01Z</cp:lastPrinted>
  <dcterms:created xsi:type="dcterms:W3CDTF">2016-07-24T18:01:33Z</dcterms:created>
  <dcterms:modified xsi:type="dcterms:W3CDTF">2016-07-25T20:25:37Z</dcterms:modified>
</cp:coreProperties>
</file>