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6.xml" ContentType="application/vnd.openxmlformats-officedocument.drawingml.chart+xml"/>
  <Override PartName="/ppt/notesSlides/notesSlide5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9.xml" ContentType="application/vnd.openxmlformats-officedocument.presentationml.notesSlide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notesSlides/notesSlide60.xml" ContentType="application/vnd.openxmlformats-officedocument.presentationml.notesSlide+xml"/>
  <Override PartName="/ppt/charts/chart16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317" r:id="rId3"/>
    <p:sldId id="257" r:id="rId4"/>
    <p:sldId id="362" r:id="rId5"/>
    <p:sldId id="258" r:id="rId6"/>
    <p:sldId id="264" r:id="rId7"/>
    <p:sldId id="290" r:id="rId8"/>
    <p:sldId id="291" r:id="rId9"/>
    <p:sldId id="292" r:id="rId10"/>
    <p:sldId id="293" r:id="rId11"/>
    <p:sldId id="294" r:id="rId12"/>
    <p:sldId id="296" r:id="rId13"/>
    <p:sldId id="346" r:id="rId14"/>
    <p:sldId id="299" r:id="rId15"/>
    <p:sldId id="300" r:id="rId16"/>
    <p:sldId id="301" r:id="rId17"/>
    <p:sldId id="304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63" r:id="rId26"/>
    <p:sldId id="315" r:id="rId27"/>
    <p:sldId id="347" r:id="rId28"/>
    <p:sldId id="318" r:id="rId29"/>
    <p:sldId id="319" r:id="rId30"/>
    <p:sldId id="320" r:id="rId31"/>
    <p:sldId id="321" r:id="rId32"/>
    <p:sldId id="367" r:id="rId33"/>
    <p:sldId id="323" r:id="rId34"/>
    <p:sldId id="324" r:id="rId35"/>
    <p:sldId id="365" r:id="rId36"/>
    <p:sldId id="325" r:id="rId37"/>
    <p:sldId id="345" r:id="rId38"/>
    <p:sldId id="271" r:id="rId39"/>
    <p:sldId id="277" r:id="rId40"/>
    <p:sldId id="275" r:id="rId41"/>
    <p:sldId id="366" r:id="rId42"/>
    <p:sldId id="286" r:id="rId43"/>
    <p:sldId id="267" r:id="rId44"/>
    <p:sldId id="344" r:id="rId45"/>
    <p:sldId id="280" r:id="rId46"/>
    <p:sldId id="278" r:id="rId47"/>
    <p:sldId id="279" r:id="rId48"/>
    <p:sldId id="343" r:id="rId49"/>
    <p:sldId id="282" r:id="rId50"/>
    <p:sldId id="283" r:id="rId51"/>
    <p:sldId id="270" r:id="rId52"/>
    <p:sldId id="342" r:id="rId53"/>
    <p:sldId id="348" r:id="rId54"/>
    <p:sldId id="349" r:id="rId55"/>
    <p:sldId id="350" r:id="rId56"/>
    <p:sldId id="351" r:id="rId57"/>
    <p:sldId id="352" r:id="rId58"/>
    <p:sldId id="353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289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D8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79731" autoAdjust="0"/>
  </p:normalViewPr>
  <p:slideViewPr>
    <p:cSldViewPr>
      <p:cViewPr>
        <p:scale>
          <a:sx n="92" d="100"/>
          <a:sy n="92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user$\brownlm\OARS%20information\OARS%20BY15\BY%2015%20OARS%20recidivis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user$\brownlm\DOES\Data%20and%20measurement\BY2015%20data\Copy%20of%20150924%20DOES%20FY15%20Data%20and%20graphs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January%202014_report%202\Formatting%20Folder\Recidivism%20Report%202%20FINAL%20Graphs%20Form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60617917795813E-2"/>
          <c:y val="0.10150000000000001"/>
          <c:w val="0.45467236453166054"/>
          <c:h val="0.84572222222222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7.4668653440790348E-3"/>
                  <c:y val="2.50000000000000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920476825789684E-2"/>
                  <c:y val="-8.61111111111111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4403576193422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400596032237159E-2"/>
                  <c:y val="2.77777777777777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946984550526455E-2"/>
                  <c:y val="-1.3888888888888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52777996500437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9734922752632275E-3"/>
                  <c:y val="-4.1666666666666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334326720395175E-2"/>
                  <c:y val="-2.77777777777777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Employment Strategies (16%)</c:v>
                </c:pt>
                <c:pt idx="1">
                  <c:v>Cognitive Behavioral Programs (13%)</c:v>
                </c:pt>
                <c:pt idx="2">
                  <c:v>EBP/Risk Assessment/Staff Development (11%)</c:v>
                </c:pt>
                <c:pt idx="3">
                  <c:v>Evaluation and Data Collection (1%)</c:v>
                </c:pt>
                <c:pt idx="4">
                  <c:v>OARS/DOES/ACA (30%)</c:v>
                </c:pt>
                <c:pt idx="5">
                  <c:v>Community Support Services (19%)</c:v>
                </c:pt>
                <c:pt idx="6">
                  <c:v>University of Cincinnati Corrections Institute (3%)</c:v>
                </c:pt>
                <c:pt idx="7">
                  <c:v>Staff Positions (6%)</c:v>
                </c:pt>
              </c:strCache>
            </c:strRef>
          </c:cat>
          <c:val>
            <c:numRef>
              <c:f>Sheet1!$B$2:$B$9</c:f>
              <c:numCache>
                <c:formatCode>"$"#,##0.00</c:formatCode>
                <c:ptCount val="8"/>
                <c:pt idx="0">
                  <c:v>1624374.7</c:v>
                </c:pt>
                <c:pt idx="1">
                  <c:v>1306161.6399999999</c:v>
                </c:pt>
                <c:pt idx="2">
                  <c:v>1092769.32</c:v>
                </c:pt>
                <c:pt idx="3">
                  <c:v>94855</c:v>
                </c:pt>
                <c:pt idx="4">
                  <c:v>3015269.39</c:v>
                </c:pt>
                <c:pt idx="5">
                  <c:v>1897104.71</c:v>
                </c:pt>
                <c:pt idx="6">
                  <c:v>347000</c:v>
                </c:pt>
                <c:pt idx="7">
                  <c:v>634671.55000000005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058377717086474"/>
          <c:y val="5.0824803149606301E-2"/>
          <c:w val="0.40941622282913537"/>
          <c:h val="0.935286307961504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Release'!$BJ$5:$BU$5</c:f>
              <c:numCache>
                <c:formatCode>0.0%</c:formatCode>
                <c:ptCount val="12"/>
                <c:pt idx="0">
                  <c:v>0.156</c:v>
                </c:pt>
                <c:pt idx="1">
                  <c:v>0.17599999999999999</c:v>
                </c:pt>
                <c:pt idx="2">
                  <c:v>0.14299999999999999</c:v>
                </c:pt>
                <c:pt idx="3">
                  <c:v>0.13200000000000001</c:v>
                </c:pt>
                <c:pt idx="4">
                  <c:v>0.13100000000000001</c:v>
                </c:pt>
                <c:pt idx="5">
                  <c:v>0.14199999999999999</c:v>
                </c:pt>
                <c:pt idx="6">
                  <c:v>0.13700000000000001</c:v>
                </c:pt>
                <c:pt idx="7">
                  <c:v>0.14899999999999999</c:v>
                </c:pt>
                <c:pt idx="8">
                  <c:v>0.14000000000000001</c:v>
                </c:pt>
                <c:pt idx="9">
                  <c:v>0.14399999999999999</c:v>
                </c:pt>
                <c:pt idx="10">
                  <c:v>0.126</c:v>
                </c:pt>
                <c:pt idx="11">
                  <c:v>0.13200000000000001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Release'!$BJ$6:$BT$6</c:f>
              <c:numCache>
                <c:formatCode>0.0%</c:formatCode>
                <c:ptCount val="11"/>
                <c:pt idx="0">
                  <c:v>0.26300000000000001</c:v>
                </c:pt>
                <c:pt idx="1">
                  <c:v>0.27100000000000002</c:v>
                </c:pt>
                <c:pt idx="2">
                  <c:v>0.24099999999999999</c:v>
                </c:pt>
                <c:pt idx="3">
                  <c:v>0.223</c:v>
                </c:pt>
                <c:pt idx="4">
                  <c:v>0.24299999999999999</c:v>
                </c:pt>
                <c:pt idx="5">
                  <c:v>0.224</c:v>
                </c:pt>
                <c:pt idx="6">
                  <c:v>0.23899999999999999</c:v>
                </c:pt>
                <c:pt idx="7">
                  <c:v>0.222</c:v>
                </c:pt>
                <c:pt idx="8">
                  <c:v>0.23400000000000001</c:v>
                </c:pt>
                <c:pt idx="9">
                  <c:v>0.21299999999999999</c:v>
                </c:pt>
                <c:pt idx="10">
                  <c:v>0.214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Release'!$BJ$7:$BS$7</c:f>
              <c:numCache>
                <c:formatCode>0.0%</c:formatCode>
                <c:ptCount val="10"/>
                <c:pt idx="0">
                  <c:v>0.32900000000000001</c:v>
                </c:pt>
                <c:pt idx="1">
                  <c:v>0.34300000000000003</c:v>
                </c:pt>
                <c:pt idx="2">
                  <c:v>0.29499999999999998</c:v>
                </c:pt>
                <c:pt idx="3">
                  <c:v>0.29899999999999999</c:v>
                </c:pt>
                <c:pt idx="4">
                  <c:v>0.308</c:v>
                </c:pt>
                <c:pt idx="5">
                  <c:v>0.28299999999999997</c:v>
                </c:pt>
                <c:pt idx="6">
                  <c:v>0.30599999999999999</c:v>
                </c:pt>
                <c:pt idx="7">
                  <c:v>0.29599999999999999</c:v>
                </c:pt>
                <c:pt idx="8">
                  <c:v>0.28299999999999997</c:v>
                </c:pt>
                <c:pt idx="9">
                  <c:v>0.28999999999999998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66848"/>
        <c:axId val="97168384"/>
      </c:lineChart>
      <c:catAx>
        <c:axId val="971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168384"/>
        <c:crosses val="autoZero"/>
        <c:auto val="1"/>
        <c:lblAlgn val="ctr"/>
        <c:lblOffset val="100"/>
        <c:noMultiLvlLbl val="0"/>
      </c:catAx>
      <c:valAx>
        <c:axId val="97168384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166848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Release'!$AX$5:$BI$5</c:f>
              <c:numCache>
                <c:formatCode>0.0%</c:formatCode>
                <c:ptCount val="12"/>
                <c:pt idx="0">
                  <c:v>0.17100000000000001</c:v>
                </c:pt>
                <c:pt idx="1">
                  <c:v>0.18099999999999999</c:v>
                </c:pt>
                <c:pt idx="2">
                  <c:v>0.17499999999999999</c:v>
                </c:pt>
                <c:pt idx="3">
                  <c:v>0.191</c:v>
                </c:pt>
                <c:pt idx="4">
                  <c:v>0.17599999999999999</c:v>
                </c:pt>
                <c:pt idx="5">
                  <c:v>0.16</c:v>
                </c:pt>
                <c:pt idx="6">
                  <c:v>0.16400000000000001</c:v>
                </c:pt>
                <c:pt idx="7">
                  <c:v>0.15</c:v>
                </c:pt>
                <c:pt idx="8">
                  <c:v>0.14799999999999999</c:v>
                </c:pt>
                <c:pt idx="9">
                  <c:v>0.13900000000000001</c:v>
                </c:pt>
                <c:pt idx="10">
                  <c:v>0.12</c:v>
                </c:pt>
                <c:pt idx="11">
                  <c:v>0.129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Release'!$AX$6:$BH$6</c:f>
              <c:numCache>
                <c:formatCode>0.0%</c:formatCode>
                <c:ptCount val="11"/>
                <c:pt idx="0">
                  <c:v>0.28399999999999997</c:v>
                </c:pt>
                <c:pt idx="1">
                  <c:v>0.29699999999999999</c:v>
                </c:pt>
                <c:pt idx="2">
                  <c:v>0.29199999999999998</c:v>
                </c:pt>
                <c:pt idx="3">
                  <c:v>0.29899999999999999</c:v>
                </c:pt>
                <c:pt idx="4">
                  <c:v>0.27800000000000002</c:v>
                </c:pt>
                <c:pt idx="5">
                  <c:v>0.26100000000000001</c:v>
                </c:pt>
                <c:pt idx="6">
                  <c:v>0.252</c:v>
                </c:pt>
                <c:pt idx="7">
                  <c:v>0.246</c:v>
                </c:pt>
                <c:pt idx="8">
                  <c:v>0.24</c:v>
                </c:pt>
                <c:pt idx="9">
                  <c:v>0.21299999999999999</c:v>
                </c:pt>
                <c:pt idx="10">
                  <c:v>0.20200000000000001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Release'!$AX$7:$BG$7</c:f>
              <c:numCache>
                <c:formatCode>0.0%</c:formatCode>
                <c:ptCount val="10"/>
                <c:pt idx="0">
                  <c:v>0.375</c:v>
                </c:pt>
                <c:pt idx="1">
                  <c:v>0.372</c:v>
                </c:pt>
                <c:pt idx="2">
                  <c:v>0.375</c:v>
                </c:pt>
                <c:pt idx="3">
                  <c:v>0.376</c:v>
                </c:pt>
                <c:pt idx="4">
                  <c:v>0.36099999999999999</c:v>
                </c:pt>
                <c:pt idx="5">
                  <c:v>0.33900000000000002</c:v>
                </c:pt>
                <c:pt idx="6">
                  <c:v>0.315</c:v>
                </c:pt>
                <c:pt idx="7">
                  <c:v>0.312</c:v>
                </c:pt>
                <c:pt idx="8">
                  <c:v>0.307</c:v>
                </c:pt>
                <c:pt idx="9">
                  <c:v>0.27800000000000002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67392"/>
        <c:axId val="97068928"/>
      </c:lineChart>
      <c:catAx>
        <c:axId val="970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068928"/>
        <c:crosses val="autoZero"/>
        <c:auto val="1"/>
        <c:lblAlgn val="ctr"/>
        <c:lblOffset val="100"/>
        <c:noMultiLvlLbl val="0"/>
      </c:catAx>
      <c:valAx>
        <c:axId val="97068928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067392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Release'!$AL$5:$AW$5</c:f>
              <c:numCache>
                <c:formatCode>0.0%</c:formatCode>
                <c:ptCount val="12"/>
                <c:pt idx="0">
                  <c:v>0.188</c:v>
                </c:pt>
                <c:pt idx="1">
                  <c:v>0.19800000000000001</c:v>
                </c:pt>
                <c:pt idx="2">
                  <c:v>0.16300000000000001</c:v>
                </c:pt>
                <c:pt idx="3">
                  <c:v>0.17699999999999999</c:v>
                </c:pt>
                <c:pt idx="4">
                  <c:v>0.185</c:v>
                </c:pt>
                <c:pt idx="5">
                  <c:v>0.16600000000000001</c:v>
                </c:pt>
                <c:pt idx="6">
                  <c:v>0.13900000000000001</c:v>
                </c:pt>
                <c:pt idx="7">
                  <c:v>0.13700000000000001</c:v>
                </c:pt>
                <c:pt idx="8">
                  <c:v>0.14399999999999999</c:v>
                </c:pt>
                <c:pt idx="9">
                  <c:v>0.121</c:v>
                </c:pt>
                <c:pt idx="10">
                  <c:v>0.13600000000000001</c:v>
                </c:pt>
                <c:pt idx="11">
                  <c:v>0.14799999999999999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Release'!$AL$6:$AV$6</c:f>
              <c:numCache>
                <c:formatCode>0.0%</c:formatCode>
                <c:ptCount val="11"/>
                <c:pt idx="0">
                  <c:v>0.32</c:v>
                </c:pt>
                <c:pt idx="1">
                  <c:v>0.33600000000000002</c:v>
                </c:pt>
                <c:pt idx="2">
                  <c:v>0.27600000000000002</c:v>
                </c:pt>
                <c:pt idx="3">
                  <c:v>0.28499999999999998</c:v>
                </c:pt>
                <c:pt idx="4">
                  <c:v>0.28599999999999998</c:v>
                </c:pt>
                <c:pt idx="5">
                  <c:v>0.27</c:v>
                </c:pt>
                <c:pt idx="6">
                  <c:v>0.23</c:v>
                </c:pt>
                <c:pt idx="7">
                  <c:v>0.23100000000000001</c:v>
                </c:pt>
                <c:pt idx="8">
                  <c:v>0.23799999999999999</c:v>
                </c:pt>
                <c:pt idx="9">
                  <c:v>0.216</c:v>
                </c:pt>
                <c:pt idx="10">
                  <c:v>0.23599999999999999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Release'!$AL$7:$AU$7</c:f>
              <c:numCache>
                <c:formatCode>0.0%</c:formatCode>
                <c:ptCount val="10"/>
                <c:pt idx="0">
                  <c:v>0.41899999999999998</c:v>
                </c:pt>
                <c:pt idx="1">
                  <c:v>0.40200000000000002</c:v>
                </c:pt>
                <c:pt idx="2">
                  <c:v>0.36399999999999999</c:v>
                </c:pt>
                <c:pt idx="3">
                  <c:v>0.36099999999999999</c:v>
                </c:pt>
                <c:pt idx="4">
                  <c:v>0.35099999999999998</c:v>
                </c:pt>
                <c:pt idx="5">
                  <c:v>0.34</c:v>
                </c:pt>
                <c:pt idx="6">
                  <c:v>0.29799999999999999</c:v>
                </c:pt>
                <c:pt idx="7">
                  <c:v>0.30299999999999999</c:v>
                </c:pt>
                <c:pt idx="8">
                  <c:v>0.30399999999999999</c:v>
                </c:pt>
                <c:pt idx="9">
                  <c:v>0.27500000000000002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90560"/>
        <c:axId val="97100544"/>
      </c:lineChart>
      <c:catAx>
        <c:axId val="970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100544"/>
        <c:crosses val="autoZero"/>
        <c:auto val="1"/>
        <c:lblAlgn val="ctr"/>
        <c:lblOffset val="100"/>
        <c:noMultiLvlLbl val="0"/>
      </c:catAx>
      <c:valAx>
        <c:axId val="97100544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090560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0730829848964"/>
          <c:y val="2.5603448845866475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Release'!$Z$5:$AK$5</c:f>
              <c:numCache>
                <c:formatCode>0.0%</c:formatCode>
                <c:ptCount val="12"/>
                <c:pt idx="0">
                  <c:v>0.18099999999999999</c:v>
                </c:pt>
                <c:pt idx="1">
                  <c:v>0.19900000000000001</c:v>
                </c:pt>
                <c:pt idx="2">
                  <c:v>0.19400000000000001</c:v>
                </c:pt>
                <c:pt idx="3">
                  <c:v>0.183</c:v>
                </c:pt>
                <c:pt idx="4">
                  <c:v>0.17599999999999999</c:v>
                </c:pt>
                <c:pt idx="5">
                  <c:v>0.17100000000000001</c:v>
                </c:pt>
                <c:pt idx="6">
                  <c:v>0.19</c:v>
                </c:pt>
                <c:pt idx="7">
                  <c:v>0.17100000000000001</c:v>
                </c:pt>
                <c:pt idx="8">
                  <c:v>0.16500000000000001</c:v>
                </c:pt>
                <c:pt idx="9">
                  <c:v>0.16200000000000001</c:v>
                </c:pt>
                <c:pt idx="10">
                  <c:v>0.154</c:v>
                </c:pt>
                <c:pt idx="11">
                  <c:v>0.159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Release'!$Z$6:$AJ$6</c:f>
              <c:numCache>
                <c:formatCode>0.0%</c:formatCode>
                <c:ptCount val="11"/>
                <c:pt idx="0">
                  <c:v>0.309</c:v>
                </c:pt>
                <c:pt idx="1">
                  <c:v>0.32200000000000001</c:v>
                </c:pt>
                <c:pt idx="2">
                  <c:v>0.30499999999999999</c:v>
                </c:pt>
                <c:pt idx="3">
                  <c:v>0.29699999999999999</c:v>
                </c:pt>
                <c:pt idx="4">
                  <c:v>0.28100000000000003</c:v>
                </c:pt>
                <c:pt idx="5">
                  <c:v>0.28299999999999997</c:v>
                </c:pt>
                <c:pt idx="6">
                  <c:v>0.29199999999999998</c:v>
                </c:pt>
                <c:pt idx="7">
                  <c:v>0.26900000000000002</c:v>
                </c:pt>
                <c:pt idx="8">
                  <c:v>0.25</c:v>
                </c:pt>
                <c:pt idx="9">
                  <c:v>0.26200000000000001</c:v>
                </c:pt>
                <c:pt idx="10">
                  <c:v>0.25600000000000001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Release'!$Z$7:$AI$7</c:f>
              <c:numCache>
                <c:formatCode>0.0%</c:formatCode>
                <c:ptCount val="10"/>
                <c:pt idx="0">
                  <c:v>0.40200000000000002</c:v>
                </c:pt>
                <c:pt idx="1">
                  <c:v>0.40500000000000003</c:v>
                </c:pt>
                <c:pt idx="2">
                  <c:v>0.38400000000000001</c:v>
                </c:pt>
                <c:pt idx="3">
                  <c:v>0.38300000000000001</c:v>
                </c:pt>
                <c:pt idx="4">
                  <c:v>0.36099999999999999</c:v>
                </c:pt>
                <c:pt idx="5">
                  <c:v>0.35199999999999998</c:v>
                </c:pt>
                <c:pt idx="6">
                  <c:v>0.36299999999999999</c:v>
                </c:pt>
                <c:pt idx="7">
                  <c:v>0.35699999999999998</c:v>
                </c:pt>
                <c:pt idx="8">
                  <c:v>0.318</c:v>
                </c:pt>
                <c:pt idx="9">
                  <c:v>0.34100000000000003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22176"/>
        <c:axId val="97123712"/>
      </c:lineChart>
      <c:catAx>
        <c:axId val="971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123712"/>
        <c:crosses val="autoZero"/>
        <c:auto val="1"/>
        <c:lblAlgn val="ctr"/>
        <c:lblOffset val="100"/>
        <c:noMultiLvlLbl val="0"/>
      </c:catAx>
      <c:valAx>
        <c:axId val="97123712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122176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80298509119875"/>
          <c:y val="2.5603448845866475E-2"/>
          <c:w val="0.4321972860615047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Release'!$N$5:$Y$5</c:f>
              <c:numCache>
                <c:formatCode>0.0%</c:formatCode>
                <c:ptCount val="12"/>
                <c:pt idx="0">
                  <c:v>0.20399999999999999</c:v>
                </c:pt>
                <c:pt idx="1">
                  <c:v>0.219</c:v>
                </c:pt>
                <c:pt idx="2">
                  <c:v>0.21299999999999999</c:v>
                </c:pt>
                <c:pt idx="3">
                  <c:v>0.22</c:v>
                </c:pt>
                <c:pt idx="4">
                  <c:v>0.23200000000000001</c:v>
                </c:pt>
                <c:pt idx="5">
                  <c:v>0.222</c:v>
                </c:pt>
                <c:pt idx="6">
                  <c:v>0.24099999999999999</c:v>
                </c:pt>
                <c:pt idx="7">
                  <c:v>0.221</c:v>
                </c:pt>
                <c:pt idx="8">
                  <c:v>0.20399999999999999</c:v>
                </c:pt>
                <c:pt idx="9">
                  <c:v>0.216</c:v>
                </c:pt>
                <c:pt idx="10">
                  <c:v>0.218</c:v>
                </c:pt>
                <c:pt idx="11">
                  <c:v>0.20300000000000001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Release'!$N$6:$X$6</c:f>
              <c:numCache>
                <c:formatCode>0.0%</c:formatCode>
                <c:ptCount val="11"/>
                <c:pt idx="0">
                  <c:v>0.34300000000000003</c:v>
                </c:pt>
                <c:pt idx="1">
                  <c:v>0.35499999999999998</c:v>
                </c:pt>
                <c:pt idx="2">
                  <c:v>0.34200000000000003</c:v>
                </c:pt>
                <c:pt idx="3">
                  <c:v>0.34599999999999997</c:v>
                </c:pt>
                <c:pt idx="4">
                  <c:v>0.36699999999999999</c:v>
                </c:pt>
                <c:pt idx="5">
                  <c:v>0.33800000000000002</c:v>
                </c:pt>
                <c:pt idx="6">
                  <c:v>0.35199999999999998</c:v>
                </c:pt>
                <c:pt idx="7">
                  <c:v>0.33300000000000002</c:v>
                </c:pt>
                <c:pt idx="8">
                  <c:v>0.318</c:v>
                </c:pt>
                <c:pt idx="9">
                  <c:v>0.32</c:v>
                </c:pt>
                <c:pt idx="10">
                  <c:v>0.34100000000000003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Release'!$N$7:$W$7</c:f>
              <c:numCache>
                <c:formatCode>0.0%</c:formatCode>
                <c:ptCount val="10"/>
                <c:pt idx="0">
                  <c:v>0.44900000000000001</c:v>
                </c:pt>
                <c:pt idx="1">
                  <c:v>0.45300000000000001</c:v>
                </c:pt>
                <c:pt idx="2">
                  <c:v>0.41599999999999998</c:v>
                </c:pt>
                <c:pt idx="3">
                  <c:v>0.44</c:v>
                </c:pt>
                <c:pt idx="4">
                  <c:v>0.45200000000000001</c:v>
                </c:pt>
                <c:pt idx="5">
                  <c:v>0.42299999999999999</c:v>
                </c:pt>
                <c:pt idx="6">
                  <c:v>0.435</c:v>
                </c:pt>
                <c:pt idx="7">
                  <c:v>0.40200000000000002</c:v>
                </c:pt>
                <c:pt idx="8">
                  <c:v>0.38900000000000001</c:v>
                </c:pt>
                <c:pt idx="9">
                  <c:v>0.39700000000000002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23424"/>
        <c:axId val="97224960"/>
      </c:lineChart>
      <c:catAx>
        <c:axId val="97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224960"/>
        <c:crosses val="autoZero"/>
        <c:auto val="1"/>
        <c:lblAlgn val="ctr"/>
        <c:lblOffset val="100"/>
        <c:noMultiLvlLbl val="0"/>
      </c:catAx>
      <c:valAx>
        <c:axId val="97224960"/>
        <c:scaling>
          <c:orientation val="minMax"/>
          <c:max val="0.6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Recidivism Rate</a:t>
                </a:r>
              </a:p>
            </c:rich>
          </c:tx>
          <c:layout>
            <c:manualLayout>
              <c:xMode val="edge"/>
              <c:yMode val="edge"/>
              <c:x val="0.16241290260166275"/>
              <c:y val="0.32720316849489878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722342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9620132781571"/>
          <c:y val="2.7777777777777776E-2"/>
          <c:w val="0.77565921601359422"/>
          <c:h val="0.8143939559638379"/>
        </c:manualLayout>
      </c:layout>
      <c:areaChart>
        <c:grouping val="standard"/>
        <c:varyColors val="0"/>
        <c:ser>
          <c:idx val="2"/>
          <c:order val="0"/>
          <c:tx>
            <c:strRef>
              <c:f>'Time to Recividism'!$C$51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76200" cap="sq">
              <a:noFill/>
              <a:miter lim="800000"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Recividism'!$C$53:$C$89</c:f>
              <c:numCache>
                <c:formatCode>#,##0</c:formatCode>
                <c:ptCount val="37"/>
                <c:pt idx="0">
                  <c:v>1054</c:v>
                </c:pt>
                <c:pt idx="1">
                  <c:v>1320</c:v>
                </c:pt>
                <c:pt idx="2">
                  <c:v>1384</c:v>
                </c:pt>
                <c:pt idx="3">
                  <c:v>1377</c:v>
                </c:pt>
                <c:pt idx="4">
                  <c:v>1325</c:v>
                </c:pt>
              </c:numCache>
            </c:numRef>
          </c:val>
        </c:ser>
        <c:ser>
          <c:idx val="0"/>
          <c:order val="1"/>
          <c:tx>
            <c:strRef>
              <c:f>'Time to Recividism'!$D$51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Recividism'!$D$53:$D$89</c:f>
              <c:numCache>
                <c:formatCode>General</c:formatCode>
                <c:ptCount val="37"/>
                <c:pt idx="4" formatCode="#,##0">
                  <c:v>1325</c:v>
                </c:pt>
                <c:pt idx="5" formatCode="#,##0">
                  <c:v>1237</c:v>
                </c:pt>
                <c:pt idx="6" formatCode="#,##0">
                  <c:v>1114</c:v>
                </c:pt>
                <c:pt idx="7" formatCode="#,##0">
                  <c:v>1065</c:v>
                </c:pt>
                <c:pt idx="8" formatCode="#,##0">
                  <c:v>1015</c:v>
                </c:pt>
                <c:pt idx="9" formatCode="#,##0">
                  <c:v>971</c:v>
                </c:pt>
                <c:pt idx="10" formatCode="#,##0">
                  <c:v>969</c:v>
                </c:pt>
                <c:pt idx="11" formatCode="#,##0">
                  <c:v>890</c:v>
                </c:pt>
              </c:numCache>
            </c:numRef>
          </c:val>
        </c:ser>
        <c:ser>
          <c:idx val="1"/>
          <c:order val="2"/>
          <c:tx>
            <c:strRef>
              <c:f>'Time to Recividism'!$E$51</c:f>
              <c:strCache>
                <c:ptCount val="1"/>
                <c:pt idx="0">
                  <c:v>75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Recividism'!$E$53:$E$89</c:f>
              <c:numCache>
                <c:formatCode>General</c:formatCode>
                <c:ptCount val="37"/>
                <c:pt idx="11" formatCode="#,##0">
                  <c:v>890</c:v>
                </c:pt>
                <c:pt idx="12" formatCode="#,##0">
                  <c:v>872</c:v>
                </c:pt>
                <c:pt idx="13" formatCode="#,##0">
                  <c:v>825</c:v>
                </c:pt>
                <c:pt idx="14" formatCode="#,##0">
                  <c:v>787</c:v>
                </c:pt>
                <c:pt idx="15" formatCode="#,##0">
                  <c:v>765</c:v>
                </c:pt>
                <c:pt idx="16" formatCode="#,##0">
                  <c:v>711</c:v>
                </c:pt>
                <c:pt idx="17" formatCode="#,##0">
                  <c:v>697</c:v>
                </c:pt>
                <c:pt idx="18" formatCode="#,##0">
                  <c:v>678</c:v>
                </c:pt>
                <c:pt idx="19" formatCode="#,##0">
                  <c:v>666</c:v>
                </c:pt>
                <c:pt idx="20" formatCode="#,##0">
                  <c:v>579</c:v>
                </c:pt>
                <c:pt idx="21" formatCode="#,##0">
                  <c:v>657</c:v>
                </c:pt>
              </c:numCache>
            </c:numRef>
          </c:val>
        </c:ser>
        <c:ser>
          <c:idx val="3"/>
          <c:order val="3"/>
          <c:tx>
            <c:strRef>
              <c:f>'Time to Recividism'!$F$51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Recividism'!$F$53:$F$89</c:f>
              <c:numCache>
                <c:formatCode>General</c:formatCode>
                <c:ptCount val="37"/>
                <c:pt idx="21" formatCode="#,##0">
                  <c:v>657</c:v>
                </c:pt>
                <c:pt idx="22" formatCode="#,##0">
                  <c:v>557</c:v>
                </c:pt>
                <c:pt idx="23" formatCode="#,##0">
                  <c:v>565</c:v>
                </c:pt>
                <c:pt idx="24" formatCode="#,##0">
                  <c:v>584</c:v>
                </c:pt>
                <c:pt idx="25" formatCode="#,##0">
                  <c:v>574</c:v>
                </c:pt>
                <c:pt idx="26" formatCode="#,##0">
                  <c:v>533</c:v>
                </c:pt>
                <c:pt idx="27" formatCode="#,##0">
                  <c:v>557</c:v>
                </c:pt>
                <c:pt idx="28" formatCode="#,##0">
                  <c:v>485</c:v>
                </c:pt>
                <c:pt idx="29" formatCode="#,##0">
                  <c:v>500</c:v>
                </c:pt>
                <c:pt idx="30" formatCode="#,##0">
                  <c:v>494</c:v>
                </c:pt>
                <c:pt idx="31" formatCode="#,##0">
                  <c:v>460</c:v>
                </c:pt>
                <c:pt idx="32" formatCode="#,##0">
                  <c:v>460</c:v>
                </c:pt>
                <c:pt idx="33" formatCode="#,##0">
                  <c:v>447</c:v>
                </c:pt>
                <c:pt idx="34" formatCode="#,##0">
                  <c:v>438</c:v>
                </c:pt>
                <c:pt idx="35" formatCode="#,##0">
                  <c:v>402</c:v>
                </c:pt>
                <c:pt idx="36" formatCode="#,##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27072"/>
        <c:axId val="90649728"/>
      </c:areaChart>
      <c:catAx>
        <c:axId val="9062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Months to Recidivism</a:t>
                </a:r>
              </a:p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sz="1050" b="0" i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Offenders</a:t>
                </a:r>
                <a:r>
                  <a:rPr lang="en-US" sz="1050" b="0" i="1" baseline="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 Released from Prison 2000-2009</a:t>
                </a:r>
              </a:p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sz="1050" b="0" i="1" baseline="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3-Year Follow-up Period</a:t>
                </a:r>
                <a:endParaRPr lang="en-US" sz="1050" b="0" i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c:rich>
          </c:tx>
          <c:layout>
            <c:manualLayout>
              <c:xMode val="edge"/>
              <c:yMode val="edge"/>
              <c:x val="0.32920486016834105"/>
              <c:y val="0.8961665447539964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-5400000" vert="horz"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90649728"/>
        <c:crosses val="autoZero"/>
        <c:auto val="1"/>
        <c:lblAlgn val="ctr"/>
        <c:lblOffset val="100"/>
        <c:tickLblSkip val="1"/>
        <c:noMultiLvlLbl val="0"/>
      </c:catAx>
      <c:valAx>
        <c:axId val="90649728"/>
        <c:scaling>
          <c:orientation val="minMax"/>
          <c:max val="14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Number of Recidivists</a:t>
                </a:r>
              </a:p>
            </c:rich>
          </c:tx>
          <c:layout>
            <c:manualLayout>
              <c:xMode val="edge"/>
              <c:yMode val="edge"/>
              <c:x val="1.2282492705015897E-3"/>
              <c:y val="0.26953022860081477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90627072"/>
        <c:crosses val="autoZero"/>
        <c:crossBetween val="midCat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'Release Type'!$O$34:$O$36</c:f>
              <c:strCache>
                <c:ptCount val="3"/>
                <c:pt idx="0">
                  <c:v>Discretionary Release 
to Parole Supervision</c:v>
                </c:pt>
                <c:pt idx="1">
                  <c:v>Non-Discretionary 
Release to Supervision</c:v>
                </c:pt>
                <c:pt idx="2">
                  <c:v>Discharged without 
Supervision</c:v>
                </c:pt>
              </c:strCache>
            </c:strRef>
          </c:cat>
          <c:val>
            <c:numRef>
              <c:f>'Release Type'!$P$34:$P$36</c:f>
              <c:numCache>
                <c:formatCode>###0.0%</c:formatCode>
                <c:ptCount val="3"/>
                <c:pt idx="0">
                  <c:v>0.16893732970027248</c:v>
                </c:pt>
                <c:pt idx="1">
                  <c:v>0.30599999999999999</c:v>
                </c:pt>
                <c:pt idx="2">
                  <c:v>0.32897196261682238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80704"/>
        <c:axId val="90785280"/>
      </c:barChart>
      <c:catAx>
        <c:axId val="906807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Type of Release</a:t>
                </a:r>
              </a:p>
            </c:rich>
          </c:tx>
          <c:layout>
            <c:manualLayout>
              <c:xMode val="edge"/>
              <c:yMode val="edge"/>
              <c:x val="4.0050065735718135E-3"/>
              <c:y val="0.334061316798508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785280"/>
        <c:crosses val="autoZero"/>
        <c:auto val="1"/>
        <c:lblAlgn val="ctr"/>
        <c:lblOffset val="100"/>
        <c:noMultiLvlLbl val="0"/>
      </c:catAx>
      <c:valAx>
        <c:axId val="9078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Recidivism Rate</a:t>
                </a:r>
              </a:p>
              <a:p>
                <a:pPr>
                  <a:defRPr sz="1400"/>
                </a:pPr>
                <a:r>
                  <a:rPr lang="en-US" sz="1300" dirty="0"/>
                  <a:t>3-Year Follow-up </a:t>
                </a:r>
                <a:r>
                  <a:rPr lang="en-US" sz="1300" dirty="0" smtClean="0"/>
                  <a:t>Period</a:t>
                </a:r>
              </a:p>
              <a:p>
                <a:pPr>
                  <a:defRPr sz="1400"/>
                </a:pPr>
                <a:r>
                  <a:rPr lang="en-US" sz="1300" dirty="0" smtClean="0"/>
                  <a:t>2009 Releases</a:t>
                </a:r>
                <a:endParaRPr lang="en-US" sz="1300" dirty="0"/>
              </a:p>
            </c:rich>
          </c:tx>
          <c:layout>
            <c:manualLayout>
              <c:xMode val="edge"/>
              <c:yMode val="edge"/>
              <c:x val="0.50501966079801808"/>
              <c:y val="0.9410720574570069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680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Recidivism</a:t>
            </a:r>
            <a:r>
              <a:rPr lang="en-US" baseline="0"/>
              <a:t> Percentages</a:t>
            </a:r>
            <a:endParaRPr lang="en-US"/>
          </a:p>
        </c:rich>
      </c:tx>
      <c:layout>
        <c:manualLayout>
          <c:xMode val="edge"/>
          <c:yMode val="edge"/>
          <c:x val="0.33778979801437864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Sheet1!$M$3</c:f>
              <c:strCache>
                <c:ptCount val="1"/>
                <c:pt idx="0">
                  <c:v>OARS Participants</c:v>
                </c:pt>
              </c:strCache>
            </c:strRef>
          </c:tx>
          <c:invertIfNegative val="0"/>
          <c:cat>
            <c:strRef>
              <c:f>Sheet1!$L$4:$L$6</c:f>
              <c:strCache>
                <c:ptCount val="3"/>
                <c:pt idx="0">
                  <c:v>One-Year</c:v>
                </c:pt>
                <c:pt idx="1">
                  <c:v>Two-Year</c:v>
                </c:pt>
                <c:pt idx="2">
                  <c:v>Three-Year</c:v>
                </c:pt>
              </c:strCache>
            </c:strRef>
          </c:cat>
          <c:val>
            <c:numRef>
              <c:f>Sheet1!$M$4:$M$6</c:f>
              <c:numCache>
                <c:formatCode>0.00%</c:formatCode>
                <c:ptCount val="3"/>
                <c:pt idx="0">
                  <c:v>0.10340000000000001</c:v>
                </c:pt>
                <c:pt idx="1">
                  <c:v>0.2477</c:v>
                </c:pt>
                <c:pt idx="2">
                  <c:v>0.27079999999999999</c:v>
                </c:pt>
              </c:numCache>
            </c:numRef>
          </c:val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Non-Participants with Similar Characteristics</c:v>
                </c:pt>
              </c:strCache>
            </c:strRef>
          </c:tx>
          <c:invertIfNegative val="0"/>
          <c:cat>
            <c:strRef>
              <c:f>Sheet1!$L$4:$L$6</c:f>
              <c:strCache>
                <c:ptCount val="3"/>
                <c:pt idx="0">
                  <c:v>One-Year</c:v>
                </c:pt>
                <c:pt idx="1">
                  <c:v>Two-Year</c:v>
                </c:pt>
                <c:pt idx="2">
                  <c:v>Three-Year</c:v>
                </c:pt>
              </c:strCache>
            </c:strRef>
          </c:cat>
          <c:val>
            <c:numRef>
              <c:f>Sheet1!$N$4:$N$6</c:f>
              <c:numCache>
                <c:formatCode>0.00%</c:formatCode>
                <c:ptCount val="3"/>
                <c:pt idx="0">
                  <c:v>0.18479999999999999</c:v>
                </c:pt>
                <c:pt idx="1">
                  <c:v>0.30059999999999998</c:v>
                </c:pt>
                <c:pt idx="2">
                  <c:v>0.35539999999999999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936640"/>
        <c:axId val="71947008"/>
      </c:barChart>
      <c:catAx>
        <c:axId val="7193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0" baseline="0"/>
                </a:pPr>
                <a:r>
                  <a:rPr lang="en-US" sz="1500" baseline="0"/>
                  <a:t>Follow-Up Periods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1947008"/>
        <c:crosses val="autoZero"/>
        <c:auto val="1"/>
        <c:lblAlgn val="ctr"/>
        <c:lblOffset val="100"/>
        <c:noMultiLvlLbl val="0"/>
      </c:catAx>
      <c:valAx>
        <c:axId val="71947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1936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spPr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2400" b="0" i="0" baseline="0">
                <a:latin typeface="Arial Black" panose="020B0A04020102020204" pitchFamily="34" charset="0"/>
              </a:defRPr>
            </a:pPr>
            <a:r>
              <a:rPr lang="en-US" sz="2400" b="0" i="0" baseline="0" dirty="0" smtClean="0">
                <a:latin typeface="Arial Black" panose="020B0A04020102020204" pitchFamily="34" charset="0"/>
              </a:rPr>
              <a:t>Applications </a:t>
            </a:r>
            <a:r>
              <a:rPr lang="en-US" sz="2400" b="0" i="0" baseline="0" dirty="0">
                <a:latin typeface="Arial Black" panose="020B0A04020102020204" pitchFamily="34" charset="0"/>
              </a:rPr>
              <a:t>Approved</a:t>
            </a:r>
          </a:p>
          <a:p>
            <a:pPr>
              <a:defRPr sz="2400" b="0" i="0" baseline="0">
                <a:latin typeface="Arial Black" panose="020B0A04020102020204" pitchFamily="34" charset="0"/>
              </a:defRPr>
            </a:pPr>
            <a:r>
              <a:rPr lang="en-US" sz="2400" b="0" i="0" baseline="0" dirty="0">
                <a:latin typeface="Arial Black" panose="020B0A04020102020204" pitchFamily="34" charset="0"/>
              </a:rPr>
              <a:t>(294 Total)</a:t>
            </a:r>
          </a:p>
        </c:rich>
      </c:tx>
      <c:layout>
        <c:manualLayout>
          <c:xMode val="edge"/>
          <c:yMode val="edge"/>
          <c:x val="4.9731638418079094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057104841061533"/>
          <c:w val="0.61691890208639177"/>
          <c:h val="0.72864469852227387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4.0833666978068422E-2"/>
                  <c:y val="-7.8245964117499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53107344632769E-2"/>
                  <c:y val="-5.942005536979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9886115930428E-2"/>
                  <c:y val="-0.10984557580987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613788578151869E-2"/>
                  <c:y val="-7.364227909011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959000814553349E-3"/>
                  <c:y val="8.627478856809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('Application Totals'!$B$5:$B$7,'Application Totals'!$B$9:$B$10,'Application Totals'!$B$11:$B$12)</c:f>
              <c:strCache>
                <c:ptCount val="7"/>
                <c:pt idx="0">
                  <c:v>Initial  Supplemental Security Income (SSI)</c:v>
                </c:pt>
                <c:pt idx="1">
                  <c:v>Intial Social Security Disability Insurance (SSDI)</c:v>
                </c:pt>
                <c:pt idx="2">
                  <c:v>Intial SSDI/SSI Combined</c:v>
                </c:pt>
                <c:pt idx="3">
                  <c:v>Reconsideration Approved</c:v>
                </c:pt>
                <c:pt idx="4">
                  <c:v>Administrative Law Judge (ALJ) Approval</c:v>
                </c:pt>
                <c:pt idx="5">
                  <c:v>Reinstatement</c:v>
                </c:pt>
                <c:pt idx="6">
                  <c:v>Retirement </c:v>
                </c:pt>
              </c:strCache>
            </c:strRef>
          </c:cat>
          <c:val>
            <c:numRef>
              <c:f>('Application Totals'!$C$5:$C$7,'Application Totals'!$C$9:$C$10,'Application Totals'!$C$11:$C$12)</c:f>
              <c:numCache>
                <c:formatCode>General</c:formatCode>
                <c:ptCount val="7"/>
                <c:pt idx="0">
                  <c:v>175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5</c:v>
                </c:pt>
                <c:pt idx="5">
                  <c:v>78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600" baseline="0">
                <a:latin typeface="Arial Black" panose="020B0A040201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600" baseline="0">
                <a:latin typeface="Arial Black" panose="020B0A040201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600" baseline="0">
                <a:latin typeface="Arial Black" panose="020B0A040201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600" baseline="0">
                <a:latin typeface="Arial Black" panose="020B0A040201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 rtl="0">
              <a:defRPr sz="1600" baseline="0">
                <a:latin typeface="Arial Black" panose="020B0A04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192366579177603"/>
          <c:y val="4.1775248984287937E-2"/>
          <c:w val="0.39807631567240537"/>
          <c:h val="0.92603836335526557"/>
        </c:manualLayout>
      </c:layout>
      <c:overlay val="0"/>
      <c:txPr>
        <a:bodyPr/>
        <a:lstStyle/>
        <a:p>
          <a:pPr rtl="0">
            <a:defRPr sz="1600" baseline="0">
              <a:latin typeface="Arial Black" panose="020B0A04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FY15 Enrollments, N=243</a:t>
            </a:r>
            <a:endParaRPr lang="en-US" sz="1200" dirty="0"/>
          </a:p>
        </c:rich>
      </c:tx>
      <c:layout>
        <c:manualLayout>
          <c:xMode val="edge"/>
          <c:yMode val="edge"/>
          <c:x val="0.19851583710407239"/>
          <c:y val="4.970761378358285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Enrollments</c:v>
                </c:pt>
              </c:strCache>
            </c:strRef>
          </c:tx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5.4712702118692256E-3"/>
                  <c:y val="1.4072232521521547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Southeast 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3076923076923078E-2"/>
                  <c:y val="-2.93341689308304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4613959454163251E-3"/>
                  <c:y val="7.88902884584170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6945879502618737E-3"/>
                  <c:y val="1.65471788339040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8812484412299141E-3"/>
                  <c:y val="-4.87659549583172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4893433569672569E-2"/>
                  <c:y val="2.00697656374650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968361420885737E-2"/>
                  <c:y val="8.43385560479246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6882459828268071E-2"/>
                  <c:y val="4.6906581688672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9.0640253678697406E-5"/>
                  <c:y val="-2.6773731816947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423529411764706E-2"/>
                  <c:y val="-5.8556904396763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4494459685751954E-2"/>
                  <c:y val="-1.75339636077643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Southeast</c:v>
                </c:pt>
                <c:pt idx="1">
                  <c:v>Milwaukee</c:v>
                </c:pt>
                <c:pt idx="2">
                  <c:v>W-O-W</c:v>
                </c:pt>
                <c:pt idx="3">
                  <c:v>Fox Valley</c:v>
                </c:pt>
                <c:pt idx="4">
                  <c:v>Bay Area</c:v>
                </c:pt>
                <c:pt idx="5">
                  <c:v>North Central</c:v>
                </c:pt>
                <c:pt idx="6">
                  <c:v>Northwest</c:v>
                </c:pt>
                <c:pt idx="7">
                  <c:v>West Central</c:v>
                </c:pt>
                <c:pt idx="8">
                  <c:v>Western</c:v>
                </c:pt>
                <c:pt idx="9">
                  <c:v>South Central</c:v>
                </c:pt>
                <c:pt idx="10">
                  <c:v>Southwest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</c:v>
                </c:pt>
                <c:pt idx="1">
                  <c:v>40</c:v>
                </c:pt>
                <c:pt idx="2">
                  <c:v>31</c:v>
                </c:pt>
                <c:pt idx="3">
                  <c:v>17</c:v>
                </c:pt>
                <c:pt idx="4">
                  <c:v>26</c:v>
                </c:pt>
                <c:pt idx="5">
                  <c:v>6</c:v>
                </c:pt>
                <c:pt idx="6">
                  <c:v>12</c:v>
                </c:pt>
                <c:pt idx="7">
                  <c:v>20</c:v>
                </c:pt>
                <c:pt idx="8">
                  <c:v>22</c:v>
                </c:pt>
                <c:pt idx="9">
                  <c:v>18</c:v>
                </c:pt>
                <c:pt idx="10">
                  <c:v>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 (N=471)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Southeast</c:v>
                </c:pt>
                <c:pt idx="1">
                  <c:v>Milwaukee</c:v>
                </c:pt>
                <c:pt idx="2">
                  <c:v>W-O-W</c:v>
                </c:pt>
                <c:pt idx="3">
                  <c:v>Fox Valley</c:v>
                </c:pt>
                <c:pt idx="4">
                  <c:v>Bay Area</c:v>
                </c:pt>
                <c:pt idx="5">
                  <c:v>North Central</c:v>
                </c:pt>
                <c:pt idx="6">
                  <c:v>Northwest</c:v>
                </c:pt>
                <c:pt idx="7">
                  <c:v>West Central</c:v>
                </c:pt>
                <c:pt idx="8">
                  <c:v>Western</c:v>
                </c:pt>
                <c:pt idx="9">
                  <c:v>South Central</c:v>
                </c:pt>
                <c:pt idx="10">
                  <c:v>Southwest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31</c:v>
                </c:pt>
                <c:pt idx="1">
                  <c:v>64</c:v>
                </c:pt>
                <c:pt idx="2">
                  <c:v>45</c:v>
                </c:pt>
                <c:pt idx="3">
                  <c:v>48</c:v>
                </c:pt>
                <c:pt idx="4">
                  <c:v>91</c:v>
                </c:pt>
                <c:pt idx="5">
                  <c:v>27</c:v>
                </c:pt>
                <c:pt idx="6">
                  <c:v>44</c:v>
                </c:pt>
                <c:pt idx="7">
                  <c:v>42</c:v>
                </c:pt>
                <c:pt idx="8">
                  <c:v>20</c:v>
                </c:pt>
                <c:pt idx="9">
                  <c:v>30</c:v>
                </c:pt>
                <c:pt idx="10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Episodes of Employment (N=661)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Southeast</c:v>
                </c:pt>
                <c:pt idx="1">
                  <c:v>Milwaukee</c:v>
                </c:pt>
                <c:pt idx="2">
                  <c:v>W-O-W</c:v>
                </c:pt>
                <c:pt idx="3">
                  <c:v>Fox Valley</c:v>
                </c:pt>
                <c:pt idx="4">
                  <c:v>Bay Area</c:v>
                </c:pt>
                <c:pt idx="5">
                  <c:v>North Central</c:v>
                </c:pt>
                <c:pt idx="6">
                  <c:v>Northwest</c:v>
                </c:pt>
                <c:pt idx="7">
                  <c:v>West Central</c:v>
                </c:pt>
                <c:pt idx="8">
                  <c:v>Western</c:v>
                </c:pt>
                <c:pt idx="9">
                  <c:v>South Central</c:v>
                </c:pt>
                <c:pt idx="10">
                  <c:v>Southwest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39</c:v>
                </c:pt>
                <c:pt idx="1">
                  <c:v>90</c:v>
                </c:pt>
                <c:pt idx="2">
                  <c:v>63</c:v>
                </c:pt>
                <c:pt idx="3">
                  <c:v>75</c:v>
                </c:pt>
                <c:pt idx="4">
                  <c:v>145</c:v>
                </c:pt>
                <c:pt idx="5">
                  <c:v>40</c:v>
                </c:pt>
                <c:pt idx="6">
                  <c:v>54</c:v>
                </c:pt>
                <c:pt idx="7">
                  <c:v>55</c:v>
                </c:pt>
                <c:pt idx="8">
                  <c:v>23</c:v>
                </c:pt>
                <c:pt idx="9">
                  <c:v>48</c:v>
                </c:pt>
                <c:pt idx="10">
                  <c:v>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659008"/>
        <c:axId val="83677568"/>
      </c:barChart>
      <c:catAx>
        <c:axId val="83659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Workforce Board Area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3677568"/>
        <c:crosses val="autoZero"/>
        <c:auto val="1"/>
        <c:lblAlgn val="ctr"/>
        <c:lblOffset val="100"/>
        <c:noMultiLvlLbl val="0"/>
      </c:catAx>
      <c:valAx>
        <c:axId val="8367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59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2804795101118"/>
          <c:y val="2.7777777777777776E-2"/>
          <c:w val="0.72274259093721593"/>
          <c:h val="0.79552603094424512"/>
        </c:manualLayout>
      </c:layout>
      <c:areaChart>
        <c:grouping val="standard"/>
        <c:varyColors val="0"/>
        <c:ser>
          <c:idx val="3"/>
          <c:order val="3"/>
          <c:tx>
            <c:strRef>
              <c:f>Trend!$B$4</c:f>
              <c:strCache>
                <c:ptCount val="1"/>
                <c:pt idx="0">
                  <c:v>1-year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val>
            <c:numRef>
              <c:f>Trend!$B$5:$B$26</c:f>
              <c:numCache>
                <c:formatCode>#,##0</c:formatCode>
                <c:ptCount val="22"/>
                <c:pt idx="0">
                  <c:v>2841</c:v>
                </c:pt>
                <c:pt idx="1">
                  <c:v>3606</c:v>
                </c:pt>
                <c:pt idx="2">
                  <c:v>3649</c:v>
                </c:pt>
                <c:pt idx="3">
                  <c:v>4276</c:v>
                </c:pt>
                <c:pt idx="4">
                  <c:v>4049</c:v>
                </c:pt>
                <c:pt idx="5">
                  <c:v>4945</c:v>
                </c:pt>
                <c:pt idx="6">
                  <c:v>4844</c:v>
                </c:pt>
                <c:pt idx="7">
                  <c:v>5010</c:v>
                </c:pt>
                <c:pt idx="8">
                  <c:v>4781</c:v>
                </c:pt>
                <c:pt idx="9">
                  <c:v>5183</c:v>
                </c:pt>
                <c:pt idx="10">
                  <c:v>7162</c:v>
                </c:pt>
                <c:pt idx="11">
                  <c:v>6902</c:v>
                </c:pt>
                <c:pt idx="12">
                  <c:v>7552</c:v>
                </c:pt>
                <c:pt idx="13">
                  <c:v>7935</c:v>
                </c:pt>
                <c:pt idx="14">
                  <c:v>8383</c:v>
                </c:pt>
                <c:pt idx="15">
                  <c:v>8609</c:v>
                </c:pt>
                <c:pt idx="16">
                  <c:v>8456</c:v>
                </c:pt>
                <c:pt idx="17">
                  <c:v>8576</c:v>
                </c:pt>
                <c:pt idx="18">
                  <c:v>9153</c:v>
                </c:pt>
                <c:pt idx="19">
                  <c:v>8746</c:v>
                </c:pt>
                <c:pt idx="20">
                  <c:v>8555</c:v>
                </c:pt>
                <c:pt idx="21">
                  <c:v>7698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67584"/>
        <c:axId val="90865664"/>
      </c:areaChart>
      <c:lineChart>
        <c:grouping val="standard"/>
        <c:varyColors val="0"/>
        <c:ser>
          <c:idx val="0"/>
          <c:order val="0"/>
          <c:tx>
            <c:strRef>
              <c:f>Trend!$G$4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4.5165378633226401E-2"/>
                  <c:y val="-5.60903707791243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Trend!$F$5:$F$26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Trend!$G$5:$G$26</c:f>
              <c:numCache>
                <c:formatCode>0.0%</c:formatCode>
                <c:ptCount val="22"/>
                <c:pt idx="0">
                  <c:v>0.22</c:v>
                </c:pt>
                <c:pt idx="1">
                  <c:v>0.23</c:v>
                </c:pt>
                <c:pt idx="2">
                  <c:v>0.23499999999999999</c:v>
                </c:pt>
                <c:pt idx="3">
                  <c:v>0.23599999999999999</c:v>
                </c:pt>
                <c:pt idx="4">
                  <c:v>0.22</c:v>
                </c:pt>
                <c:pt idx="5">
                  <c:v>0.22</c:v>
                </c:pt>
                <c:pt idx="6">
                  <c:v>0.222</c:v>
                </c:pt>
                <c:pt idx="7">
                  <c:v>0.19900000000000001</c:v>
                </c:pt>
                <c:pt idx="8">
                  <c:v>0.20300000000000001</c:v>
                </c:pt>
                <c:pt idx="9">
                  <c:v>0.19700000000000001</c:v>
                </c:pt>
                <c:pt idx="10">
                  <c:v>0.17899999999999999</c:v>
                </c:pt>
                <c:pt idx="11">
                  <c:v>0.191</c:v>
                </c:pt>
                <c:pt idx="12">
                  <c:v>0.17699999999999999</c:v>
                </c:pt>
                <c:pt idx="13">
                  <c:v>0.18</c:v>
                </c:pt>
                <c:pt idx="14">
                  <c:v>0.17499999999999999</c:v>
                </c:pt>
                <c:pt idx="15">
                  <c:v>0.16700000000000001</c:v>
                </c:pt>
                <c:pt idx="16">
                  <c:v>0.17</c:v>
                </c:pt>
                <c:pt idx="17">
                  <c:v>0.16200000000000001</c:v>
                </c:pt>
                <c:pt idx="18">
                  <c:v>0.153</c:v>
                </c:pt>
                <c:pt idx="19">
                  <c:v>0.14899999999999999</c:v>
                </c:pt>
                <c:pt idx="20">
                  <c:v>0.14699999999999999</c:v>
                </c:pt>
                <c:pt idx="21">
                  <c:v>0.14299999999999999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Trend!$H$4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2.1193375133663848E-2"/>
                  <c:y val="-5.2820850223910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Trend!$F$5:$F$26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Trend!$H$5:$H$25</c:f>
              <c:numCache>
                <c:formatCode>0.0%</c:formatCode>
                <c:ptCount val="21"/>
                <c:pt idx="0">
                  <c:v>0.34899999999999998</c:v>
                </c:pt>
                <c:pt idx="1">
                  <c:v>0.35</c:v>
                </c:pt>
                <c:pt idx="2">
                  <c:v>0.34499999999999997</c:v>
                </c:pt>
                <c:pt idx="3">
                  <c:v>0.36799999999999999</c:v>
                </c:pt>
                <c:pt idx="4">
                  <c:v>0.35599999999999998</c:v>
                </c:pt>
                <c:pt idx="5">
                  <c:v>0.33600000000000002</c:v>
                </c:pt>
                <c:pt idx="6">
                  <c:v>0.33500000000000002</c:v>
                </c:pt>
                <c:pt idx="7">
                  <c:v>0.31900000000000001</c:v>
                </c:pt>
                <c:pt idx="8">
                  <c:v>0.309</c:v>
                </c:pt>
                <c:pt idx="9">
                  <c:v>0.316</c:v>
                </c:pt>
                <c:pt idx="10">
                  <c:v>0.30499999999999999</c:v>
                </c:pt>
                <c:pt idx="11">
                  <c:v>0.314</c:v>
                </c:pt>
                <c:pt idx="12">
                  <c:v>0.28899999999999998</c:v>
                </c:pt>
                <c:pt idx="13">
                  <c:v>0.28699999999999998</c:v>
                </c:pt>
                <c:pt idx="14">
                  <c:v>0.28299999999999997</c:v>
                </c:pt>
                <c:pt idx="15">
                  <c:v>0.26900000000000002</c:v>
                </c:pt>
                <c:pt idx="16">
                  <c:v>0.26700000000000002</c:v>
                </c:pt>
                <c:pt idx="17">
                  <c:v>0.25600000000000001</c:v>
                </c:pt>
                <c:pt idx="18">
                  <c:v>0.24399999999999999</c:v>
                </c:pt>
                <c:pt idx="19">
                  <c:v>0.23400000000000001</c:v>
                </c:pt>
                <c:pt idx="20" formatCode="###0.0%">
                  <c:v>0.24099999999999999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Trend!$I$4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</c:spPr>
          <c:marker>
            <c:symbol val="none"/>
          </c:marker>
          <c:dLbls>
            <c:dLbl>
              <c:idx val="17"/>
              <c:layout>
                <c:manualLayout>
                  <c:x val="-3.4156338096626812E-2"/>
                  <c:y val="-6.075514145637455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Trend!$F$5:$F$26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Trend!$I$5:$I$24</c:f>
              <c:numCache>
                <c:formatCode>0.0%</c:formatCode>
                <c:ptCount val="20"/>
                <c:pt idx="0">
                  <c:v>0.43099999999999999</c:v>
                </c:pt>
                <c:pt idx="1">
                  <c:v>0.42799999999999999</c:v>
                </c:pt>
                <c:pt idx="2">
                  <c:v>0.42399999999999999</c:v>
                </c:pt>
                <c:pt idx="3">
                  <c:v>0.45300000000000001</c:v>
                </c:pt>
                <c:pt idx="4">
                  <c:v>0.436</c:v>
                </c:pt>
                <c:pt idx="5">
                  <c:v>0.41099999999999998</c:v>
                </c:pt>
                <c:pt idx="6">
                  <c:v>0.41399999999999998</c:v>
                </c:pt>
                <c:pt idx="7">
                  <c:v>0.39500000000000002</c:v>
                </c:pt>
                <c:pt idx="8">
                  <c:v>0.378</c:v>
                </c:pt>
                <c:pt idx="9">
                  <c:v>0.40200000000000002</c:v>
                </c:pt>
                <c:pt idx="10">
                  <c:v>0.39600000000000002</c:v>
                </c:pt>
                <c:pt idx="11">
                  <c:v>0.39300000000000002</c:v>
                </c:pt>
                <c:pt idx="12">
                  <c:v>0.36399999999999999</c:v>
                </c:pt>
                <c:pt idx="13">
                  <c:v>0.36699999999999999</c:v>
                </c:pt>
                <c:pt idx="14">
                  <c:v>0.35799999999999998</c:v>
                </c:pt>
                <c:pt idx="15">
                  <c:v>0.33900000000000002</c:v>
                </c:pt>
                <c:pt idx="16">
                  <c:v>0.33500000000000002</c:v>
                </c:pt>
                <c:pt idx="17">
                  <c:v>0.32800000000000001</c:v>
                </c:pt>
                <c:pt idx="18">
                  <c:v>0.30599999999999999</c:v>
                </c:pt>
                <c:pt idx="19" formatCode="###0.0%">
                  <c:v>0.30099999999999999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7472"/>
        <c:axId val="90859392"/>
      </c:lineChart>
      <c:catAx>
        <c:axId val="9085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Year Released from Prison</a:t>
                </a:r>
              </a:p>
            </c:rich>
          </c:tx>
          <c:layout>
            <c:manualLayout>
              <c:xMode val="edge"/>
              <c:yMode val="edge"/>
              <c:x val="0.35965927870127345"/>
              <c:y val="0.9489297900262466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0859392"/>
        <c:crosses val="autoZero"/>
        <c:auto val="1"/>
        <c:lblAlgn val="ctr"/>
        <c:lblOffset val="100"/>
        <c:noMultiLvlLbl val="0"/>
      </c:catAx>
      <c:valAx>
        <c:axId val="90859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Recidivism Rate</a:t>
                </a:r>
              </a:p>
            </c:rich>
          </c:tx>
          <c:layout>
            <c:manualLayout>
              <c:xMode val="edge"/>
              <c:yMode val="edge"/>
              <c:x val="4.8183386798872361E-3"/>
              <c:y val="0.31930686789151358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0857472"/>
        <c:crossesAt val="1"/>
        <c:crossBetween val="midCat"/>
      </c:valAx>
      <c:valAx>
        <c:axId val="908656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Number of Offenders Released</a:t>
                </a:r>
              </a:p>
            </c:rich>
          </c:tx>
          <c:layout>
            <c:manualLayout>
              <c:xMode val="edge"/>
              <c:yMode val="edge"/>
              <c:x val="0.93793647321862539"/>
              <c:y val="0.1375908907612963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0867584"/>
        <c:crosses val="max"/>
        <c:crossBetween val="between"/>
      </c:valAx>
      <c:catAx>
        <c:axId val="90867584"/>
        <c:scaling>
          <c:orientation val="minMax"/>
        </c:scaling>
        <c:delete val="1"/>
        <c:axPos val="b"/>
        <c:majorTickMark val="out"/>
        <c:minorTickMark val="none"/>
        <c:tickLblPos val="nextTo"/>
        <c:crossAx val="90865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MALES</a:t>
            </a:r>
          </a:p>
        </c:rich>
      </c:tx>
      <c:layout>
        <c:manualLayout>
          <c:xMode val="edge"/>
          <c:yMode val="edge"/>
          <c:x val="0.41328960441199458"/>
          <c:y val="1.94297711407556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698989812065831E-2"/>
          <c:y val="2.777777777777779E-2"/>
          <c:w val="0.80900702783075507"/>
          <c:h val="0.851430993000874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Gender!$A$5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dLbls>
            <c:dLbl>
              <c:idx val="19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Gender!$N$5:$Y$5</c:f>
              <c:numCache>
                <c:formatCode>0.0%</c:formatCode>
                <c:ptCount val="12"/>
                <c:pt idx="0">
                  <c:v>0.184</c:v>
                </c:pt>
                <c:pt idx="1">
                  <c:v>0.19900000000000001</c:v>
                </c:pt>
                <c:pt idx="2">
                  <c:v>0.18099999999999999</c:v>
                </c:pt>
                <c:pt idx="3">
                  <c:v>0.186</c:v>
                </c:pt>
                <c:pt idx="4">
                  <c:v>0.18</c:v>
                </c:pt>
                <c:pt idx="5">
                  <c:v>0.17</c:v>
                </c:pt>
                <c:pt idx="6">
                  <c:v>0.17499999999999999</c:v>
                </c:pt>
                <c:pt idx="7">
                  <c:v>0.16400000000000001</c:v>
                </c:pt>
                <c:pt idx="8">
                  <c:v>0.158</c:v>
                </c:pt>
                <c:pt idx="9">
                  <c:v>0.152</c:v>
                </c:pt>
                <c:pt idx="10">
                  <c:v>0.152</c:v>
                </c:pt>
                <c:pt idx="11">
                  <c:v>0.14399999999999999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Gender!$A$6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Gender!$N$6:$X$6</c:f>
              <c:numCache>
                <c:formatCode>0.0%</c:formatCode>
                <c:ptCount val="11"/>
                <c:pt idx="0">
                  <c:v>0.316</c:v>
                </c:pt>
                <c:pt idx="1">
                  <c:v>0.32500000000000001</c:v>
                </c:pt>
                <c:pt idx="2">
                  <c:v>0.29499999999999998</c:v>
                </c:pt>
                <c:pt idx="3">
                  <c:v>0.29499999999999998</c:v>
                </c:pt>
                <c:pt idx="4">
                  <c:v>0.28999999999999998</c:v>
                </c:pt>
                <c:pt idx="5">
                  <c:v>0.27400000000000002</c:v>
                </c:pt>
                <c:pt idx="6">
                  <c:v>0.27300000000000002</c:v>
                </c:pt>
                <c:pt idx="7">
                  <c:v>0.26100000000000001</c:v>
                </c:pt>
                <c:pt idx="8">
                  <c:v>0.251</c:v>
                </c:pt>
                <c:pt idx="9">
                  <c:v>0.23899999999999999</c:v>
                </c:pt>
                <c:pt idx="10">
                  <c:v>0.246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Gender!$A$7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Gender!$N$7:$W$7</c:f>
              <c:numCache>
                <c:formatCode>0.0%</c:formatCode>
                <c:ptCount val="10"/>
                <c:pt idx="0">
                  <c:v>0.40899999999999997</c:v>
                </c:pt>
                <c:pt idx="1">
                  <c:v>0.40500000000000003</c:v>
                </c:pt>
                <c:pt idx="2">
                  <c:v>0.371</c:v>
                </c:pt>
                <c:pt idx="3">
                  <c:v>0.377</c:v>
                </c:pt>
                <c:pt idx="4">
                  <c:v>0.36499999999999999</c:v>
                </c:pt>
                <c:pt idx="5">
                  <c:v>0.34499999999999997</c:v>
                </c:pt>
                <c:pt idx="6">
                  <c:v>0.34399999999999997</c:v>
                </c:pt>
                <c:pt idx="7">
                  <c:v>0.33300000000000002</c:v>
                </c:pt>
                <c:pt idx="8">
                  <c:v>0.314</c:v>
                </c:pt>
                <c:pt idx="9">
                  <c:v>0.307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17216"/>
        <c:axId val="97023104"/>
      </c:lineChart>
      <c:catAx>
        <c:axId val="970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023104"/>
        <c:crosses val="autoZero"/>
        <c:auto val="1"/>
        <c:lblAlgn val="ctr"/>
        <c:lblOffset val="100"/>
        <c:noMultiLvlLbl val="0"/>
      </c:catAx>
      <c:valAx>
        <c:axId val="97023104"/>
        <c:scaling>
          <c:orientation val="minMax"/>
          <c:max val="0.5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017216"/>
        <c:crosses val="autoZero"/>
        <c:crossBetween val="between"/>
        <c:majorUnit val="5.0000000000000017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FEMALES</a:t>
            </a:r>
          </a:p>
        </c:rich>
      </c:tx>
      <c:layout>
        <c:manualLayout>
          <c:xMode val="edge"/>
          <c:yMode val="edge"/>
          <c:x val="0.49662836938536109"/>
          <c:y val="1.636279422291464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190719954331952"/>
          <c:y val="2.777777777777779E-2"/>
          <c:w val="0.76782374182257607"/>
          <c:h val="0.851430993000874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Gender!$A$5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Gender!$B$5:$M$5</c:f>
              <c:numCache>
                <c:formatCode>0.0%</c:formatCode>
                <c:ptCount val="12"/>
                <c:pt idx="0">
                  <c:v>0.13300000000000001</c:v>
                </c:pt>
                <c:pt idx="1">
                  <c:v>0.123</c:v>
                </c:pt>
                <c:pt idx="2">
                  <c:v>0.13300000000000001</c:v>
                </c:pt>
                <c:pt idx="3">
                  <c:v>0.11700000000000001</c:v>
                </c:pt>
                <c:pt idx="4">
                  <c:v>0.114</c:v>
                </c:pt>
                <c:pt idx="5">
                  <c:v>0.13600000000000001</c:v>
                </c:pt>
                <c:pt idx="6">
                  <c:v>0.113</c:v>
                </c:pt>
                <c:pt idx="7">
                  <c:v>0.14799999999999999</c:v>
                </c:pt>
                <c:pt idx="8">
                  <c:v>9.1999999999999998E-2</c:v>
                </c:pt>
                <c:pt idx="9">
                  <c:v>0.108</c:v>
                </c:pt>
                <c:pt idx="10">
                  <c:v>8.4000000000000005E-2</c:v>
                </c:pt>
                <c:pt idx="11">
                  <c:v>0.12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Gender!$A$6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Gender!$B$6:$L$6</c:f>
              <c:numCache>
                <c:formatCode>0.0%</c:formatCode>
                <c:ptCount val="11"/>
                <c:pt idx="0">
                  <c:v>0.20200000000000001</c:v>
                </c:pt>
                <c:pt idx="1">
                  <c:v>0.20899999999999999</c:v>
                </c:pt>
                <c:pt idx="2">
                  <c:v>0.223</c:v>
                </c:pt>
                <c:pt idx="3">
                  <c:v>0.20399999999999999</c:v>
                </c:pt>
                <c:pt idx="4">
                  <c:v>0.215</c:v>
                </c:pt>
                <c:pt idx="5">
                  <c:v>0.20599999999999999</c:v>
                </c:pt>
                <c:pt idx="6">
                  <c:v>0.19500000000000001</c:v>
                </c:pt>
                <c:pt idx="7">
                  <c:v>0.20899999999999999</c:v>
                </c:pt>
                <c:pt idx="8">
                  <c:v>0.16500000000000001</c:v>
                </c:pt>
                <c:pt idx="9">
                  <c:v>0.17599999999999999</c:v>
                </c:pt>
                <c:pt idx="10">
                  <c:v>0.17299999999999999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Gender!$A$7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Gender!$B$7:$K$7</c:f>
              <c:numCache>
                <c:formatCode>0.0%</c:formatCode>
                <c:ptCount val="10"/>
                <c:pt idx="0">
                  <c:v>0.27400000000000002</c:v>
                </c:pt>
                <c:pt idx="1">
                  <c:v>0.28199999999999997</c:v>
                </c:pt>
                <c:pt idx="2">
                  <c:v>0.29299999999999998</c:v>
                </c:pt>
                <c:pt idx="3">
                  <c:v>0.254</c:v>
                </c:pt>
                <c:pt idx="4">
                  <c:v>0.28299999999999997</c:v>
                </c:pt>
                <c:pt idx="5">
                  <c:v>0.27600000000000002</c:v>
                </c:pt>
                <c:pt idx="6">
                  <c:v>0.23599999999999999</c:v>
                </c:pt>
                <c:pt idx="7">
                  <c:v>0.26800000000000002</c:v>
                </c:pt>
                <c:pt idx="8">
                  <c:v>0.22</c:v>
                </c:pt>
                <c:pt idx="9">
                  <c:v>0.22900000000000001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45120"/>
        <c:axId val="97055104"/>
      </c:lineChart>
      <c:catAx>
        <c:axId val="970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055104"/>
        <c:crosses val="autoZero"/>
        <c:auto val="1"/>
        <c:lblAlgn val="ctr"/>
        <c:lblOffset val="100"/>
        <c:noMultiLvlLbl val="0"/>
      </c:catAx>
      <c:valAx>
        <c:axId val="97055104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Recidivism Rate</a:t>
                </a:r>
              </a:p>
            </c:rich>
          </c:tx>
          <c:layout>
            <c:manualLayout>
              <c:xMode val="edge"/>
              <c:yMode val="edge"/>
              <c:x val="0"/>
              <c:y val="0.33373747288828687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045120"/>
        <c:crosses val="autoZero"/>
        <c:crossBetween val="between"/>
        <c:majorUnit val="5.0000000000000017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60411799187359"/>
          <c:y val="2.5603448845866475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Release'!$BV$5:$CG$5</c:f>
              <c:numCache>
                <c:formatCode>0.0%</c:formatCode>
                <c:ptCount val="12"/>
                <c:pt idx="0">
                  <c:v>0.14399999999999999</c:v>
                </c:pt>
                <c:pt idx="1">
                  <c:v>0.13500000000000001</c:v>
                </c:pt>
                <c:pt idx="2">
                  <c:v>0.14099999999999999</c:v>
                </c:pt>
                <c:pt idx="3">
                  <c:v>0.156</c:v>
                </c:pt>
                <c:pt idx="4">
                  <c:v>0.129</c:v>
                </c:pt>
                <c:pt idx="5">
                  <c:v>0.13100000000000001</c:v>
                </c:pt>
                <c:pt idx="6">
                  <c:v>0.14099999999999999</c:v>
                </c:pt>
                <c:pt idx="7">
                  <c:v>0.11700000000000001</c:v>
                </c:pt>
                <c:pt idx="8">
                  <c:v>0.113</c:v>
                </c:pt>
                <c:pt idx="9">
                  <c:v>0.11700000000000001</c:v>
                </c:pt>
                <c:pt idx="10">
                  <c:v>0.129</c:v>
                </c:pt>
                <c:pt idx="11">
                  <c:v>9.0999999999999998E-2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Release'!$BV$6:$CF$6</c:f>
              <c:numCache>
                <c:formatCode>0.0%</c:formatCode>
                <c:ptCount val="11"/>
                <c:pt idx="0">
                  <c:v>0.23799999999999999</c:v>
                </c:pt>
                <c:pt idx="1">
                  <c:v>0.24199999999999999</c:v>
                </c:pt>
                <c:pt idx="2">
                  <c:v>0.22800000000000001</c:v>
                </c:pt>
                <c:pt idx="3">
                  <c:v>0.24299999999999999</c:v>
                </c:pt>
                <c:pt idx="4">
                  <c:v>0.20699999999999999</c:v>
                </c:pt>
                <c:pt idx="5">
                  <c:v>0.20599999999999999</c:v>
                </c:pt>
                <c:pt idx="6">
                  <c:v>0.21299999999999999</c:v>
                </c:pt>
                <c:pt idx="7">
                  <c:v>0.21299999999999999</c:v>
                </c:pt>
                <c:pt idx="8">
                  <c:v>0.183</c:v>
                </c:pt>
                <c:pt idx="9">
                  <c:v>0.192</c:v>
                </c:pt>
                <c:pt idx="10">
                  <c:v>0.20899999999999999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Release'!$B$4:$M$4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'Age at Release'!$BV$7:$CE$7</c:f>
              <c:numCache>
                <c:formatCode>0.0%</c:formatCode>
                <c:ptCount val="10"/>
                <c:pt idx="0">
                  <c:v>0.317</c:v>
                </c:pt>
                <c:pt idx="1">
                  <c:v>0.316</c:v>
                </c:pt>
                <c:pt idx="2">
                  <c:v>0.29299999999999998</c:v>
                </c:pt>
                <c:pt idx="3">
                  <c:v>0.31</c:v>
                </c:pt>
                <c:pt idx="4">
                  <c:v>0.27600000000000002</c:v>
                </c:pt>
                <c:pt idx="5">
                  <c:v>0.26200000000000001</c:v>
                </c:pt>
                <c:pt idx="6">
                  <c:v>0.27800000000000002</c:v>
                </c:pt>
                <c:pt idx="7">
                  <c:v>0.27800000000000002</c:v>
                </c:pt>
                <c:pt idx="8">
                  <c:v>0.245</c:v>
                </c:pt>
                <c:pt idx="9">
                  <c:v>0.24299999999999999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31136"/>
        <c:axId val="97137024"/>
      </c:lineChart>
      <c:catAx>
        <c:axId val="971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7137024"/>
        <c:crosses val="autoZero"/>
        <c:auto val="1"/>
        <c:lblAlgn val="ctr"/>
        <c:lblOffset val="100"/>
        <c:noMultiLvlLbl val="0"/>
      </c:catAx>
      <c:valAx>
        <c:axId val="97137024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7131136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E8EDE-EF91-4E50-83A1-561E20C4A4E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8BCC7-904B-4B0F-B105-E9749A08D1C9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89F83610-4D5A-4D2C-9851-2F9AE01BF8BF}" type="parTrans" cxnId="{CBDD5651-93CA-4102-8360-7A591CD37C2C}">
      <dgm:prSet/>
      <dgm:spPr/>
      <dgm:t>
        <a:bodyPr/>
        <a:lstStyle/>
        <a:p>
          <a:endParaRPr lang="en-US"/>
        </a:p>
      </dgm:t>
    </dgm:pt>
    <dgm:pt modelId="{A607E3C3-F0C6-4661-9559-6EB9B05B1C76}" type="sibTrans" cxnId="{CBDD5651-93CA-4102-8360-7A591CD37C2C}">
      <dgm:prSet/>
      <dgm:spPr/>
      <dgm:t>
        <a:bodyPr/>
        <a:lstStyle/>
        <a:p>
          <a:endParaRPr lang="en-US"/>
        </a:p>
      </dgm:t>
    </dgm:pt>
    <dgm:pt modelId="{554205FA-92A0-48F8-A2A7-846FF56F932C}">
      <dgm:prSet phldrT="[Text]"/>
      <dgm:spPr/>
      <dgm:t>
        <a:bodyPr/>
        <a:lstStyle/>
        <a:p>
          <a:r>
            <a:rPr lang="en-US" dirty="0" smtClean="0"/>
            <a:t>Risk/Need assessment using COMPAS</a:t>
          </a:r>
          <a:endParaRPr lang="en-US" dirty="0"/>
        </a:p>
      </dgm:t>
    </dgm:pt>
    <dgm:pt modelId="{BFE3D28B-C323-4AF7-B50D-2D0D34FAB1A8}" type="parTrans" cxnId="{4D52CFE3-1839-4320-B437-92D04B084642}">
      <dgm:prSet/>
      <dgm:spPr/>
      <dgm:t>
        <a:bodyPr/>
        <a:lstStyle/>
        <a:p>
          <a:endParaRPr lang="en-US"/>
        </a:p>
      </dgm:t>
    </dgm:pt>
    <dgm:pt modelId="{BCDFE9F8-1A2F-46FD-B168-4ECC6FD6C176}" type="sibTrans" cxnId="{4D52CFE3-1839-4320-B437-92D04B084642}">
      <dgm:prSet/>
      <dgm:spPr/>
      <dgm:t>
        <a:bodyPr/>
        <a:lstStyle/>
        <a:p>
          <a:endParaRPr lang="en-US"/>
        </a:p>
      </dgm:t>
    </dgm:pt>
    <dgm:pt modelId="{AC97D689-BF4C-48DA-A65C-37AC30EEB44F}">
      <dgm:prSet phldrT="[Text]"/>
      <dgm:spPr/>
      <dgm:t>
        <a:bodyPr/>
        <a:lstStyle/>
        <a:p>
          <a:r>
            <a:rPr lang="en-US" dirty="0" smtClean="0"/>
            <a:t>Case Management</a:t>
          </a:r>
          <a:endParaRPr lang="en-US" dirty="0"/>
        </a:p>
      </dgm:t>
    </dgm:pt>
    <dgm:pt modelId="{1145F169-DDD0-4325-BD23-BAFD6612E807}" type="parTrans" cxnId="{3F382AAD-AE02-42BB-9B62-F59290AD310F}">
      <dgm:prSet/>
      <dgm:spPr/>
      <dgm:t>
        <a:bodyPr/>
        <a:lstStyle/>
        <a:p>
          <a:endParaRPr lang="en-US"/>
        </a:p>
      </dgm:t>
    </dgm:pt>
    <dgm:pt modelId="{F1C45FD2-DCE8-49DA-922D-ABFE69C203DB}" type="sibTrans" cxnId="{3F382AAD-AE02-42BB-9B62-F59290AD310F}">
      <dgm:prSet/>
      <dgm:spPr/>
      <dgm:t>
        <a:bodyPr/>
        <a:lstStyle/>
        <a:p>
          <a:endParaRPr lang="en-US"/>
        </a:p>
      </dgm:t>
    </dgm:pt>
    <dgm:pt modelId="{1E19F58F-38D2-4F3B-A815-D6D4AC6115A2}">
      <dgm:prSet phldrT="[Text]"/>
      <dgm:spPr/>
      <dgm:t>
        <a:bodyPr/>
        <a:lstStyle/>
        <a:p>
          <a:r>
            <a:rPr lang="en-US" dirty="0" smtClean="0"/>
            <a:t>Consistent case management: A Unified Case Plan that flows across the offender lifecycle</a:t>
          </a:r>
          <a:endParaRPr lang="en-US" dirty="0"/>
        </a:p>
      </dgm:t>
    </dgm:pt>
    <dgm:pt modelId="{8638DCCD-008B-4133-8AF4-FC34A5F00DFB}" type="parTrans" cxnId="{1EC288A3-13AC-4344-807B-F2893D127834}">
      <dgm:prSet/>
      <dgm:spPr/>
      <dgm:t>
        <a:bodyPr/>
        <a:lstStyle/>
        <a:p>
          <a:endParaRPr lang="en-US"/>
        </a:p>
      </dgm:t>
    </dgm:pt>
    <dgm:pt modelId="{661DF0F5-DA6C-48FC-B5E4-0B8E0D365D81}" type="sibTrans" cxnId="{1EC288A3-13AC-4344-807B-F2893D127834}">
      <dgm:prSet/>
      <dgm:spPr/>
      <dgm:t>
        <a:bodyPr/>
        <a:lstStyle/>
        <a:p>
          <a:endParaRPr lang="en-US"/>
        </a:p>
      </dgm:t>
    </dgm:pt>
    <dgm:pt modelId="{9E8CC193-5F8C-4B6D-AD21-CC71741B37C4}">
      <dgm:prSet phldrT="[Text]"/>
      <dgm:spPr/>
      <dgm:t>
        <a:bodyPr/>
        <a:lstStyle/>
        <a:p>
          <a:r>
            <a:rPr lang="en-US" dirty="0" smtClean="0"/>
            <a:t>Evidence-Based Services</a:t>
          </a:r>
          <a:endParaRPr lang="en-US" dirty="0"/>
        </a:p>
      </dgm:t>
    </dgm:pt>
    <dgm:pt modelId="{561EBC88-AC86-42C5-9F53-10920F05535C}" type="parTrans" cxnId="{9E8DA7F5-5667-4B46-8A59-07AB0D2EA737}">
      <dgm:prSet/>
      <dgm:spPr/>
      <dgm:t>
        <a:bodyPr/>
        <a:lstStyle/>
        <a:p>
          <a:endParaRPr lang="en-US"/>
        </a:p>
      </dgm:t>
    </dgm:pt>
    <dgm:pt modelId="{7B3F9D72-B8BC-4369-9F1D-9B084DC63147}" type="sibTrans" cxnId="{9E8DA7F5-5667-4B46-8A59-07AB0D2EA737}">
      <dgm:prSet/>
      <dgm:spPr/>
      <dgm:t>
        <a:bodyPr/>
        <a:lstStyle/>
        <a:p>
          <a:endParaRPr lang="en-US"/>
        </a:p>
      </dgm:t>
    </dgm:pt>
    <dgm:pt modelId="{D89E065C-1F02-488D-844A-87D5F9229D67}">
      <dgm:prSet phldrT="[Text]"/>
      <dgm:spPr/>
      <dgm:t>
        <a:bodyPr/>
        <a:lstStyle/>
        <a:p>
          <a:r>
            <a:rPr lang="en-US" dirty="0" smtClean="0"/>
            <a:t>Interventions, Programs, and Services are aligned with EBP</a:t>
          </a:r>
          <a:endParaRPr lang="en-US" dirty="0"/>
        </a:p>
      </dgm:t>
    </dgm:pt>
    <dgm:pt modelId="{BC29CD94-8710-48A0-AC60-8B0B8987BAB2}" type="parTrans" cxnId="{B7A3E17B-BEBC-4163-BCDC-B4945A67CC96}">
      <dgm:prSet/>
      <dgm:spPr/>
      <dgm:t>
        <a:bodyPr/>
        <a:lstStyle/>
        <a:p>
          <a:endParaRPr lang="en-US"/>
        </a:p>
      </dgm:t>
    </dgm:pt>
    <dgm:pt modelId="{C4D7B198-09B0-47F0-A188-8A164D256E9B}" type="sibTrans" cxnId="{B7A3E17B-BEBC-4163-BCDC-B4945A67CC96}">
      <dgm:prSet/>
      <dgm:spPr/>
      <dgm:t>
        <a:bodyPr/>
        <a:lstStyle/>
        <a:p>
          <a:endParaRPr lang="en-US"/>
        </a:p>
      </dgm:t>
    </dgm:pt>
    <dgm:pt modelId="{E7F59C56-347A-4183-9909-1F2661444CC7}">
      <dgm:prSet phldrT="[Text]"/>
      <dgm:spPr/>
      <dgm:t>
        <a:bodyPr/>
        <a:lstStyle/>
        <a:p>
          <a:r>
            <a:rPr lang="en-US" dirty="0" smtClean="0"/>
            <a:t>Target Medium/High risk</a:t>
          </a:r>
          <a:endParaRPr lang="en-US" dirty="0"/>
        </a:p>
      </dgm:t>
    </dgm:pt>
    <dgm:pt modelId="{2AC59CD2-2520-4632-B265-6E3297B496C7}" type="parTrans" cxnId="{09226C1D-D934-4386-9DFA-806E0D7A773C}">
      <dgm:prSet/>
      <dgm:spPr/>
      <dgm:t>
        <a:bodyPr/>
        <a:lstStyle/>
        <a:p>
          <a:endParaRPr lang="en-US"/>
        </a:p>
      </dgm:t>
    </dgm:pt>
    <dgm:pt modelId="{CCE91D19-054C-43AA-83CD-A6E19B086F2B}" type="sibTrans" cxnId="{09226C1D-D934-4386-9DFA-806E0D7A773C}">
      <dgm:prSet/>
      <dgm:spPr/>
      <dgm:t>
        <a:bodyPr/>
        <a:lstStyle/>
        <a:p>
          <a:endParaRPr lang="en-US"/>
        </a:p>
      </dgm:t>
    </dgm:pt>
    <dgm:pt modelId="{9B98FEAE-DFC2-4C34-A641-B01FB0E619C3}">
      <dgm:prSet phldrT="[Text]"/>
      <dgm:spPr/>
      <dgm:t>
        <a:bodyPr/>
        <a:lstStyle/>
        <a:p>
          <a:r>
            <a:rPr lang="en-US" dirty="0" smtClean="0"/>
            <a:t>Programs are targeted toward medium and high risk offenders, addressing criminogenic need</a:t>
          </a:r>
          <a:endParaRPr lang="en-US" dirty="0"/>
        </a:p>
      </dgm:t>
    </dgm:pt>
    <dgm:pt modelId="{0F24D6FD-2D9D-4CF8-B102-5E09263B767B}" type="parTrans" cxnId="{933ADC55-FCB2-416C-B9AC-9332D3D8AAA4}">
      <dgm:prSet/>
      <dgm:spPr/>
      <dgm:t>
        <a:bodyPr/>
        <a:lstStyle/>
        <a:p>
          <a:endParaRPr lang="en-US"/>
        </a:p>
      </dgm:t>
    </dgm:pt>
    <dgm:pt modelId="{5F4F1D73-6404-4D1D-B4E8-87E05FE8E9C9}" type="sibTrans" cxnId="{933ADC55-FCB2-416C-B9AC-9332D3D8AAA4}">
      <dgm:prSet/>
      <dgm:spPr/>
      <dgm:t>
        <a:bodyPr/>
        <a:lstStyle/>
        <a:p>
          <a:endParaRPr lang="en-US"/>
        </a:p>
      </dgm:t>
    </dgm:pt>
    <dgm:pt modelId="{8792314E-EF44-4D65-B7AF-D5C3B687363A}">
      <dgm:prSet phldrT="[Text]"/>
      <dgm:spPr/>
      <dgm:t>
        <a:bodyPr/>
        <a:lstStyle/>
        <a:p>
          <a:r>
            <a:rPr lang="en-US" dirty="0" smtClean="0"/>
            <a:t>Continuous Quality Improvement</a:t>
          </a:r>
          <a:endParaRPr lang="en-US" dirty="0"/>
        </a:p>
      </dgm:t>
    </dgm:pt>
    <dgm:pt modelId="{7C554882-8BC9-4C87-A64C-45008CF87320}" type="parTrans" cxnId="{A53CEEEA-8813-4D0F-816D-BE0CD2800444}">
      <dgm:prSet/>
      <dgm:spPr/>
      <dgm:t>
        <a:bodyPr/>
        <a:lstStyle/>
        <a:p>
          <a:endParaRPr lang="en-US"/>
        </a:p>
      </dgm:t>
    </dgm:pt>
    <dgm:pt modelId="{235DF695-7B40-4D8E-A768-41972DE5FFC3}" type="sibTrans" cxnId="{A53CEEEA-8813-4D0F-816D-BE0CD2800444}">
      <dgm:prSet/>
      <dgm:spPr/>
      <dgm:t>
        <a:bodyPr/>
        <a:lstStyle/>
        <a:p>
          <a:endParaRPr lang="en-US"/>
        </a:p>
      </dgm:t>
    </dgm:pt>
    <dgm:pt modelId="{D2DD7DA2-3FF8-4BFC-A070-94C5205DB226}">
      <dgm:prSet/>
      <dgm:spPr/>
      <dgm:t>
        <a:bodyPr/>
        <a:lstStyle/>
        <a:p>
          <a:r>
            <a:rPr lang="en-US" dirty="0" smtClean="0"/>
            <a:t>Assessment fidelity</a:t>
          </a:r>
          <a:endParaRPr lang="en-US" dirty="0"/>
        </a:p>
      </dgm:t>
    </dgm:pt>
    <dgm:pt modelId="{9A380BAC-E88D-4AB1-9EF9-A40638E0ECA2}" type="parTrans" cxnId="{6484D2B8-B520-4D02-9FF6-3DD75ADE58F2}">
      <dgm:prSet/>
      <dgm:spPr/>
      <dgm:t>
        <a:bodyPr/>
        <a:lstStyle/>
        <a:p>
          <a:endParaRPr lang="en-US"/>
        </a:p>
      </dgm:t>
    </dgm:pt>
    <dgm:pt modelId="{01B962D2-78CC-4E41-AFF1-4E1B3B8CAEB4}" type="sibTrans" cxnId="{6484D2B8-B520-4D02-9FF6-3DD75ADE58F2}">
      <dgm:prSet/>
      <dgm:spPr/>
      <dgm:t>
        <a:bodyPr/>
        <a:lstStyle/>
        <a:p>
          <a:endParaRPr lang="en-US"/>
        </a:p>
      </dgm:t>
    </dgm:pt>
    <dgm:pt modelId="{510E5170-9803-47E0-A21D-60C108977B42}">
      <dgm:prSet/>
      <dgm:spPr/>
      <dgm:t>
        <a:bodyPr/>
        <a:lstStyle/>
        <a:p>
          <a:r>
            <a:rPr lang="en-US" dirty="0" smtClean="0"/>
            <a:t>Supervisory oversight &amp; support</a:t>
          </a:r>
          <a:endParaRPr lang="en-US" dirty="0"/>
        </a:p>
      </dgm:t>
    </dgm:pt>
    <dgm:pt modelId="{1CE47371-0786-4EB5-9D71-B5CDCEB9D0F8}" type="parTrans" cxnId="{11F37EB4-17A4-4E31-9803-083E437AC804}">
      <dgm:prSet/>
      <dgm:spPr/>
      <dgm:t>
        <a:bodyPr/>
        <a:lstStyle/>
        <a:p>
          <a:endParaRPr lang="en-US"/>
        </a:p>
      </dgm:t>
    </dgm:pt>
    <dgm:pt modelId="{227C0C3C-B564-4F69-8B31-7641E1C4F007}" type="sibTrans" cxnId="{11F37EB4-17A4-4E31-9803-083E437AC804}">
      <dgm:prSet/>
      <dgm:spPr/>
      <dgm:t>
        <a:bodyPr/>
        <a:lstStyle/>
        <a:p>
          <a:endParaRPr lang="en-US"/>
        </a:p>
      </dgm:t>
    </dgm:pt>
    <dgm:pt modelId="{C91B6C1F-7178-4AB4-840F-2DBDCC7EF521}">
      <dgm:prSet/>
      <dgm:spPr/>
      <dgm:t>
        <a:bodyPr/>
        <a:lstStyle/>
        <a:p>
          <a:r>
            <a:rPr lang="en-US" dirty="0" smtClean="0"/>
            <a:t>Corrections Program Checklist</a:t>
          </a:r>
          <a:endParaRPr lang="en-US" dirty="0"/>
        </a:p>
      </dgm:t>
    </dgm:pt>
    <dgm:pt modelId="{F3127209-AF80-484A-8FAE-B3744EE6B612}" type="parTrans" cxnId="{F71DA225-9B59-412B-B5B6-3DD50F9124A6}">
      <dgm:prSet/>
      <dgm:spPr/>
      <dgm:t>
        <a:bodyPr/>
        <a:lstStyle/>
        <a:p>
          <a:endParaRPr lang="en-US"/>
        </a:p>
      </dgm:t>
    </dgm:pt>
    <dgm:pt modelId="{390C4104-A3A3-4593-BE3A-773F1EFF63F4}" type="sibTrans" cxnId="{F71DA225-9B59-412B-B5B6-3DD50F9124A6}">
      <dgm:prSet/>
      <dgm:spPr/>
      <dgm:t>
        <a:bodyPr/>
        <a:lstStyle/>
        <a:p>
          <a:endParaRPr lang="en-US"/>
        </a:p>
      </dgm:t>
    </dgm:pt>
    <dgm:pt modelId="{8EA48E7B-BBAA-4E8F-A572-5B20542AF14D}" type="pres">
      <dgm:prSet presAssocID="{46EE8EDE-EF91-4E50-83A1-561E20C4A4E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3DB8CA-9341-4E81-BF02-993688FFA41E}" type="pres">
      <dgm:prSet presAssocID="{75D8BCC7-904B-4B0F-B105-E9749A08D1C9}" presName="compositeNode" presStyleCnt="0">
        <dgm:presLayoutVars>
          <dgm:bulletEnabled val="1"/>
        </dgm:presLayoutVars>
      </dgm:prSet>
      <dgm:spPr/>
    </dgm:pt>
    <dgm:pt modelId="{C9530979-C5C1-4B92-A0D7-F85BF73B3EF6}" type="pres">
      <dgm:prSet presAssocID="{75D8BCC7-904B-4B0F-B105-E9749A08D1C9}" presName="image" presStyleLbl="fgImgPlace1" presStyleIdx="0" presStyleCnt="5" custScaleX="1090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89DDF7-8F97-4F17-922E-D2BD619F8130}" type="pres">
      <dgm:prSet presAssocID="{75D8BCC7-904B-4B0F-B105-E9749A08D1C9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D288E-8E17-46FA-AA07-032CD3FB6DA1}" type="pres">
      <dgm:prSet presAssocID="{75D8BCC7-904B-4B0F-B105-E9749A08D1C9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C748F-4248-4174-BDF4-CEB66058C041}" type="pres">
      <dgm:prSet presAssocID="{A607E3C3-F0C6-4661-9559-6EB9B05B1C76}" presName="sibTrans" presStyleCnt="0"/>
      <dgm:spPr/>
    </dgm:pt>
    <dgm:pt modelId="{4E737C8F-AD99-422E-A07C-A0109C160467}" type="pres">
      <dgm:prSet presAssocID="{AC97D689-BF4C-48DA-A65C-37AC30EEB44F}" presName="compositeNode" presStyleCnt="0">
        <dgm:presLayoutVars>
          <dgm:bulletEnabled val="1"/>
        </dgm:presLayoutVars>
      </dgm:prSet>
      <dgm:spPr/>
    </dgm:pt>
    <dgm:pt modelId="{86082AC1-4517-4E0E-85C8-2749092DF9F0}" type="pres">
      <dgm:prSet presAssocID="{AC97D689-BF4C-48DA-A65C-37AC30EEB44F}" presName="imag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229E5F-3070-402D-97A5-78B6B49C9D8A}" type="pres">
      <dgm:prSet presAssocID="{AC97D689-BF4C-48DA-A65C-37AC30EEB44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B6B69-6897-432F-B07B-887DC8F56AAF}" type="pres">
      <dgm:prSet presAssocID="{AC97D689-BF4C-48DA-A65C-37AC30EEB44F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3564C-681D-4C87-8FC8-DDD62B1044D3}" type="pres">
      <dgm:prSet presAssocID="{F1C45FD2-DCE8-49DA-922D-ABFE69C203DB}" presName="sibTrans" presStyleCnt="0"/>
      <dgm:spPr/>
    </dgm:pt>
    <dgm:pt modelId="{74F15E56-2BA3-4612-A64B-AAE016535962}" type="pres">
      <dgm:prSet presAssocID="{9E8CC193-5F8C-4B6D-AD21-CC71741B37C4}" presName="compositeNode" presStyleCnt="0">
        <dgm:presLayoutVars>
          <dgm:bulletEnabled val="1"/>
        </dgm:presLayoutVars>
      </dgm:prSet>
      <dgm:spPr/>
    </dgm:pt>
    <dgm:pt modelId="{A1931421-C12A-490A-BC1D-498E0547F9E9}" type="pres">
      <dgm:prSet presAssocID="{9E8CC193-5F8C-4B6D-AD21-CC71741B37C4}" presName="imag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D53AE83-9EE3-4798-BE0D-D1F954F534CA}" type="pres">
      <dgm:prSet presAssocID="{9E8CC193-5F8C-4B6D-AD21-CC71741B37C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AC291-F3CF-41D2-8C1C-34BC88403A9D}" type="pres">
      <dgm:prSet presAssocID="{9E8CC193-5F8C-4B6D-AD21-CC71741B37C4}" presName="parentNode" presStyleLbl="revTx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67744-AD30-4317-9B96-13B09CEDE06E}" type="pres">
      <dgm:prSet presAssocID="{7B3F9D72-B8BC-4369-9F1D-9B084DC63147}" presName="sibTrans" presStyleCnt="0"/>
      <dgm:spPr/>
    </dgm:pt>
    <dgm:pt modelId="{793B0370-2E94-4966-B32F-9DA83B572C7B}" type="pres">
      <dgm:prSet presAssocID="{E7F59C56-347A-4183-9909-1F2661444CC7}" presName="compositeNode" presStyleCnt="0">
        <dgm:presLayoutVars>
          <dgm:bulletEnabled val="1"/>
        </dgm:presLayoutVars>
      </dgm:prSet>
      <dgm:spPr/>
    </dgm:pt>
    <dgm:pt modelId="{57B557AF-148C-4041-B2B4-5BEC7C123295}" type="pres">
      <dgm:prSet presAssocID="{E7F59C56-347A-4183-9909-1F2661444CC7}" presName="imag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DEE8F23-A3B9-4531-8477-7AD68899CA67}" type="pres">
      <dgm:prSet presAssocID="{E7F59C56-347A-4183-9909-1F2661444CC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CA1B0-1969-4D4F-B52A-E8AD288057B8}" type="pres">
      <dgm:prSet presAssocID="{E7F59C56-347A-4183-9909-1F2661444CC7}" presName="parentNode" presStyleLbl="revTx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2B3BC-3800-45A5-9808-B5D6086BECF6}" type="pres">
      <dgm:prSet presAssocID="{CCE91D19-054C-43AA-83CD-A6E19B086F2B}" presName="sibTrans" presStyleCnt="0"/>
      <dgm:spPr/>
    </dgm:pt>
    <dgm:pt modelId="{01F786E7-5382-42A5-9F4A-1E774328E1A9}" type="pres">
      <dgm:prSet presAssocID="{8792314E-EF44-4D65-B7AF-D5C3B687363A}" presName="compositeNode" presStyleCnt="0">
        <dgm:presLayoutVars>
          <dgm:bulletEnabled val="1"/>
        </dgm:presLayoutVars>
      </dgm:prSet>
      <dgm:spPr/>
    </dgm:pt>
    <dgm:pt modelId="{0539C8C9-D243-4F6A-8AEB-5E9318488633}" type="pres">
      <dgm:prSet presAssocID="{8792314E-EF44-4D65-B7AF-D5C3B687363A}" presName="imag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4865EC0-DE4A-422B-96B0-63125C414DC3}" type="pres">
      <dgm:prSet presAssocID="{8792314E-EF44-4D65-B7AF-D5C3B687363A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C180-BDED-4BD3-8E5E-7E1A1F444A69}" type="pres">
      <dgm:prSet presAssocID="{8792314E-EF44-4D65-B7AF-D5C3B687363A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37EB4-17A4-4E31-9803-083E437AC804}" srcId="{8792314E-EF44-4D65-B7AF-D5C3B687363A}" destId="{510E5170-9803-47E0-A21D-60C108977B42}" srcOrd="1" destOrd="0" parTransId="{1CE47371-0786-4EB5-9D71-B5CDCEB9D0F8}" sibTransId="{227C0C3C-B564-4F69-8B31-7641E1C4F007}"/>
    <dgm:cxn modelId="{6484D2B8-B520-4D02-9FF6-3DD75ADE58F2}" srcId="{8792314E-EF44-4D65-B7AF-D5C3B687363A}" destId="{D2DD7DA2-3FF8-4BFC-A070-94C5205DB226}" srcOrd="0" destOrd="0" parTransId="{9A380BAC-E88D-4AB1-9EF9-A40638E0ECA2}" sibTransId="{01B962D2-78CC-4E41-AFF1-4E1B3B8CAEB4}"/>
    <dgm:cxn modelId="{1A1D403D-F3C9-45CD-98F3-4CCDB9625E19}" type="presOf" srcId="{46EE8EDE-EF91-4E50-83A1-561E20C4A4ED}" destId="{8EA48E7B-BBAA-4E8F-A572-5B20542AF14D}" srcOrd="0" destOrd="0" presId="urn:microsoft.com/office/officeart/2005/8/layout/hList2"/>
    <dgm:cxn modelId="{29F94BC0-0A3C-4203-B0CB-CD77061653A6}" type="presOf" srcId="{9B98FEAE-DFC2-4C34-A641-B01FB0E619C3}" destId="{ADEE8F23-A3B9-4531-8477-7AD68899CA67}" srcOrd="0" destOrd="0" presId="urn:microsoft.com/office/officeart/2005/8/layout/hList2"/>
    <dgm:cxn modelId="{63511F9A-821E-4916-BE8B-837209AA49D9}" type="presOf" srcId="{D2DD7DA2-3FF8-4BFC-A070-94C5205DB226}" destId="{04865EC0-DE4A-422B-96B0-63125C414DC3}" srcOrd="0" destOrd="0" presId="urn:microsoft.com/office/officeart/2005/8/layout/hList2"/>
    <dgm:cxn modelId="{E3E347A0-1058-469A-9AA6-18CD78CFC24A}" type="presOf" srcId="{C91B6C1F-7178-4AB4-840F-2DBDCC7EF521}" destId="{04865EC0-DE4A-422B-96B0-63125C414DC3}" srcOrd="0" destOrd="2" presId="urn:microsoft.com/office/officeart/2005/8/layout/hList2"/>
    <dgm:cxn modelId="{6EF91203-3668-4ACC-898D-A7A1D35E95E8}" type="presOf" srcId="{8792314E-EF44-4D65-B7AF-D5C3B687363A}" destId="{7AE8C180-BDED-4BD3-8E5E-7E1A1F444A69}" srcOrd="0" destOrd="0" presId="urn:microsoft.com/office/officeart/2005/8/layout/hList2"/>
    <dgm:cxn modelId="{9D550520-68F4-4EEA-ACC0-F71C3D22EC81}" type="presOf" srcId="{D89E065C-1F02-488D-844A-87D5F9229D67}" destId="{DD53AE83-9EE3-4798-BE0D-D1F954F534CA}" srcOrd="0" destOrd="0" presId="urn:microsoft.com/office/officeart/2005/8/layout/hList2"/>
    <dgm:cxn modelId="{1F0AD339-5DA2-4EAB-AC0B-490C053CE151}" type="presOf" srcId="{75D8BCC7-904B-4B0F-B105-E9749A08D1C9}" destId="{1A0D288E-8E17-46FA-AA07-032CD3FB6DA1}" srcOrd="0" destOrd="0" presId="urn:microsoft.com/office/officeart/2005/8/layout/hList2"/>
    <dgm:cxn modelId="{1EC288A3-13AC-4344-807B-F2893D127834}" srcId="{AC97D689-BF4C-48DA-A65C-37AC30EEB44F}" destId="{1E19F58F-38D2-4F3B-A815-D6D4AC6115A2}" srcOrd="0" destOrd="0" parTransId="{8638DCCD-008B-4133-8AF4-FC34A5F00DFB}" sibTransId="{661DF0F5-DA6C-48FC-B5E4-0B8E0D365D81}"/>
    <dgm:cxn modelId="{B7A3E17B-BEBC-4163-BCDC-B4945A67CC96}" srcId="{9E8CC193-5F8C-4B6D-AD21-CC71741B37C4}" destId="{D89E065C-1F02-488D-844A-87D5F9229D67}" srcOrd="0" destOrd="0" parTransId="{BC29CD94-8710-48A0-AC60-8B0B8987BAB2}" sibTransId="{C4D7B198-09B0-47F0-A188-8A164D256E9B}"/>
    <dgm:cxn modelId="{D0022EB3-A351-498E-8A61-823841702A18}" type="presOf" srcId="{1E19F58F-38D2-4F3B-A815-D6D4AC6115A2}" destId="{96229E5F-3070-402D-97A5-78B6B49C9D8A}" srcOrd="0" destOrd="0" presId="urn:microsoft.com/office/officeart/2005/8/layout/hList2"/>
    <dgm:cxn modelId="{CBDD5651-93CA-4102-8360-7A591CD37C2C}" srcId="{46EE8EDE-EF91-4E50-83A1-561E20C4A4ED}" destId="{75D8BCC7-904B-4B0F-B105-E9749A08D1C9}" srcOrd="0" destOrd="0" parTransId="{89F83610-4D5A-4D2C-9851-2F9AE01BF8BF}" sibTransId="{A607E3C3-F0C6-4661-9559-6EB9B05B1C76}"/>
    <dgm:cxn modelId="{887E2B94-4770-4322-B3C3-160AE8D10CC6}" type="presOf" srcId="{554205FA-92A0-48F8-A2A7-846FF56F932C}" destId="{7789DDF7-8F97-4F17-922E-D2BD619F8130}" srcOrd="0" destOrd="0" presId="urn:microsoft.com/office/officeart/2005/8/layout/hList2"/>
    <dgm:cxn modelId="{2E31FDBF-2984-487B-BEB0-1CB5F8A09A46}" type="presOf" srcId="{510E5170-9803-47E0-A21D-60C108977B42}" destId="{04865EC0-DE4A-422B-96B0-63125C414DC3}" srcOrd="0" destOrd="1" presId="urn:microsoft.com/office/officeart/2005/8/layout/hList2"/>
    <dgm:cxn modelId="{C6289D4B-0AF5-4E92-83CC-6F6D52D51E12}" type="presOf" srcId="{9E8CC193-5F8C-4B6D-AD21-CC71741B37C4}" destId="{FE5AC291-F3CF-41D2-8C1C-34BC88403A9D}" srcOrd="0" destOrd="0" presId="urn:microsoft.com/office/officeart/2005/8/layout/hList2"/>
    <dgm:cxn modelId="{09226C1D-D934-4386-9DFA-806E0D7A773C}" srcId="{46EE8EDE-EF91-4E50-83A1-561E20C4A4ED}" destId="{E7F59C56-347A-4183-9909-1F2661444CC7}" srcOrd="3" destOrd="0" parTransId="{2AC59CD2-2520-4632-B265-6E3297B496C7}" sibTransId="{CCE91D19-054C-43AA-83CD-A6E19B086F2B}"/>
    <dgm:cxn modelId="{9E8DA7F5-5667-4B46-8A59-07AB0D2EA737}" srcId="{46EE8EDE-EF91-4E50-83A1-561E20C4A4ED}" destId="{9E8CC193-5F8C-4B6D-AD21-CC71741B37C4}" srcOrd="2" destOrd="0" parTransId="{561EBC88-AC86-42C5-9F53-10920F05535C}" sibTransId="{7B3F9D72-B8BC-4369-9F1D-9B084DC63147}"/>
    <dgm:cxn modelId="{F71DA225-9B59-412B-B5B6-3DD50F9124A6}" srcId="{8792314E-EF44-4D65-B7AF-D5C3B687363A}" destId="{C91B6C1F-7178-4AB4-840F-2DBDCC7EF521}" srcOrd="2" destOrd="0" parTransId="{F3127209-AF80-484A-8FAE-B3744EE6B612}" sibTransId="{390C4104-A3A3-4593-BE3A-773F1EFF63F4}"/>
    <dgm:cxn modelId="{3F382AAD-AE02-42BB-9B62-F59290AD310F}" srcId="{46EE8EDE-EF91-4E50-83A1-561E20C4A4ED}" destId="{AC97D689-BF4C-48DA-A65C-37AC30EEB44F}" srcOrd="1" destOrd="0" parTransId="{1145F169-DDD0-4325-BD23-BAFD6612E807}" sibTransId="{F1C45FD2-DCE8-49DA-922D-ABFE69C203DB}"/>
    <dgm:cxn modelId="{70CBC561-39F4-4ACC-80D3-10D7D694E1B9}" type="presOf" srcId="{E7F59C56-347A-4183-9909-1F2661444CC7}" destId="{35BCA1B0-1969-4D4F-B52A-E8AD288057B8}" srcOrd="0" destOrd="0" presId="urn:microsoft.com/office/officeart/2005/8/layout/hList2"/>
    <dgm:cxn modelId="{A53CEEEA-8813-4D0F-816D-BE0CD2800444}" srcId="{46EE8EDE-EF91-4E50-83A1-561E20C4A4ED}" destId="{8792314E-EF44-4D65-B7AF-D5C3B687363A}" srcOrd="4" destOrd="0" parTransId="{7C554882-8BC9-4C87-A64C-45008CF87320}" sibTransId="{235DF695-7B40-4D8E-A768-41972DE5FFC3}"/>
    <dgm:cxn modelId="{8116955B-A0BE-4C5A-BA0B-8B7129666DEE}" type="presOf" srcId="{AC97D689-BF4C-48DA-A65C-37AC30EEB44F}" destId="{BFBB6B69-6897-432F-B07B-887DC8F56AAF}" srcOrd="0" destOrd="0" presId="urn:microsoft.com/office/officeart/2005/8/layout/hList2"/>
    <dgm:cxn modelId="{4D52CFE3-1839-4320-B437-92D04B084642}" srcId="{75D8BCC7-904B-4B0F-B105-E9749A08D1C9}" destId="{554205FA-92A0-48F8-A2A7-846FF56F932C}" srcOrd="0" destOrd="0" parTransId="{BFE3D28B-C323-4AF7-B50D-2D0D34FAB1A8}" sibTransId="{BCDFE9F8-1A2F-46FD-B168-4ECC6FD6C176}"/>
    <dgm:cxn modelId="{933ADC55-FCB2-416C-B9AC-9332D3D8AAA4}" srcId="{E7F59C56-347A-4183-9909-1F2661444CC7}" destId="{9B98FEAE-DFC2-4C34-A641-B01FB0E619C3}" srcOrd="0" destOrd="0" parTransId="{0F24D6FD-2D9D-4CF8-B102-5E09263B767B}" sibTransId="{5F4F1D73-6404-4D1D-B4E8-87E05FE8E9C9}"/>
    <dgm:cxn modelId="{236B8D22-3007-4098-B1AA-BC90431F9BEA}" type="presParOf" srcId="{8EA48E7B-BBAA-4E8F-A572-5B20542AF14D}" destId="{C93DB8CA-9341-4E81-BF02-993688FFA41E}" srcOrd="0" destOrd="0" presId="urn:microsoft.com/office/officeart/2005/8/layout/hList2"/>
    <dgm:cxn modelId="{9C68EDBD-1467-487C-B026-F965F3886BED}" type="presParOf" srcId="{C93DB8CA-9341-4E81-BF02-993688FFA41E}" destId="{C9530979-C5C1-4B92-A0D7-F85BF73B3EF6}" srcOrd="0" destOrd="0" presId="urn:microsoft.com/office/officeart/2005/8/layout/hList2"/>
    <dgm:cxn modelId="{E3C57641-E6DF-4FC8-999A-E659F6E8A2A9}" type="presParOf" srcId="{C93DB8CA-9341-4E81-BF02-993688FFA41E}" destId="{7789DDF7-8F97-4F17-922E-D2BD619F8130}" srcOrd="1" destOrd="0" presId="urn:microsoft.com/office/officeart/2005/8/layout/hList2"/>
    <dgm:cxn modelId="{1234083D-3EC6-48D4-9F3A-2DD55AB42103}" type="presParOf" srcId="{C93DB8CA-9341-4E81-BF02-993688FFA41E}" destId="{1A0D288E-8E17-46FA-AA07-032CD3FB6DA1}" srcOrd="2" destOrd="0" presId="urn:microsoft.com/office/officeart/2005/8/layout/hList2"/>
    <dgm:cxn modelId="{46D93C30-1C1B-4289-93B1-BB8903B96D4C}" type="presParOf" srcId="{8EA48E7B-BBAA-4E8F-A572-5B20542AF14D}" destId="{9EAC748F-4248-4174-BDF4-CEB66058C041}" srcOrd="1" destOrd="0" presId="urn:microsoft.com/office/officeart/2005/8/layout/hList2"/>
    <dgm:cxn modelId="{29B67125-AB1B-4743-8876-4521DB3E57E4}" type="presParOf" srcId="{8EA48E7B-BBAA-4E8F-A572-5B20542AF14D}" destId="{4E737C8F-AD99-422E-A07C-A0109C160467}" srcOrd="2" destOrd="0" presId="urn:microsoft.com/office/officeart/2005/8/layout/hList2"/>
    <dgm:cxn modelId="{1C94C654-1123-4255-89A5-8A4CF1A0014E}" type="presParOf" srcId="{4E737C8F-AD99-422E-A07C-A0109C160467}" destId="{86082AC1-4517-4E0E-85C8-2749092DF9F0}" srcOrd="0" destOrd="0" presId="urn:microsoft.com/office/officeart/2005/8/layout/hList2"/>
    <dgm:cxn modelId="{DCDBED72-D691-408E-96B7-4C7B8056117F}" type="presParOf" srcId="{4E737C8F-AD99-422E-A07C-A0109C160467}" destId="{96229E5F-3070-402D-97A5-78B6B49C9D8A}" srcOrd="1" destOrd="0" presId="urn:microsoft.com/office/officeart/2005/8/layout/hList2"/>
    <dgm:cxn modelId="{FDBC0AB3-0A5C-42EA-92B7-A26CFD0B821A}" type="presParOf" srcId="{4E737C8F-AD99-422E-A07C-A0109C160467}" destId="{BFBB6B69-6897-432F-B07B-887DC8F56AAF}" srcOrd="2" destOrd="0" presId="urn:microsoft.com/office/officeart/2005/8/layout/hList2"/>
    <dgm:cxn modelId="{FFB99400-1C46-4F51-A300-E3A6B7830B05}" type="presParOf" srcId="{8EA48E7B-BBAA-4E8F-A572-5B20542AF14D}" destId="{2003564C-681D-4C87-8FC8-DDD62B1044D3}" srcOrd="3" destOrd="0" presId="urn:microsoft.com/office/officeart/2005/8/layout/hList2"/>
    <dgm:cxn modelId="{E4226042-E9E9-4EA4-879B-EB4CE1423536}" type="presParOf" srcId="{8EA48E7B-BBAA-4E8F-A572-5B20542AF14D}" destId="{74F15E56-2BA3-4612-A64B-AAE016535962}" srcOrd="4" destOrd="0" presId="urn:microsoft.com/office/officeart/2005/8/layout/hList2"/>
    <dgm:cxn modelId="{068DA14B-901F-4B5A-99B7-55699B03E5FB}" type="presParOf" srcId="{74F15E56-2BA3-4612-A64B-AAE016535962}" destId="{A1931421-C12A-490A-BC1D-498E0547F9E9}" srcOrd="0" destOrd="0" presId="urn:microsoft.com/office/officeart/2005/8/layout/hList2"/>
    <dgm:cxn modelId="{19E21BD5-3320-4A47-BE93-B9626BAF8941}" type="presParOf" srcId="{74F15E56-2BA3-4612-A64B-AAE016535962}" destId="{DD53AE83-9EE3-4798-BE0D-D1F954F534CA}" srcOrd="1" destOrd="0" presId="urn:microsoft.com/office/officeart/2005/8/layout/hList2"/>
    <dgm:cxn modelId="{F72C0301-BCAA-4D36-A002-B6E4A81B0C28}" type="presParOf" srcId="{74F15E56-2BA3-4612-A64B-AAE016535962}" destId="{FE5AC291-F3CF-41D2-8C1C-34BC88403A9D}" srcOrd="2" destOrd="0" presId="urn:microsoft.com/office/officeart/2005/8/layout/hList2"/>
    <dgm:cxn modelId="{29915C0C-06A3-47F5-8E90-5D2AE30B3220}" type="presParOf" srcId="{8EA48E7B-BBAA-4E8F-A572-5B20542AF14D}" destId="{38667744-AD30-4317-9B96-13B09CEDE06E}" srcOrd="5" destOrd="0" presId="urn:microsoft.com/office/officeart/2005/8/layout/hList2"/>
    <dgm:cxn modelId="{47C96FBA-B9EA-4AF8-83D3-16ABC0666B20}" type="presParOf" srcId="{8EA48E7B-BBAA-4E8F-A572-5B20542AF14D}" destId="{793B0370-2E94-4966-B32F-9DA83B572C7B}" srcOrd="6" destOrd="0" presId="urn:microsoft.com/office/officeart/2005/8/layout/hList2"/>
    <dgm:cxn modelId="{36438BC7-03A7-41AF-8E39-F5827121425F}" type="presParOf" srcId="{793B0370-2E94-4966-B32F-9DA83B572C7B}" destId="{57B557AF-148C-4041-B2B4-5BEC7C123295}" srcOrd="0" destOrd="0" presId="urn:microsoft.com/office/officeart/2005/8/layout/hList2"/>
    <dgm:cxn modelId="{75B70E0A-34FE-47AE-BB15-C868FA17F559}" type="presParOf" srcId="{793B0370-2E94-4966-B32F-9DA83B572C7B}" destId="{ADEE8F23-A3B9-4531-8477-7AD68899CA67}" srcOrd="1" destOrd="0" presId="urn:microsoft.com/office/officeart/2005/8/layout/hList2"/>
    <dgm:cxn modelId="{9DF260A2-2D40-406E-8B63-ADC87513D5E3}" type="presParOf" srcId="{793B0370-2E94-4966-B32F-9DA83B572C7B}" destId="{35BCA1B0-1969-4D4F-B52A-E8AD288057B8}" srcOrd="2" destOrd="0" presId="urn:microsoft.com/office/officeart/2005/8/layout/hList2"/>
    <dgm:cxn modelId="{578A3476-26BF-4E04-AA6E-3657055C14FA}" type="presParOf" srcId="{8EA48E7B-BBAA-4E8F-A572-5B20542AF14D}" destId="{0652B3BC-3800-45A5-9808-B5D6086BECF6}" srcOrd="7" destOrd="0" presId="urn:microsoft.com/office/officeart/2005/8/layout/hList2"/>
    <dgm:cxn modelId="{63D739A9-E191-4D0A-99C1-3FB108A14845}" type="presParOf" srcId="{8EA48E7B-BBAA-4E8F-A572-5B20542AF14D}" destId="{01F786E7-5382-42A5-9F4A-1E774328E1A9}" srcOrd="8" destOrd="0" presId="urn:microsoft.com/office/officeart/2005/8/layout/hList2"/>
    <dgm:cxn modelId="{A7F5C0B5-C8C7-4CCA-B9C7-924F359E3842}" type="presParOf" srcId="{01F786E7-5382-42A5-9F4A-1E774328E1A9}" destId="{0539C8C9-D243-4F6A-8AEB-5E9318488633}" srcOrd="0" destOrd="0" presId="urn:microsoft.com/office/officeart/2005/8/layout/hList2"/>
    <dgm:cxn modelId="{1D9D0E09-B1AD-4769-AAF9-9A2F67371901}" type="presParOf" srcId="{01F786E7-5382-42A5-9F4A-1E774328E1A9}" destId="{04865EC0-DE4A-422B-96B0-63125C414DC3}" srcOrd="1" destOrd="0" presId="urn:microsoft.com/office/officeart/2005/8/layout/hList2"/>
    <dgm:cxn modelId="{ABD7DD01-3771-41A4-80D6-4C745E478352}" type="presParOf" srcId="{01F786E7-5382-42A5-9F4A-1E774328E1A9}" destId="{7AE8C180-BDED-4BD3-8E5E-7E1A1F444A6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99ED2-C92A-1245-ADE7-8C2CA966D21F}" type="doc">
      <dgm:prSet loTypeId="urn:microsoft.com/office/officeart/2005/8/layout/lProcess2" loCatId="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F6E3FB6-3B65-EE45-A545-9B27FE8DECC1}">
      <dgm:prSet phldrT="[Text]" custT="1"/>
      <dgm:spPr/>
      <dgm:t>
        <a:bodyPr/>
        <a:lstStyle/>
        <a:p>
          <a:r>
            <a:rPr lang="en-US" sz="2200" b="1" i="1" dirty="0" smtClean="0"/>
            <a:t>RISK</a:t>
          </a:r>
          <a:endParaRPr lang="en-US" sz="2200" b="1" i="1" dirty="0"/>
        </a:p>
      </dgm:t>
    </dgm:pt>
    <dgm:pt modelId="{B33492F8-E0A4-1144-9595-8180C0AF8AD8}" type="parTrans" cxnId="{FB4E13BB-9CE6-7D4F-9634-AF2D0C4BC474}">
      <dgm:prSet/>
      <dgm:spPr/>
      <dgm:t>
        <a:bodyPr/>
        <a:lstStyle/>
        <a:p>
          <a:endParaRPr lang="en-US"/>
        </a:p>
      </dgm:t>
    </dgm:pt>
    <dgm:pt modelId="{B667A3CB-BC42-CE44-B70F-C113CA329A41}" type="sibTrans" cxnId="{FB4E13BB-9CE6-7D4F-9634-AF2D0C4BC474}">
      <dgm:prSet/>
      <dgm:spPr/>
      <dgm:t>
        <a:bodyPr/>
        <a:lstStyle/>
        <a:p>
          <a:endParaRPr lang="en-US"/>
        </a:p>
      </dgm:t>
    </dgm:pt>
    <dgm:pt modelId="{B2873A3B-D6CE-E141-97D1-5D2F6F67C72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WHO</a:t>
          </a:r>
          <a:endParaRPr lang="en-US" sz="2000" b="1" dirty="0">
            <a:solidFill>
              <a:schemeClr val="tx1"/>
            </a:solidFill>
          </a:endParaRPr>
        </a:p>
      </dgm:t>
    </dgm:pt>
    <dgm:pt modelId="{A64048BA-61FE-C54B-B42C-1A9A189C5FCE}" type="parTrans" cxnId="{4F1C0621-45F0-CA40-BC83-4519745AC4EF}">
      <dgm:prSet/>
      <dgm:spPr/>
      <dgm:t>
        <a:bodyPr/>
        <a:lstStyle/>
        <a:p>
          <a:endParaRPr lang="en-US"/>
        </a:p>
      </dgm:t>
    </dgm:pt>
    <dgm:pt modelId="{D5D47F77-EDC7-6A4A-966D-120E989A8D22}" type="sibTrans" cxnId="{4F1C0621-45F0-CA40-BC83-4519745AC4EF}">
      <dgm:prSet/>
      <dgm:spPr/>
      <dgm:t>
        <a:bodyPr/>
        <a:lstStyle/>
        <a:p>
          <a:endParaRPr lang="en-US"/>
        </a:p>
      </dgm:t>
    </dgm:pt>
    <dgm:pt modelId="{8F0E9266-9B6D-E742-B768-D7C16B8A8DF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Deliver more intense intervention to higher risk offenders</a:t>
          </a:r>
          <a:endParaRPr lang="en-US" sz="1600" dirty="0">
            <a:solidFill>
              <a:schemeClr val="tx1"/>
            </a:solidFill>
          </a:endParaRPr>
        </a:p>
      </dgm:t>
    </dgm:pt>
    <dgm:pt modelId="{6DE10A53-DE57-1D47-8680-D5247D1CCAEE}" type="parTrans" cxnId="{5A5EB423-1C53-6F4D-BDFF-650E4B513169}">
      <dgm:prSet/>
      <dgm:spPr/>
      <dgm:t>
        <a:bodyPr/>
        <a:lstStyle/>
        <a:p>
          <a:endParaRPr lang="en-US"/>
        </a:p>
      </dgm:t>
    </dgm:pt>
    <dgm:pt modelId="{03643A41-C2F0-BC43-9536-BE9B86402B43}" type="sibTrans" cxnId="{5A5EB423-1C53-6F4D-BDFF-650E4B513169}">
      <dgm:prSet/>
      <dgm:spPr/>
      <dgm:t>
        <a:bodyPr/>
        <a:lstStyle/>
        <a:p>
          <a:endParaRPr lang="en-US"/>
        </a:p>
      </dgm:t>
    </dgm:pt>
    <dgm:pt modelId="{EB7C9F92-3925-0345-A64E-FF25C82506C2}">
      <dgm:prSet phldrT="[Text]" custT="1"/>
      <dgm:spPr/>
      <dgm:t>
        <a:bodyPr/>
        <a:lstStyle/>
        <a:p>
          <a:r>
            <a:rPr lang="en-US" sz="2200" b="1" i="1" dirty="0" smtClean="0"/>
            <a:t>NEED</a:t>
          </a:r>
          <a:endParaRPr lang="en-US" sz="2200" b="1" i="1" dirty="0"/>
        </a:p>
      </dgm:t>
    </dgm:pt>
    <dgm:pt modelId="{BCD2E1C5-0DB3-F343-9E24-6D97CAAE4254}" type="parTrans" cxnId="{F55EDCD1-B402-A244-8872-D8CC23306621}">
      <dgm:prSet/>
      <dgm:spPr/>
      <dgm:t>
        <a:bodyPr/>
        <a:lstStyle/>
        <a:p>
          <a:endParaRPr lang="en-US"/>
        </a:p>
      </dgm:t>
    </dgm:pt>
    <dgm:pt modelId="{34C5F03B-9886-CE4B-8AFA-029CB9E48D2C}" type="sibTrans" cxnId="{F55EDCD1-B402-A244-8872-D8CC23306621}">
      <dgm:prSet/>
      <dgm:spPr/>
      <dgm:t>
        <a:bodyPr/>
        <a:lstStyle/>
        <a:p>
          <a:endParaRPr lang="en-US"/>
        </a:p>
      </dgm:t>
    </dgm:pt>
    <dgm:pt modelId="{34F9361A-EDCA-6C40-96BF-3D3733B39A5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WHAT</a:t>
          </a:r>
          <a:endParaRPr lang="en-US" sz="2000" b="1" dirty="0">
            <a:solidFill>
              <a:schemeClr val="tx1"/>
            </a:solidFill>
          </a:endParaRPr>
        </a:p>
      </dgm:t>
    </dgm:pt>
    <dgm:pt modelId="{61773A09-36CA-4645-9964-C12E206C34D6}" type="parTrans" cxnId="{0A62DBCA-3E27-BA41-9A34-F453B7021C94}">
      <dgm:prSet/>
      <dgm:spPr/>
      <dgm:t>
        <a:bodyPr/>
        <a:lstStyle/>
        <a:p>
          <a:endParaRPr lang="en-US"/>
        </a:p>
      </dgm:t>
    </dgm:pt>
    <dgm:pt modelId="{2B062D01-7D42-AA45-AA3B-9249190DB4E0}" type="sibTrans" cxnId="{0A62DBCA-3E27-BA41-9A34-F453B7021C94}">
      <dgm:prSet/>
      <dgm:spPr/>
      <dgm:t>
        <a:bodyPr/>
        <a:lstStyle/>
        <a:p>
          <a:endParaRPr lang="en-US"/>
        </a:p>
      </dgm:t>
    </dgm:pt>
    <dgm:pt modelId="{174EBF67-CD6A-404A-BE9D-1525A8C2022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Target criminogenic needs to reduce risk for recidivism</a:t>
          </a:r>
          <a:endParaRPr lang="en-US" sz="1600" dirty="0">
            <a:solidFill>
              <a:schemeClr val="tx1"/>
            </a:solidFill>
          </a:endParaRPr>
        </a:p>
      </dgm:t>
    </dgm:pt>
    <dgm:pt modelId="{A3FD2F2E-E9B6-E54E-BDF8-E3C43220ADEE}" type="parTrans" cxnId="{5D2AC2F2-2105-2547-9B24-28A38FCEF552}">
      <dgm:prSet/>
      <dgm:spPr/>
      <dgm:t>
        <a:bodyPr/>
        <a:lstStyle/>
        <a:p>
          <a:endParaRPr lang="en-US"/>
        </a:p>
      </dgm:t>
    </dgm:pt>
    <dgm:pt modelId="{9D1C37A5-DE3C-7F41-A11F-A784A0FA8D9D}" type="sibTrans" cxnId="{5D2AC2F2-2105-2547-9B24-28A38FCEF552}">
      <dgm:prSet/>
      <dgm:spPr/>
      <dgm:t>
        <a:bodyPr/>
        <a:lstStyle/>
        <a:p>
          <a:endParaRPr lang="en-US"/>
        </a:p>
      </dgm:t>
    </dgm:pt>
    <dgm:pt modelId="{7AF6CB37-7994-D641-8E5D-A7B287A3CB14}">
      <dgm:prSet phldrT="[Text]" custT="1"/>
      <dgm:spPr/>
      <dgm:t>
        <a:bodyPr/>
        <a:lstStyle/>
        <a:p>
          <a:r>
            <a:rPr lang="en-US" sz="1600" b="1" i="1" dirty="0" smtClean="0"/>
            <a:t>RESPONSIVITY</a:t>
          </a:r>
          <a:endParaRPr lang="en-US" sz="1600" b="1" i="1" dirty="0"/>
        </a:p>
      </dgm:t>
    </dgm:pt>
    <dgm:pt modelId="{82F35D4E-5307-B844-A223-589079C32941}" type="parTrans" cxnId="{E7E87E74-0262-5248-B403-DA0579A19768}">
      <dgm:prSet/>
      <dgm:spPr/>
      <dgm:t>
        <a:bodyPr/>
        <a:lstStyle/>
        <a:p>
          <a:endParaRPr lang="en-US"/>
        </a:p>
      </dgm:t>
    </dgm:pt>
    <dgm:pt modelId="{06837AA7-121F-8E41-9E25-C46FED910302}" type="sibTrans" cxnId="{E7E87E74-0262-5248-B403-DA0579A19768}">
      <dgm:prSet/>
      <dgm:spPr/>
      <dgm:t>
        <a:bodyPr/>
        <a:lstStyle/>
        <a:p>
          <a:endParaRPr lang="en-US"/>
        </a:p>
      </dgm:t>
    </dgm:pt>
    <dgm:pt modelId="{33471148-B859-8D45-901D-D8D245390E2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HOW</a:t>
          </a:r>
          <a:endParaRPr lang="en-US" sz="2000" b="1" dirty="0">
            <a:solidFill>
              <a:schemeClr val="tx1"/>
            </a:solidFill>
          </a:endParaRPr>
        </a:p>
      </dgm:t>
    </dgm:pt>
    <dgm:pt modelId="{E77438FB-D451-AB46-87CF-9AA89802CB28}" type="parTrans" cxnId="{CCB19D71-D46A-7F41-AE0D-8C1BCC789E35}">
      <dgm:prSet/>
      <dgm:spPr/>
      <dgm:t>
        <a:bodyPr/>
        <a:lstStyle/>
        <a:p>
          <a:endParaRPr lang="en-US"/>
        </a:p>
      </dgm:t>
    </dgm:pt>
    <dgm:pt modelId="{88A03EB4-148D-1D4B-8B66-68D1D24ACB04}" type="sibTrans" cxnId="{CCB19D71-D46A-7F41-AE0D-8C1BCC789E35}">
      <dgm:prSet/>
      <dgm:spPr/>
      <dgm:t>
        <a:bodyPr/>
        <a:lstStyle/>
        <a:p>
          <a:endParaRPr lang="en-US"/>
        </a:p>
      </dgm:t>
    </dgm:pt>
    <dgm:pt modelId="{03010D3A-6B35-594D-B731-C8100AEFE033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Use CBT approaches</a:t>
          </a:r>
        </a:p>
        <a:p>
          <a:r>
            <a:rPr lang="en-US" sz="1200" dirty="0" smtClean="0">
              <a:solidFill>
                <a:schemeClr val="tx1"/>
              </a:solidFill>
            </a:rPr>
            <a:t>Match mode/style of service to offender</a:t>
          </a:r>
        </a:p>
      </dgm:t>
    </dgm:pt>
    <dgm:pt modelId="{BD7554AD-FCFF-4449-812D-F62416FA526B}" type="parTrans" cxnId="{E8AC588E-F6DB-3942-A3DE-EDCDAEAB4D96}">
      <dgm:prSet/>
      <dgm:spPr/>
      <dgm:t>
        <a:bodyPr/>
        <a:lstStyle/>
        <a:p>
          <a:endParaRPr lang="en-US"/>
        </a:p>
      </dgm:t>
    </dgm:pt>
    <dgm:pt modelId="{7B7C201C-389E-B24E-B205-1CA0A3BC6770}" type="sibTrans" cxnId="{E8AC588E-F6DB-3942-A3DE-EDCDAEAB4D96}">
      <dgm:prSet/>
      <dgm:spPr/>
      <dgm:t>
        <a:bodyPr/>
        <a:lstStyle/>
        <a:p>
          <a:endParaRPr lang="en-US"/>
        </a:p>
      </dgm:t>
    </dgm:pt>
    <dgm:pt modelId="{4692262B-92A5-7A40-9507-466984C49299}">
      <dgm:prSet phldrT="[Text]" custT="1"/>
      <dgm:spPr/>
      <dgm:t>
        <a:bodyPr/>
        <a:lstStyle/>
        <a:p>
          <a:r>
            <a:rPr lang="en-US" sz="2200" b="1" i="1" dirty="0" smtClean="0"/>
            <a:t>FIDELITY</a:t>
          </a:r>
        </a:p>
      </dgm:t>
    </dgm:pt>
    <dgm:pt modelId="{D596A8B2-A83D-6E4E-AF49-494182024100}" type="parTrans" cxnId="{8348F5B7-9B3E-254C-AB51-02811E76F822}">
      <dgm:prSet/>
      <dgm:spPr/>
      <dgm:t>
        <a:bodyPr/>
        <a:lstStyle/>
        <a:p>
          <a:endParaRPr lang="en-US"/>
        </a:p>
      </dgm:t>
    </dgm:pt>
    <dgm:pt modelId="{E6EABC49-5C78-054D-8B52-DB211DACB48B}" type="sibTrans" cxnId="{8348F5B7-9B3E-254C-AB51-02811E76F822}">
      <dgm:prSet/>
      <dgm:spPr/>
      <dgm:t>
        <a:bodyPr/>
        <a:lstStyle/>
        <a:p>
          <a:endParaRPr lang="en-US"/>
        </a:p>
      </dgm:t>
    </dgm:pt>
    <dgm:pt modelId="{C17FE1EA-9879-724E-A427-1DEA9705E8D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HOW WELL</a:t>
          </a:r>
        </a:p>
      </dgm:t>
    </dgm:pt>
    <dgm:pt modelId="{4E3D114D-0FA2-4644-8704-3FD271225A01}" type="parTrans" cxnId="{A6BF7C05-8427-394F-A425-5C1D2649C0DE}">
      <dgm:prSet/>
      <dgm:spPr/>
      <dgm:t>
        <a:bodyPr/>
        <a:lstStyle/>
        <a:p>
          <a:endParaRPr lang="en-US"/>
        </a:p>
      </dgm:t>
    </dgm:pt>
    <dgm:pt modelId="{B665EAAD-74F4-594D-947F-ACE509502629}" type="sibTrans" cxnId="{A6BF7C05-8427-394F-A425-5C1D2649C0DE}">
      <dgm:prSet/>
      <dgm:spPr/>
      <dgm:t>
        <a:bodyPr/>
        <a:lstStyle/>
        <a:p>
          <a:endParaRPr lang="en-US"/>
        </a:p>
      </dgm:t>
    </dgm:pt>
    <dgm:pt modelId="{0FAE38B8-F154-CD44-931A-83179C61B55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Deliver treatment services as designed</a:t>
          </a:r>
        </a:p>
      </dgm:t>
    </dgm:pt>
    <dgm:pt modelId="{4F2BAE10-3D05-2B4F-BFFF-E164DF3A197E}" type="parTrans" cxnId="{29A64764-976E-8D4F-90D3-D0B30A94D0FD}">
      <dgm:prSet/>
      <dgm:spPr/>
      <dgm:t>
        <a:bodyPr/>
        <a:lstStyle/>
        <a:p>
          <a:endParaRPr lang="en-US"/>
        </a:p>
      </dgm:t>
    </dgm:pt>
    <dgm:pt modelId="{B6888011-6BA6-E54B-8366-87B197B2F472}" type="sibTrans" cxnId="{29A64764-976E-8D4F-90D3-D0B30A94D0FD}">
      <dgm:prSet/>
      <dgm:spPr/>
      <dgm:t>
        <a:bodyPr/>
        <a:lstStyle/>
        <a:p>
          <a:endParaRPr lang="en-US"/>
        </a:p>
      </dgm:t>
    </dgm:pt>
    <dgm:pt modelId="{FD97BDB0-901B-9641-9343-493B7CE21070}" type="pres">
      <dgm:prSet presAssocID="{0C599ED2-C92A-1245-ADE7-8C2CA966D2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0DF90-1C1B-BF48-8EBD-5E5D1182A576}" type="pres">
      <dgm:prSet presAssocID="{AF6E3FB6-3B65-EE45-A545-9B27FE8DECC1}" presName="compNode" presStyleCnt="0"/>
      <dgm:spPr/>
      <dgm:t>
        <a:bodyPr/>
        <a:lstStyle/>
        <a:p>
          <a:endParaRPr lang="en-US"/>
        </a:p>
      </dgm:t>
    </dgm:pt>
    <dgm:pt modelId="{28992266-5C9E-D041-A9DD-190F324C0F46}" type="pres">
      <dgm:prSet presAssocID="{AF6E3FB6-3B65-EE45-A545-9B27FE8DECC1}" presName="aNode" presStyleLbl="bgShp" presStyleIdx="0" presStyleCnt="4" custLinFactNeighborX="1135" custLinFactNeighborY="1117"/>
      <dgm:spPr/>
      <dgm:t>
        <a:bodyPr/>
        <a:lstStyle/>
        <a:p>
          <a:endParaRPr lang="en-US"/>
        </a:p>
      </dgm:t>
    </dgm:pt>
    <dgm:pt modelId="{991BAEA8-D944-214C-A43B-16190DD5C1FE}" type="pres">
      <dgm:prSet presAssocID="{AF6E3FB6-3B65-EE45-A545-9B27FE8DECC1}" presName="textNode" presStyleLbl="bgShp" presStyleIdx="0" presStyleCnt="4"/>
      <dgm:spPr/>
      <dgm:t>
        <a:bodyPr/>
        <a:lstStyle/>
        <a:p>
          <a:endParaRPr lang="en-US"/>
        </a:p>
      </dgm:t>
    </dgm:pt>
    <dgm:pt modelId="{E6A81F8C-1FCD-8D41-9604-3188E7E67D79}" type="pres">
      <dgm:prSet presAssocID="{AF6E3FB6-3B65-EE45-A545-9B27FE8DECC1}" presName="compChildNode" presStyleCnt="0"/>
      <dgm:spPr/>
      <dgm:t>
        <a:bodyPr/>
        <a:lstStyle/>
        <a:p>
          <a:endParaRPr lang="en-US"/>
        </a:p>
      </dgm:t>
    </dgm:pt>
    <dgm:pt modelId="{DBEFEFF2-3535-314C-B87E-DAF79E2D9533}" type="pres">
      <dgm:prSet presAssocID="{AF6E3FB6-3B65-EE45-A545-9B27FE8DECC1}" presName="theInnerList" presStyleCnt="0"/>
      <dgm:spPr/>
      <dgm:t>
        <a:bodyPr/>
        <a:lstStyle/>
        <a:p>
          <a:endParaRPr lang="en-US"/>
        </a:p>
      </dgm:t>
    </dgm:pt>
    <dgm:pt modelId="{EC790F5F-866A-654A-BE47-A3FAFA003B02}" type="pres">
      <dgm:prSet presAssocID="{B2873A3B-D6CE-E141-97D1-5D2F6F67C724}" presName="childNode" presStyleLbl="node1" presStyleIdx="0" presStyleCnt="8" custLinFactNeighborX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CA0E8-F27B-8E45-BB88-06E60D7400A8}" type="pres">
      <dgm:prSet presAssocID="{B2873A3B-D6CE-E141-97D1-5D2F6F67C724}" presName="aSpace2" presStyleCnt="0"/>
      <dgm:spPr/>
      <dgm:t>
        <a:bodyPr/>
        <a:lstStyle/>
        <a:p>
          <a:endParaRPr lang="en-US"/>
        </a:p>
      </dgm:t>
    </dgm:pt>
    <dgm:pt modelId="{EA14E690-8E3D-DA47-9550-F7383A51570D}" type="pres">
      <dgm:prSet presAssocID="{8F0E9266-9B6D-E742-B768-D7C16B8A8DF2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8E8C6-A9AD-BB4D-9382-4986F685C057}" type="pres">
      <dgm:prSet presAssocID="{AF6E3FB6-3B65-EE45-A545-9B27FE8DECC1}" presName="aSpace" presStyleCnt="0"/>
      <dgm:spPr/>
      <dgm:t>
        <a:bodyPr/>
        <a:lstStyle/>
        <a:p>
          <a:endParaRPr lang="en-US"/>
        </a:p>
      </dgm:t>
    </dgm:pt>
    <dgm:pt modelId="{35F0A0D6-5F3A-2045-8C6C-D88B4DFF628A}" type="pres">
      <dgm:prSet presAssocID="{EB7C9F92-3925-0345-A64E-FF25C82506C2}" presName="compNode" presStyleCnt="0"/>
      <dgm:spPr/>
      <dgm:t>
        <a:bodyPr/>
        <a:lstStyle/>
        <a:p>
          <a:endParaRPr lang="en-US"/>
        </a:p>
      </dgm:t>
    </dgm:pt>
    <dgm:pt modelId="{DA2CC64E-F3C1-0B41-B18D-554979BF24AD}" type="pres">
      <dgm:prSet presAssocID="{EB7C9F92-3925-0345-A64E-FF25C82506C2}" presName="aNode" presStyleLbl="bgShp" presStyleIdx="1" presStyleCnt="4"/>
      <dgm:spPr/>
      <dgm:t>
        <a:bodyPr/>
        <a:lstStyle/>
        <a:p>
          <a:endParaRPr lang="en-US"/>
        </a:p>
      </dgm:t>
    </dgm:pt>
    <dgm:pt modelId="{1E012D20-E272-FB4A-8EC0-5F1169B59456}" type="pres">
      <dgm:prSet presAssocID="{EB7C9F92-3925-0345-A64E-FF25C82506C2}" presName="textNode" presStyleLbl="bgShp" presStyleIdx="1" presStyleCnt="4"/>
      <dgm:spPr/>
      <dgm:t>
        <a:bodyPr/>
        <a:lstStyle/>
        <a:p>
          <a:endParaRPr lang="en-US"/>
        </a:p>
      </dgm:t>
    </dgm:pt>
    <dgm:pt modelId="{B6C38EAB-3E05-2044-9D53-E179D9239909}" type="pres">
      <dgm:prSet presAssocID="{EB7C9F92-3925-0345-A64E-FF25C82506C2}" presName="compChildNode" presStyleCnt="0"/>
      <dgm:spPr/>
      <dgm:t>
        <a:bodyPr/>
        <a:lstStyle/>
        <a:p>
          <a:endParaRPr lang="en-US"/>
        </a:p>
      </dgm:t>
    </dgm:pt>
    <dgm:pt modelId="{837CFBCF-7882-3A44-93B1-D52C3C387699}" type="pres">
      <dgm:prSet presAssocID="{EB7C9F92-3925-0345-A64E-FF25C82506C2}" presName="theInnerList" presStyleCnt="0"/>
      <dgm:spPr/>
      <dgm:t>
        <a:bodyPr/>
        <a:lstStyle/>
        <a:p>
          <a:endParaRPr lang="en-US"/>
        </a:p>
      </dgm:t>
    </dgm:pt>
    <dgm:pt modelId="{312955B5-672D-9548-8786-2BC7AD678B0C}" type="pres">
      <dgm:prSet presAssocID="{34F9361A-EDCA-6C40-96BF-3D3733B39A5C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69004-494D-6E41-890D-891FFE45BA8D}" type="pres">
      <dgm:prSet presAssocID="{34F9361A-EDCA-6C40-96BF-3D3733B39A5C}" presName="aSpace2" presStyleCnt="0"/>
      <dgm:spPr/>
      <dgm:t>
        <a:bodyPr/>
        <a:lstStyle/>
        <a:p>
          <a:endParaRPr lang="en-US"/>
        </a:p>
      </dgm:t>
    </dgm:pt>
    <dgm:pt modelId="{1643F391-D5CF-A74C-B617-DE49DCB8707D}" type="pres">
      <dgm:prSet presAssocID="{174EBF67-CD6A-404A-BE9D-1525A8C2022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532E2-5678-EC48-B7C4-638D5D27739F}" type="pres">
      <dgm:prSet presAssocID="{EB7C9F92-3925-0345-A64E-FF25C82506C2}" presName="aSpace" presStyleCnt="0"/>
      <dgm:spPr/>
      <dgm:t>
        <a:bodyPr/>
        <a:lstStyle/>
        <a:p>
          <a:endParaRPr lang="en-US"/>
        </a:p>
      </dgm:t>
    </dgm:pt>
    <dgm:pt modelId="{05E58604-464E-0345-AC72-6A19F72884FA}" type="pres">
      <dgm:prSet presAssocID="{7AF6CB37-7994-D641-8E5D-A7B287A3CB14}" presName="compNode" presStyleCnt="0"/>
      <dgm:spPr/>
      <dgm:t>
        <a:bodyPr/>
        <a:lstStyle/>
        <a:p>
          <a:endParaRPr lang="en-US"/>
        </a:p>
      </dgm:t>
    </dgm:pt>
    <dgm:pt modelId="{641F1520-6D82-4C4A-8BF1-73AD441EFC82}" type="pres">
      <dgm:prSet presAssocID="{7AF6CB37-7994-D641-8E5D-A7B287A3CB14}" presName="aNode" presStyleLbl="bgShp" presStyleIdx="2" presStyleCnt="4"/>
      <dgm:spPr/>
      <dgm:t>
        <a:bodyPr/>
        <a:lstStyle/>
        <a:p>
          <a:endParaRPr lang="en-US"/>
        </a:p>
      </dgm:t>
    </dgm:pt>
    <dgm:pt modelId="{0E793DB0-CA81-4B42-BFDC-CDC220884693}" type="pres">
      <dgm:prSet presAssocID="{7AF6CB37-7994-D641-8E5D-A7B287A3CB14}" presName="textNode" presStyleLbl="bgShp" presStyleIdx="2" presStyleCnt="4"/>
      <dgm:spPr/>
      <dgm:t>
        <a:bodyPr/>
        <a:lstStyle/>
        <a:p>
          <a:endParaRPr lang="en-US"/>
        </a:p>
      </dgm:t>
    </dgm:pt>
    <dgm:pt modelId="{41769EBF-A8D5-8F4A-8A7E-0C79AF59BACD}" type="pres">
      <dgm:prSet presAssocID="{7AF6CB37-7994-D641-8E5D-A7B287A3CB14}" presName="compChildNode" presStyleCnt="0"/>
      <dgm:spPr/>
      <dgm:t>
        <a:bodyPr/>
        <a:lstStyle/>
        <a:p>
          <a:endParaRPr lang="en-US"/>
        </a:p>
      </dgm:t>
    </dgm:pt>
    <dgm:pt modelId="{7B7F95CB-0375-D849-830D-455E087704BD}" type="pres">
      <dgm:prSet presAssocID="{7AF6CB37-7994-D641-8E5D-A7B287A3CB14}" presName="theInnerList" presStyleCnt="0"/>
      <dgm:spPr/>
      <dgm:t>
        <a:bodyPr/>
        <a:lstStyle/>
        <a:p>
          <a:endParaRPr lang="en-US"/>
        </a:p>
      </dgm:t>
    </dgm:pt>
    <dgm:pt modelId="{F832C8F9-4404-4D4E-9311-3709863F3D1E}" type="pres">
      <dgm:prSet presAssocID="{33471148-B859-8D45-901D-D8D245390E2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EFF30-F0BD-E248-84BB-D148FE0DAB71}" type="pres">
      <dgm:prSet presAssocID="{33471148-B859-8D45-901D-D8D245390E23}" presName="aSpace2" presStyleCnt="0"/>
      <dgm:spPr/>
      <dgm:t>
        <a:bodyPr/>
        <a:lstStyle/>
        <a:p>
          <a:endParaRPr lang="en-US"/>
        </a:p>
      </dgm:t>
    </dgm:pt>
    <dgm:pt modelId="{F69141B8-9AD2-4C4F-8EFA-485336C5B072}" type="pres">
      <dgm:prSet presAssocID="{03010D3A-6B35-594D-B731-C8100AEFE03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97E6B-EA75-1640-9499-3B54CA09532E}" type="pres">
      <dgm:prSet presAssocID="{7AF6CB37-7994-D641-8E5D-A7B287A3CB14}" presName="aSpace" presStyleCnt="0"/>
      <dgm:spPr/>
      <dgm:t>
        <a:bodyPr/>
        <a:lstStyle/>
        <a:p>
          <a:endParaRPr lang="en-US"/>
        </a:p>
      </dgm:t>
    </dgm:pt>
    <dgm:pt modelId="{751FB12C-B295-4348-A7C7-099827136EDA}" type="pres">
      <dgm:prSet presAssocID="{4692262B-92A5-7A40-9507-466984C49299}" presName="compNode" presStyleCnt="0"/>
      <dgm:spPr/>
      <dgm:t>
        <a:bodyPr/>
        <a:lstStyle/>
        <a:p>
          <a:endParaRPr lang="en-US"/>
        </a:p>
      </dgm:t>
    </dgm:pt>
    <dgm:pt modelId="{5169EE29-BDA8-9248-9BC7-0B40A0734D13}" type="pres">
      <dgm:prSet presAssocID="{4692262B-92A5-7A40-9507-466984C49299}" presName="aNode" presStyleLbl="bgShp" presStyleIdx="3" presStyleCnt="4" custLinFactNeighborX="684"/>
      <dgm:spPr/>
      <dgm:t>
        <a:bodyPr/>
        <a:lstStyle/>
        <a:p>
          <a:endParaRPr lang="en-US"/>
        </a:p>
      </dgm:t>
    </dgm:pt>
    <dgm:pt modelId="{671AEA9F-69F2-9F45-997F-3D40C901E08A}" type="pres">
      <dgm:prSet presAssocID="{4692262B-92A5-7A40-9507-466984C49299}" presName="textNode" presStyleLbl="bgShp" presStyleIdx="3" presStyleCnt="4"/>
      <dgm:spPr/>
      <dgm:t>
        <a:bodyPr/>
        <a:lstStyle/>
        <a:p>
          <a:endParaRPr lang="en-US"/>
        </a:p>
      </dgm:t>
    </dgm:pt>
    <dgm:pt modelId="{043A1E8F-ACFA-414C-B3F1-FBE52FA3FAD5}" type="pres">
      <dgm:prSet presAssocID="{4692262B-92A5-7A40-9507-466984C49299}" presName="compChildNode" presStyleCnt="0"/>
      <dgm:spPr/>
      <dgm:t>
        <a:bodyPr/>
        <a:lstStyle/>
        <a:p>
          <a:endParaRPr lang="en-US"/>
        </a:p>
      </dgm:t>
    </dgm:pt>
    <dgm:pt modelId="{0DB34F53-BB9C-7E4D-88BD-E239AF59CBF7}" type="pres">
      <dgm:prSet presAssocID="{4692262B-92A5-7A40-9507-466984C49299}" presName="theInnerList" presStyleCnt="0"/>
      <dgm:spPr/>
      <dgm:t>
        <a:bodyPr/>
        <a:lstStyle/>
        <a:p>
          <a:endParaRPr lang="en-US"/>
        </a:p>
      </dgm:t>
    </dgm:pt>
    <dgm:pt modelId="{C66709F2-4064-FF49-9C50-1804502C4FF8}" type="pres">
      <dgm:prSet presAssocID="{C17FE1EA-9879-724E-A427-1DEA9705E8D4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9E598-CB84-FE4C-AF75-C2A9139570A5}" type="pres">
      <dgm:prSet presAssocID="{C17FE1EA-9879-724E-A427-1DEA9705E8D4}" presName="aSpace2" presStyleCnt="0"/>
      <dgm:spPr/>
      <dgm:t>
        <a:bodyPr/>
        <a:lstStyle/>
        <a:p>
          <a:endParaRPr lang="en-US"/>
        </a:p>
      </dgm:t>
    </dgm:pt>
    <dgm:pt modelId="{F6753F8B-6140-2942-AA94-E50914AD175B}" type="pres">
      <dgm:prSet presAssocID="{0FAE38B8-F154-CD44-931A-83179C61B55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5EB423-1C53-6F4D-BDFF-650E4B513169}" srcId="{AF6E3FB6-3B65-EE45-A545-9B27FE8DECC1}" destId="{8F0E9266-9B6D-E742-B768-D7C16B8A8DF2}" srcOrd="1" destOrd="0" parTransId="{6DE10A53-DE57-1D47-8680-D5247D1CCAEE}" sibTransId="{03643A41-C2F0-BC43-9536-BE9B86402B43}"/>
    <dgm:cxn modelId="{A4FBFF46-F3A7-4D31-8859-60A46A249179}" type="presOf" srcId="{4692262B-92A5-7A40-9507-466984C49299}" destId="{5169EE29-BDA8-9248-9BC7-0B40A0734D13}" srcOrd="0" destOrd="0" presId="urn:microsoft.com/office/officeart/2005/8/layout/lProcess2"/>
    <dgm:cxn modelId="{8348F5B7-9B3E-254C-AB51-02811E76F822}" srcId="{0C599ED2-C92A-1245-ADE7-8C2CA966D21F}" destId="{4692262B-92A5-7A40-9507-466984C49299}" srcOrd="3" destOrd="0" parTransId="{D596A8B2-A83D-6E4E-AF49-494182024100}" sibTransId="{E6EABC49-5C78-054D-8B52-DB211DACB48B}"/>
    <dgm:cxn modelId="{CF8268F5-8EC4-497C-A5AB-531259EBA141}" type="presOf" srcId="{34F9361A-EDCA-6C40-96BF-3D3733B39A5C}" destId="{312955B5-672D-9548-8786-2BC7AD678B0C}" srcOrd="0" destOrd="0" presId="urn:microsoft.com/office/officeart/2005/8/layout/lProcess2"/>
    <dgm:cxn modelId="{E8AC588E-F6DB-3942-A3DE-EDCDAEAB4D96}" srcId="{7AF6CB37-7994-D641-8E5D-A7B287A3CB14}" destId="{03010D3A-6B35-594D-B731-C8100AEFE033}" srcOrd="1" destOrd="0" parTransId="{BD7554AD-FCFF-4449-812D-F62416FA526B}" sibTransId="{7B7C201C-389E-B24E-B205-1CA0A3BC6770}"/>
    <dgm:cxn modelId="{7D0153BE-C282-49CC-A9B5-1F32C3719BBD}" type="presOf" srcId="{0FAE38B8-F154-CD44-931A-83179C61B557}" destId="{F6753F8B-6140-2942-AA94-E50914AD175B}" srcOrd="0" destOrd="0" presId="urn:microsoft.com/office/officeart/2005/8/layout/lProcess2"/>
    <dgm:cxn modelId="{73B00B53-93F4-4DB2-B0BA-10BA86CC7170}" type="presOf" srcId="{B2873A3B-D6CE-E141-97D1-5D2F6F67C724}" destId="{EC790F5F-866A-654A-BE47-A3FAFA003B02}" srcOrd="0" destOrd="0" presId="urn:microsoft.com/office/officeart/2005/8/layout/lProcess2"/>
    <dgm:cxn modelId="{F55EDCD1-B402-A244-8872-D8CC23306621}" srcId="{0C599ED2-C92A-1245-ADE7-8C2CA966D21F}" destId="{EB7C9F92-3925-0345-A64E-FF25C82506C2}" srcOrd="1" destOrd="0" parTransId="{BCD2E1C5-0DB3-F343-9E24-6D97CAAE4254}" sibTransId="{34C5F03B-9886-CE4B-8AFA-029CB9E48D2C}"/>
    <dgm:cxn modelId="{EAABCF2D-4C64-41F6-BC71-DEA4A727374A}" type="presOf" srcId="{8F0E9266-9B6D-E742-B768-D7C16B8A8DF2}" destId="{EA14E690-8E3D-DA47-9550-F7383A51570D}" srcOrd="0" destOrd="0" presId="urn:microsoft.com/office/officeart/2005/8/layout/lProcess2"/>
    <dgm:cxn modelId="{E7E87E74-0262-5248-B403-DA0579A19768}" srcId="{0C599ED2-C92A-1245-ADE7-8C2CA966D21F}" destId="{7AF6CB37-7994-D641-8E5D-A7B287A3CB14}" srcOrd="2" destOrd="0" parTransId="{82F35D4E-5307-B844-A223-589079C32941}" sibTransId="{06837AA7-121F-8E41-9E25-C46FED910302}"/>
    <dgm:cxn modelId="{FB4E13BB-9CE6-7D4F-9634-AF2D0C4BC474}" srcId="{0C599ED2-C92A-1245-ADE7-8C2CA966D21F}" destId="{AF6E3FB6-3B65-EE45-A545-9B27FE8DECC1}" srcOrd="0" destOrd="0" parTransId="{B33492F8-E0A4-1144-9595-8180C0AF8AD8}" sibTransId="{B667A3CB-BC42-CE44-B70F-C113CA329A41}"/>
    <dgm:cxn modelId="{8EB97230-BB0F-457D-9E46-3BD50D10CD6D}" type="presOf" srcId="{EB7C9F92-3925-0345-A64E-FF25C82506C2}" destId="{1E012D20-E272-FB4A-8EC0-5F1169B59456}" srcOrd="1" destOrd="0" presId="urn:microsoft.com/office/officeart/2005/8/layout/lProcess2"/>
    <dgm:cxn modelId="{5D2AC2F2-2105-2547-9B24-28A38FCEF552}" srcId="{EB7C9F92-3925-0345-A64E-FF25C82506C2}" destId="{174EBF67-CD6A-404A-BE9D-1525A8C20228}" srcOrd="1" destOrd="0" parTransId="{A3FD2F2E-E9B6-E54E-BDF8-E3C43220ADEE}" sibTransId="{9D1C37A5-DE3C-7F41-A11F-A784A0FA8D9D}"/>
    <dgm:cxn modelId="{6A346EE7-5D22-4D2A-A267-567D2BE76625}" type="presOf" srcId="{AF6E3FB6-3B65-EE45-A545-9B27FE8DECC1}" destId="{28992266-5C9E-D041-A9DD-190F324C0F46}" srcOrd="0" destOrd="0" presId="urn:microsoft.com/office/officeart/2005/8/layout/lProcess2"/>
    <dgm:cxn modelId="{6EC5DE03-4A14-42A7-B671-CE624252C29E}" type="presOf" srcId="{EB7C9F92-3925-0345-A64E-FF25C82506C2}" destId="{DA2CC64E-F3C1-0B41-B18D-554979BF24AD}" srcOrd="0" destOrd="0" presId="urn:microsoft.com/office/officeart/2005/8/layout/lProcess2"/>
    <dgm:cxn modelId="{151762E3-166D-4D49-884B-74A5C2038AB4}" type="presOf" srcId="{C17FE1EA-9879-724E-A427-1DEA9705E8D4}" destId="{C66709F2-4064-FF49-9C50-1804502C4FF8}" srcOrd="0" destOrd="0" presId="urn:microsoft.com/office/officeart/2005/8/layout/lProcess2"/>
    <dgm:cxn modelId="{070BBA3F-4286-466B-8A16-F9E6DCCC30EF}" type="presOf" srcId="{7AF6CB37-7994-D641-8E5D-A7B287A3CB14}" destId="{641F1520-6D82-4C4A-8BF1-73AD441EFC82}" srcOrd="0" destOrd="0" presId="urn:microsoft.com/office/officeart/2005/8/layout/lProcess2"/>
    <dgm:cxn modelId="{DEF7A593-CB09-467F-9256-EE46D1B60E69}" type="presOf" srcId="{AF6E3FB6-3B65-EE45-A545-9B27FE8DECC1}" destId="{991BAEA8-D944-214C-A43B-16190DD5C1FE}" srcOrd="1" destOrd="0" presId="urn:microsoft.com/office/officeart/2005/8/layout/lProcess2"/>
    <dgm:cxn modelId="{0A62DBCA-3E27-BA41-9A34-F453B7021C94}" srcId="{EB7C9F92-3925-0345-A64E-FF25C82506C2}" destId="{34F9361A-EDCA-6C40-96BF-3D3733B39A5C}" srcOrd="0" destOrd="0" parTransId="{61773A09-36CA-4645-9964-C12E206C34D6}" sibTransId="{2B062D01-7D42-AA45-AA3B-9249190DB4E0}"/>
    <dgm:cxn modelId="{4620FE66-E78E-4191-83E5-5E6C8B088570}" type="presOf" srcId="{0C599ED2-C92A-1245-ADE7-8C2CA966D21F}" destId="{FD97BDB0-901B-9641-9343-493B7CE21070}" srcOrd="0" destOrd="0" presId="urn:microsoft.com/office/officeart/2005/8/layout/lProcess2"/>
    <dgm:cxn modelId="{9D98B0B4-FC80-4D09-A63C-7437CA2D1922}" type="presOf" srcId="{174EBF67-CD6A-404A-BE9D-1525A8C20228}" destId="{1643F391-D5CF-A74C-B617-DE49DCB8707D}" srcOrd="0" destOrd="0" presId="urn:microsoft.com/office/officeart/2005/8/layout/lProcess2"/>
    <dgm:cxn modelId="{CCB19D71-D46A-7F41-AE0D-8C1BCC789E35}" srcId="{7AF6CB37-7994-D641-8E5D-A7B287A3CB14}" destId="{33471148-B859-8D45-901D-D8D245390E23}" srcOrd="0" destOrd="0" parTransId="{E77438FB-D451-AB46-87CF-9AA89802CB28}" sibTransId="{88A03EB4-148D-1D4B-8B66-68D1D24ACB04}"/>
    <dgm:cxn modelId="{4F1C0621-45F0-CA40-BC83-4519745AC4EF}" srcId="{AF6E3FB6-3B65-EE45-A545-9B27FE8DECC1}" destId="{B2873A3B-D6CE-E141-97D1-5D2F6F67C724}" srcOrd="0" destOrd="0" parTransId="{A64048BA-61FE-C54B-B42C-1A9A189C5FCE}" sibTransId="{D5D47F77-EDC7-6A4A-966D-120E989A8D22}"/>
    <dgm:cxn modelId="{40771301-D17D-47E3-ABC7-3D55E7FFD27A}" type="presOf" srcId="{4692262B-92A5-7A40-9507-466984C49299}" destId="{671AEA9F-69F2-9F45-997F-3D40C901E08A}" srcOrd="1" destOrd="0" presId="urn:microsoft.com/office/officeart/2005/8/layout/lProcess2"/>
    <dgm:cxn modelId="{A6BF7C05-8427-394F-A425-5C1D2649C0DE}" srcId="{4692262B-92A5-7A40-9507-466984C49299}" destId="{C17FE1EA-9879-724E-A427-1DEA9705E8D4}" srcOrd="0" destOrd="0" parTransId="{4E3D114D-0FA2-4644-8704-3FD271225A01}" sibTransId="{B665EAAD-74F4-594D-947F-ACE509502629}"/>
    <dgm:cxn modelId="{4C71CA2F-6CEA-4BA9-82EF-02064DB4C03E}" type="presOf" srcId="{03010D3A-6B35-594D-B731-C8100AEFE033}" destId="{F69141B8-9AD2-4C4F-8EFA-485336C5B072}" srcOrd="0" destOrd="0" presId="urn:microsoft.com/office/officeart/2005/8/layout/lProcess2"/>
    <dgm:cxn modelId="{C9E34A5B-F4FC-496A-B91A-6EA3614C8E46}" type="presOf" srcId="{7AF6CB37-7994-D641-8E5D-A7B287A3CB14}" destId="{0E793DB0-CA81-4B42-BFDC-CDC220884693}" srcOrd="1" destOrd="0" presId="urn:microsoft.com/office/officeart/2005/8/layout/lProcess2"/>
    <dgm:cxn modelId="{29A64764-976E-8D4F-90D3-D0B30A94D0FD}" srcId="{4692262B-92A5-7A40-9507-466984C49299}" destId="{0FAE38B8-F154-CD44-931A-83179C61B557}" srcOrd="1" destOrd="0" parTransId="{4F2BAE10-3D05-2B4F-BFFF-E164DF3A197E}" sibTransId="{B6888011-6BA6-E54B-8366-87B197B2F472}"/>
    <dgm:cxn modelId="{19215B47-FA72-4CD6-9027-19184618458C}" type="presOf" srcId="{33471148-B859-8D45-901D-D8D245390E23}" destId="{F832C8F9-4404-4D4E-9311-3709863F3D1E}" srcOrd="0" destOrd="0" presId="urn:microsoft.com/office/officeart/2005/8/layout/lProcess2"/>
    <dgm:cxn modelId="{EFB9562D-C416-4BD7-9C40-EEEA1CD694C4}" type="presParOf" srcId="{FD97BDB0-901B-9641-9343-493B7CE21070}" destId="{1420DF90-1C1B-BF48-8EBD-5E5D1182A576}" srcOrd="0" destOrd="0" presId="urn:microsoft.com/office/officeart/2005/8/layout/lProcess2"/>
    <dgm:cxn modelId="{23F1477F-0E16-448B-A756-09F4AD089995}" type="presParOf" srcId="{1420DF90-1C1B-BF48-8EBD-5E5D1182A576}" destId="{28992266-5C9E-D041-A9DD-190F324C0F46}" srcOrd="0" destOrd="0" presId="urn:microsoft.com/office/officeart/2005/8/layout/lProcess2"/>
    <dgm:cxn modelId="{2B0DE24A-84EE-426B-B337-F402B4C32961}" type="presParOf" srcId="{1420DF90-1C1B-BF48-8EBD-5E5D1182A576}" destId="{991BAEA8-D944-214C-A43B-16190DD5C1FE}" srcOrd="1" destOrd="0" presId="urn:microsoft.com/office/officeart/2005/8/layout/lProcess2"/>
    <dgm:cxn modelId="{5D18D91A-C555-4260-B4CE-03E3DC852941}" type="presParOf" srcId="{1420DF90-1C1B-BF48-8EBD-5E5D1182A576}" destId="{E6A81F8C-1FCD-8D41-9604-3188E7E67D79}" srcOrd="2" destOrd="0" presId="urn:microsoft.com/office/officeart/2005/8/layout/lProcess2"/>
    <dgm:cxn modelId="{3BC32AF7-F00E-4C97-BC72-48A64F3C814F}" type="presParOf" srcId="{E6A81F8C-1FCD-8D41-9604-3188E7E67D79}" destId="{DBEFEFF2-3535-314C-B87E-DAF79E2D9533}" srcOrd="0" destOrd="0" presId="urn:microsoft.com/office/officeart/2005/8/layout/lProcess2"/>
    <dgm:cxn modelId="{B4531CB0-E47F-4996-979E-2B7AAD1AD686}" type="presParOf" srcId="{DBEFEFF2-3535-314C-B87E-DAF79E2D9533}" destId="{EC790F5F-866A-654A-BE47-A3FAFA003B02}" srcOrd="0" destOrd="0" presId="urn:microsoft.com/office/officeart/2005/8/layout/lProcess2"/>
    <dgm:cxn modelId="{49801C83-FEAB-42FF-AE32-3CBC02B87817}" type="presParOf" srcId="{DBEFEFF2-3535-314C-B87E-DAF79E2D9533}" destId="{DABCA0E8-F27B-8E45-BB88-06E60D7400A8}" srcOrd="1" destOrd="0" presId="urn:microsoft.com/office/officeart/2005/8/layout/lProcess2"/>
    <dgm:cxn modelId="{18799148-360E-4AC5-A391-D1D7C47CD3A9}" type="presParOf" srcId="{DBEFEFF2-3535-314C-B87E-DAF79E2D9533}" destId="{EA14E690-8E3D-DA47-9550-F7383A51570D}" srcOrd="2" destOrd="0" presId="urn:microsoft.com/office/officeart/2005/8/layout/lProcess2"/>
    <dgm:cxn modelId="{470373D0-C92F-4626-8DBF-6CEDCA1B7B0F}" type="presParOf" srcId="{FD97BDB0-901B-9641-9343-493B7CE21070}" destId="{D188E8C6-A9AD-BB4D-9382-4986F685C057}" srcOrd="1" destOrd="0" presId="urn:microsoft.com/office/officeart/2005/8/layout/lProcess2"/>
    <dgm:cxn modelId="{7B47E5B7-18B4-41C7-9C1F-F2A7B6253BDC}" type="presParOf" srcId="{FD97BDB0-901B-9641-9343-493B7CE21070}" destId="{35F0A0D6-5F3A-2045-8C6C-D88B4DFF628A}" srcOrd="2" destOrd="0" presId="urn:microsoft.com/office/officeart/2005/8/layout/lProcess2"/>
    <dgm:cxn modelId="{422AD4E8-F965-4352-BAE2-992F12D9BDDA}" type="presParOf" srcId="{35F0A0D6-5F3A-2045-8C6C-D88B4DFF628A}" destId="{DA2CC64E-F3C1-0B41-B18D-554979BF24AD}" srcOrd="0" destOrd="0" presId="urn:microsoft.com/office/officeart/2005/8/layout/lProcess2"/>
    <dgm:cxn modelId="{E2AF356D-256D-42F5-B55E-CD565D926E10}" type="presParOf" srcId="{35F0A0D6-5F3A-2045-8C6C-D88B4DFF628A}" destId="{1E012D20-E272-FB4A-8EC0-5F1169B59456}" srcOrd="1" destOrd="0" presId="urn:microsoft.com/office/officeart/2005/8/layout/lProcess2"/>
    <dgm:cxn modelId="{C49268E5-DECE-4CCA-BD44-52DFBA0765B7}" type="presParOf" srcId="{35F0A0D6-5F3A-2045-8C6C-D88B4DFF628A}" destId="{B6C38EAB-3E05-2044-9D53-E179D9239909}" srcOrd="2" destOrd="0" presId="urn:microsoft.com/office/officeart/2005/8/layout/lProcess2"/>
    <dgm:cxn modelId="{539B6A24-86C0-4066-9365-297A56FEFCE8}" type="presParOf" srcId="{B6C38EAB-3E05-2044-9D53-E179D9239909}" destId="{837CFBCF-7882-3A44-93B1-D52C3C387699}" srcOrd="0" destOrd="0" presId="urn:microsoft.com/office/officeart/2005/8/layout/lProcess2"/>
    <dgm:cxn modelId="{9EBE481B-7587-4A9B-8E91-7F07EAE4E284}" type="presParOf" srcId="{837CFBCF-7882-3A44-93B1-D52C3C387699}" destId="{312955B5-672D-9548-8786-2BC7AD678B0C}" srcOrd="0" destOrd="0" presId="urn:microsoft.com/office/officeart/2005/8/layout/lProcess2"/>
    <dgm:cxn modelId="{972BF428-BB4A-43D5-88AF-20A3557ED10D}" type="presParOf" srcId="{837CFBCF-7882-3A44-93B1-D52C3C387699}" destId="{E2369004-494D-6E41-890D-891FFE45BA8D}" srcOrd="1" destOrd="0" presId="urn:microsoft.com/office/officeart/2005/8/layout/lProcess2"/>
    <dgm:cxn modelId="{776C555C-A567-4922-BCC9-572961A67AB6}" type="presParOf" srcId="{837CFBCF-7882-3A44-93B1-D52C3C387699}" destId="{1643F391-D5CF-A74C-B617-DE49DCB8707D}" srcOrd="2" destOrd="0" presId="urn:microsoft.com/office/officeart/2005/8/layout/lProcess2"/>
    <dgm:cxn modelId="{F7488E0D-90B4-4FC5-9A62-B3707E2A515A}" type="presParOf" srcId="{FD97BDB0-901B-9641-9343-493B7CE21070}" destId="{CE0532E2-5678-EC48-B7C4-638D5D27739F}" srcOrd="3" destOrd="0" presId="urn:microsoft.com/office/officeart/2005/8/layout/lProcess2"/>
    <dgm:cxn modelId="{333207E0-581C-46D2-926E-D09D877274FC}" type="presParOf" srcId="{FD97BDB0-901B-9641-9343-493B7CE21070}" destId="{05E58604-464E-0345-AC72-6A19F72884FA}" srcOrd="4" destOrd="0" presId="urn:microsoft.com/office/officeart/2005/8/layout/lProcess2"/>
    <dgm:cxn modelId="{0680E7DB-DCF5-4C8C-BB49-6A73F32EA68D}" type="presParOf" srcId="{05E58604-464E-0345-AC72-6A19F72884FA}" destId="{641F1520-6D82-4C4A-8BF1-73AD441EFC82}" srcOrd="0" destOrd="0" presId="urn:microsoft.com/office/officeart/2005/8/layout/lProcess2"/>
    <dgm:cxn modelId="{4FC51440-81BC-4112-A9DE-595E646782E8}" type="presParOf" srcId="{05E58604-464E-0345-AC72-6A19F72884FA}" destId="{0E793DB0-CA81-4B42-BFDC-CDC220884693}" srcOrd="1" destOrd="0" presId="urn:microsoft.com/office/officeart/2005/8/layout/lProcess2"/>
    <dgm:cxn modelId="{81933023-91C0-42A8-90D5-C5656967B6FA}" type="presParOf" srcId="{05E58604-464E-0345-AC72-6A19F72884FA}" destId="{41769EBF-A8D5-8F4A-8A7E-0C79AF59BACD}" srcOrd="2" destOrd="0" presId="urn:microsoft.com/office/officeart/2005/8/layout/lProcess2"/>
    <dgm:cxn modelId="{91ADA56B-1DE7-4D76-9D1E-5AA9752A3567}" type="presParOf" srcId="{41769EBF-A8D5-8F4A-8A7E-0C79AF59BACD}" destId="{7B7F95CB-0375-D849-830D-455E087704BD}" srcOrd="0" destOrd="0" presId="urn:microsoft.com/office/officeart/2005/8/layout/lProcess2"/>
    <dgm:cxn modelId="{30D73D4B-6FD8-4BF1-8964-9772638C620B}" type="presParOf" srcId="{7B7F95CB-0375-D849-830D-455E087704BD}" destId="{F832C8F9-4404-4D4E-9311-3709863F3D1E}" srcOrd="0" destOrd="0" presId="urn:microsoft.com/office/officeart/2005/8/layout/lProcess2"/>
    <dgm:cxn modelId="{C5612DE3-B1CA-40B4-AAF0-E374FC7AF89A}" type="presParOf" srcId="{7B7F95CB-0375-D849-830D-455E087704BD}" destId="{A42EFF30-F0BD-E248-84BB-D148FE0DAB71}" srcOrd="1" destOrd="0" presId="urn:microsoft.com/office/officeart/2005/8/layout/lProcess2"/>
    <dgm:cxn modelId="{4F10CCF6-C3B9-404A-A7B1-49773012727F}" type="presParOf" srcId="{7B7F95CB-0375-D849-830D-455E087704BD}" destId="{F69141B8-9AD2-4C4F-8EFA-485336C5B072}" srcOrd="2" destOrd="0" presId="urn:microsoft.com/office/officeart/2005/8/layout/lProcess2"/>
    <dgm:cxn modelId="{4F79369D-51FC-43BD-9187-86E92A171210}" type="presParOf" srcId="{FD97BDB0-901B-9641-9343-493B7CE21070}" destId="{24B97E6B-EA75-1640-9499-3B54CA09532E}" srcOrd="5" destOrd="0" presId="urn:microsoft.com/office/officeart/2005/8/layout/lProcess2"/>
    <dgm:cxn modelId="{5510B13A-7F8E-4245-A766-B9300095EC38}" type="presParOf" srcId="{FD97BDB0-901B-9641-9343-493B7CE21070}" destId="{751FB12C-B295-4348-A7C7-099827136EDA}" srcOrd="6" destOrd="0" presId="urn:microsoft.com/office/officeart/2005/8/layout/lProcess2"/>
    <dgm:cxn modelId="{5495CC70-5F92-4065-846C-2ACAF54C1D1A}" type="presParOf" srcId="{751FB12C-B295-4348-A7C7-099827136EDA}" destId="{5169EE29-BDA8-9248-9BC7-0B40A0734D13}" srcOrd="0" destOrd="0" presId="urn:microsoft.com/office/officeart/2005/8/layout/lProcess2"/>
    <dgm:cxn modelId="{EE2638DD-9B21-4D0C-9190-F90FD268FF67}" type="presParOf" srcId="{751FB12C-B295-4348-A7C7-099827136EDA}" destId="{671AEA9F-69F2-9F45-997F-3D40C901E08A}" srcOrd="1" destOrd="0" presId="urn:microsoft.com/office/officeart/2005/8/layout/lProcess2"/>
    <dgm:cxn modelId="{D5CB6D15-FE81-415D-9716-67926F9A6F4E}" type="presParOf" srcId="{751FB12C-B295-4348-A7C7-099827136EDA}" destId="{043A1E8F-ACFA-414C-B3F1-FBE52FA3FAD5}" srcOrd="2" destOrd="0" presId="urn:microsoft.com/office/officeart/2005/8/layout/lProcess2"/>
    <dgm:cxn modelId="{6FF15195-B6DB-45B0-A71B-A754B06694E0}" type="presParOf" srcId="{043A1E8F-ACFA-414C-B3F1-FBE52FA3FAD5}" destId="{0DB34F53-BB9C-7E4D-88BD-E239AF59CBF7}" srcOrd="0" destOrd="0" presId="urn:microsoft.com/office/officeart/2005/8/layout/lProcess2"/>
    <dgm:cxn modelId="{96261DCD-A373-4826-BA58-223760073E01}" type="presParOf" srcId="{0DB34F53-BB9C-7E4D-88BD-E239AF59CBF7}" destId="{C66709F2-4064-FF49-9C50-1804502C4FF8}" srcOrd="0" destOrd="0" presId="urn:microsoft.com/office/officeart/2005/8/layout/lProcess2"/>
    <dgm:cxn modelId="{E2452612-3C04-4B11-AF4A-0E2FD14A16A2}" type="presParOf" srcId="{0DB34F53-BB9C-7E4D-88BD-E239AF59CBF7}" destId="{0169E598-CB84-FE4C-AF75-C2A9139570A5}" srcOrd="1" destOrd="0" presId="urn:microsoft.com/office/officeart/2005/8/layout/lProcess2"/>
    <dgm:cxn modelId="{C6C68593-3250-44B4-BBD1-2E3323C549AA}" type="presParOf" srcId="{0DB34F53-BB9C-7E4D-88BD-E239AF59CBF7}" destId="{F6753F8B-6140-2942-AA94-E50914AD175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A22D8-001D-437C-94A4-15D4FFDC416C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40F37-0BE6-41EF-B9D0-E65B82FF706A}">
      <dgm:prSet phldrT="[Text]"/>
      <dgm:spPr/>
      <dgm:t>
        <a:bodyPr/>
        <a:lstStyle/>
        <a:p>
          <a:r>
            <a:rPr lang="en-US" dirty="0" smtClean="0"/>
            <a:t>FY2011</a:t>
          </a:r>
          <a:endParaRPr lang="en-US" dirty="0"/>
        </a:p>
      </dgm:t>
    </dgm:pt>
    <dgm:pt modelId="{3B1F29F8-DED2-42D7-9739-F761983620DE}" type="parTrans" cxnId="{EC6EC337-A449-4DBF-9E50-B4A6FF77688A}">
      <dgm:prSet/>
      <dgm:spPr/>
      <dgm:t>
        <a:bodyPr/>
        <a:lstStyle/>
        <a:p>
          <a:endParaRPr lang="en-US"/>
        </a:p>
      </dgm:t>
    </dgm:pt>
    <dgm:pt modelId="{891804A8-294D-4838-BF42-6544003C08B5}" type="sibTrans" cxnId="{EC6EC337-A449-4DBF-9E50-B4A6FF77688A}">
      <dgm:prSet/>
      <dgm:spPr/>
      <dgm:t>
        <a:bodyPr/>
        <a:lstStyle/>
        <a:p>
          <a:endParaRPr lang="en-US"/>
        </a:p>
      </dgm:t>
    </dgm:pt>
    <dgm:pt modelId="{F711FE12-9957-4680-8DE8-1D5F0980A921}">
      <dgm:prSet phldrT="[Text]"/>
      <dgm:spPr/>
      <dgm:t>
        <a:bodyPr/>
        <a:lstStyle/>
        <a:p>
          <a:r>
            <a:rPr lang="en-US" dirty="0" smtClean="0"/>
            <a:t>Began OARS Pilot Program with 23 Counties</a:t>
          </a:r>
          <a:endParaRPr lang="en-US" dirty="0"/>
        </a:p>
      </dgm:t>
    </dgm:pt>
    <dgm:pt modelId="{F2CCA015-521E-47A8-9473-14DDFB1F8689}" type="parTrans" cxnId="{578C9108-98C2-49F7-8D46-63EF8C2B7C83}">
      <dgm:prSet/>
      <dgm:spPr/>
      <dgm:t>
        <a:bodyPr/>
        <a:lstStyle/>
        <a:p>
          <a:endParaRPr lang="en-US"/>
        </a:p>
      </dgm:t>
    </dgm:pt>
    <dgm:pt modelId="{43B139B0-0C58-4682-AC4D-C6CD9D0EA167}" type="sibTrans" cxnId="{578C9108-98C2-49F7-8D46-63EF8C2B7C83}">
      <dgm:prSet/>
      <dgm:spPr/>
      <dgm:t>
        <a:bodyPr/>
        <a:lstStyle/>
        <a:p>
          <a:endParaRPr lang="en-US"/>
        </a:p>
      </dgm:t>
    </dgm:pt>
    <dgm:pt modelId="{7E2A0EC6-721C-44EF-AA2E-F89E4218CDA1}">
      <dgm:prSet phldrT="[Text]"/>
      <dgm:spPr/>
      <dgm:t>
        <a:bodyPr/>
        <a:lstStyle/>
        <a:p>
          <a:r>
            <a:rPr lang="en-US" dirty="0" smtClean="0"/>
            <a:t>Served a total of 88 participants</a:t>
          </a:r>
          <a:endParaRPr lang="en-US" dirty="0"/>
        </a:p>
      </dgm:t>
    </dgm:pt>
    <dgm:pt modelId="{03B3914E-9AF0-40D9-8A0C-61273EA55F8D}" type="parTrans" cxnId="{895BC3A5-BBE0-4030-8F66-1A1C568950CA}">
      <dgm:prSet/>
      <dgm:spPr/>
      <dgm:t>
        <a:bodyPr/>
        <a:lstStyle/>
        <a:p>
          <a:endParaRPr lang="en-US"/>
        </a:p>
      </dgm:t>
    </dgm:pt>
    <dgm:pt modelId="{C2126DBF-BEC7-46F0-8158-2ED4536816AA}" type="sibTrans" cxnId="{895BC3A5-BBE0-4030-8F66-1A1C568950CA}">
      <dgm:prSet/>
      <dgm:spPr/>
      <dgm:t>
        <a:bodyPr/>
        <a:lstStyle/>
        <a:p>
          <a:endParaRPr lang="en-US"/>
        </a:p>
      </dgm:t>
    </dgm:pt>
    <dgm:pt modelId="{6F0B73D1-6283-428C-A470-5E6C80504172}">
      <dgm:prSet phldrT="[Text]"/>
      <dgm:spPr/>
      <dgm:t>
        <a:bodyPr/>
        <a:lstStyle/>
        <a:p>
          <a:r>
            <a:rPr lang="en-US" dirty="0" smtClean="0"/>
            <a:t>FY2013</a:t>
          </a:r>
          <a:endParaRPr lang="en-US" dirty="0"/>
        </a:p>
      </dgm:t>
    </dgm:pt>
    <dgm:pt modelId="{0F6D5420-51C8-4BE2-A357-7A87BE28D9F9}" type="parTrans" cxnId="{D5BE5106-C3FB-4C1B-82C5-49DDB4EB56C6}">
      <dgm:prSet/>
      <dgm:spPr/>
      <dgm:t>
        <a:bodyPr/>
        <a:lstStyle/>
        <a:p>
          <a:endParaRPr lang="en-US"/>
        </a:p>
      </dgm:t>
    </dgm:pt>
    <dgm:pt modelId="{3EBCA88A-5D43-4D8F-8F07-8123D398BCE7}" type="sibTrans" cxnId="{D5BE5106-C3FB-4C1B-82C5-49DDB4EB56C6}">
      <dgm:prSet/>
      <dgm:spPr/>
      <dgm:t>
        <a:bodyPr/>
        <a:lstStyle/>
        <a:p>
          <a:endParaRPr lang="en-US"/>
        </a:p>
      </dgm:t>
    </dgm:pt>
    <dgm:pt modelId="{5A9969AE-7401-4ADC-AD20-84596B8E12BC}">
      <dgm:prSet phldrT="[Text]"/>
      <dgm:spPr/>
      <dgm:t>
        <a:bodyPr/>
        <a:lstStyle/>
        <a:p>
          <a:r>
            <a:rPr lang="en-US" dirty="0" smtClean="0"/>
            <a:t>Added Northern Region-Brown and Door Counties</a:t>
          </a:r>
          <a:endParaRPr lang="en-US" dirty="0"/>
        </a:p>
      </dgm:t>
    </dgm:pt>
    <dgm:pt modelId="{CC3AE2F5-29F9-449C-AFC0-58606624C17E}" type="parTrans" cxnId="{16C1D0C2-BC6C-4D5E-A1D0-04D1932736BA}">
      <dgm:prSet/>
      <dgm:spPr/>
      <dgm:t>
        <a:bodyPr/>
        <a:lstStyle/>
        <a:p>
          <a:endParaRPr lang="en-US"/>
        </a:p>
      </dgm:t>
    </dgm:pt>
    <dgm:pt modelId="{D354AD1F-4D3C-4B16-8A80-194A1E446749}" type="sibTrans" cxnId="{16C1D0C2-BC6C-4D5E-A1D0-04D1932736BA}">
      <dgm:prSet/>
      <dgm:spPr/>
      <dgm:t>
        <a:bodyPr/>
        <a:lstStyle/>
        <a:p>
          <a:endParaRPr lang="en-US"/>
        </a:p>
      </dgm:t>
    </dgm:pt>
    <dgm:pt modelId="{BECFB317-7295-4D18-A5DC-8E47353D1B69}">
      <dgm:prSet phldrT="[Text]"/>
      <dgm:spPr/>
      <dgm:t>
        <a:bodyPr/>
        <a:lstStyle/>
        <a:p>
          <a:r>
            <a:rPr lang="en-US" dirty="0" smtClean="0"/>
            <a:t>Served 140 participants in the post-release phase</a:t>
          </a:r>
          <a:endParaRPr lang="en-US" dirty="0"/>
        </a:p>
      </dgm:t>
    </dgm:pt>
    <dgm:pt modelId="{BCC32572-4101-4E24-8826-2AD3DC9F77F1}" type="parTrans" cxnId="{351065FA-A016-4E0C-862D-5D57F05FF3E0}">
      <dgm:prSet/>
      <dgm:spPr/>
      <dgm:t>
        <a:bodyPr/>
        <a:lstStyle/>
        <a:p>
          <a:endParaRPr lang="en-US"/>
        </a:p>
      </dgm:t>
    </dgm:pt>
    <dgm:pt modelId="{8B1D1A8D-0B38-4A27-966A-FE2C32643E2A}" type="sibTrans" cxnId="{351065FA-A016-4E0C-862D-5D57F05FF3E0}">
      <dgm:prSet/>
      <dgm:spPr/>
      <dgm:t>
        <a:bodyPr/>
        <a:lstStyle/>
        <a:p>
          <a:endParaRPr lang="en-US"/>
        </a:p>
      </dgm:t>
    </dgm:pt>
    <dgm:pt modelId="{DE5F1956-52A0-4BED-AF9E-D2E4A6FFFF95}">
      <dgm:prSet phldrT="[Text]"/>
      <dgm:spPr/>
      <dgm:t>
        <a:bodyPr/>
        <a:lstStyle/>
        <a:p>
          <a:r>
            <a:rPr lang="en-US" dirty="0" smtClean="0"/>
            <a:t>FY2015</a:t>
          </a:r>
          <a:endParaRPr lang="en-US" dirty="0"/>
        </a:p>
      </dgm:t>
    </dgm:pt>
    <dgm:pt modelId="{708942C6-245B-414C-AE91-F2FF13592E72}" type="parTrans" cxnId="{AA868A90-1F3F-452A-8876-7C03DD407C6B}">
      <dgm:prSet/>
      <dgm:spPr/>
      <dgm:t>
        <a:bodyPr/>
        <a:lstStyle/>
        <a:p>
          <a:endParaRPr lang="en-US"/>
        </a:p>
      </dgm:t>
    </dgm:pt>
    <dgm:pt modelId="{91C8DAB0-0D44-45F2-9A2A-1CB40C60F766}" type="sibTrans" cxnId="{AA868A90-1F3F-452A-8876-7C03DD407C6B}">
      <dgm:prSet/>
      <dgm:spPr/>
      <dgm:t>
        <a:bodyPr/>
        <a:lstStyle/>
        <a:p>
          <a:endParaRPr lang="en-US"/>
        </a:p>
      </dgm:t>
    </dgm:pt>
    <dgm:pt modelId="{6B237464-41D5-480A-8C87-3B3BB0BA43ED}">
      <dgm:prSet phldrT="[Text]"/>
      <dgm:spPr/>
      <dgm:t>
        <a:bodyPr/>
        <a:lstStyle/>
        <a:p>
          <a:r>
            <a:rPr lang="en-US" dirty="0" smtClean="0"/>
            <a:t>Expanded Northern Region-Oconto and Marinette</a:t>
          </a:r>
          <a:endParaRPr lang="en-US" dirty="0"/>
        </a:p>
      </dgm:t>
    </dgm:pt>
    <dgm:pt modelId="{8341CCB2-2662-41E5-8D11-F193028BA7F4}" type="parTrans" cxnId="{6C84EB46-3B0F-47C3-AC91-79CA6F63351D}">
      <dgm:prSet/>
      <dgm:spPr/>
      <dgm:t>
        <a:bodyPr/>
        <a:lstStyle/>
        <a:p>
          <a:endParaRPr lang="en-US"/>
        </a:p>
      </dgm:t>
    </dgm:pt>
    <dgm:pt modelId="{5A8AD956-CADE-48A4-BF80-B2BE0D38E3AB}" type="sibTrans" cxnId="{6C84EB46-3B0F-47C3-AC91-79CA6F63351D}">
      <dgm:prSet/>
      <dgm:spPr/>
      <dgm:t>
        <a:bodyPr/>
        <a:lstStyle/>
        <a:p>
          <a:endParaRPr lang="en-US"/>
        </a:p>
      </dgm:t>
    </dgm:pt>
    <dgm:pt modelId="{4B302830-6778-4E0F-918C-1E863FC708E3}">
      <dgm:prSet phldrT="[Text]"/>
      <dgm:spPr/>
      <dgm:t>
        <a:bodyPr/>
        <a:lstStyle/>
        <a:p>
          <a:r>
            <a:rPr lang="en-US" dirty="0" smtClean="0"/>
            <a:t>Added Western Region-9 Additional Counties</a:t>
          </a:r>
          <a:endParaRPr lang="en-US" dirty="0"/>
        </a:p>
      </dgm:t>
    </dgm:pt>
    <dgm:pt modelId="{4CA26CD4-FB0C-4DF6-8434-B38FB1B68823}" type="parTrans" cxnId="{C5C319D2-4D40-4C58-9E7A-61BB0EB55368}">
      <dgm:prSet/>
      <dgm:spPr/>
      <dgm:t>
        <a:bodyPr/>
        <a:lstStyle/>
        <a:p>
          <a:endParaRPr lang="en-US"/>
        </a:p>
      </dgm:t>
    </dgm:pt>
    <dgm:pt modelId="{D2D78204-D32B-4D49-A346-B782EA77D90E}" type="sibTrans" cxnId="{C5C319D2-4D40-4C58-9E7A-61BB0EB55368}">
      <dgm:prSet/>
      <dgm:spPr/>
      <dgm:t>
        <a:bodyPr/>
        <a:lstStyle/>
        <a:p>
          <a:endParaRPr lang="en-US"/>
        </a:p>
      </dgm:t>
    </dgm:pt>
    <dgm:pt modelId="{4655A24E-9F80-434B-A027-72800A5C267C}">
      <dgm:prSet/>
      <dgm:spPr/>
      <dgm:t>
        <a:bodyPr/>
        <a:lstStyle/>
        <a:p>
          <a:r>
            <a:rPr lang="en-US" smtClean="0"/>
            <a:t>FY2016</a:t>
          </a:r>
          <a:endParaRPr lang="en-US" dirty="0"/>
        </a:p>
      </dgm:t>
    </dgm:pt>
    <dgm:pt modelId="{13AF3B69-39AA-49C6-9DF7-3D00FFC427D9}" type="parTrans" cxnId="{6C08AF8F-E69D-4718-82A8-AAA7EDD6E418}">
      <dgm:prSet/>
      <dgm:spPr/>
      <dgm:t>
        <a:bodyPr/>
        <a:lstStyle/>
        <a:p>
          <a:endParaRPr lang="en-US"/>
        </a:p>
      </dgm:t>
    </dgm:pt>
    <dgm:pt modelId="{B2A5A769-63E1-4E39-AB11-A2996F80D7D0}" type="sibTrans" cxnId="{6C08AF8F-E69D-4718-82A8-AAA7EDD6E418}">
      <dgm:prSet/>
      <dgm:spPr/>
      <dgm:t>
        <a:bodyPr/>
        <a:lstStyle/>
        <a:p>
          <a:endParaRPr lang="en-US"/>
        </a:p>
      </dgm:t>
    </dgm:pt>
    <dgm:pt modelId="{99ADEF23-6899-4534-952D-CE4EE91BF5B4}">
      <dgm:prSet/>
      <dgm:spPr/>
      <dgm:t>
        <a:bodyPr anchor="ctr"/>
        <a:lstStyle/>
        <a:p>
          <a:pPr algn="l"/>
          <a:r>
            <a:rPr lang="en-US" dirty="0" smtClean="0"/>
            <a:t>Added Dane County (37 Counties total)</a:t>
          </a:r>
          <a:endParaRPr lang="en-US" dirty="0"/>
        </a:p>
      </dgm:t>
    </dgm:pt>
    <dgm:pt modelId="{6F83A0C0-E0F1-4A5A-B610-F2408E2A410A}" type="parTrans" cxnId="{B636B139-0436-4011-97ED-AAD5D95B2D7F}">
      <dgm:prSet/>
      <dgm:spPr/>
      <dgm:t>
        <a:bodyPr/>
        <a:lstStyle/>
        <a:p>
          <a:endParaRPr lang="en-US"/>
        </a:p>
      </dgm:t>
    </dgm:pt>
    <dgm:pt modelId="{3E42D1FD-9102-437A-B8B1-4C1C0E5AE0A4}" type="sibTrans" cxnId="{B636B139-0436-4011-97ED-AAD5D95B2D7F}">
      <dgm:prSet/>
      <dgm:spPr/>
      <dgm:t>
        <a:bodyPr/>
        <a:lstStyle/>
        <a:p>
          <a:endParaRPr lang="en-US"/>
        </a:p>
      </dgm:t>
    </dgm:pt>
    <dgm:pt modelId="{71855257-6850-4540-8977-DA7036F9B89B}">
      <dgm:prSet/>
      <dgm:spPr/>
      <dgm:t>
        <a:bodyPr anchor="ctr"/>
        <a:lstStyle/>
        <a:p>
          <a:pPr algn="l"/>
          <a:r>
            <a:rPr lang="en-US" dirty="0" smtClean="0"/>
            <a:t>Projected service to 160 participants post-release</a:t>
          </a:r>
          <a:endParaRPr lang="en-US" dirty="0"/>
        </a:p>
      </dgm:t>
    </dgm:pt>
    <dgm:pt modelId="{65542478-A3CA-44B2-AC55-8A98A4322BAA}" type="parTrans" cxnId="{985D00C5-1C8F-4F97-8286-1EA0D1D2835C}">
      <dgm:prSet/>
      <dgm:spPr/>
      <dgm:t>
        <a:bodyPr/>
        <a:lstStyle/>
        <a:p>
          <a:endParaRPr lang="en-US"/>
        </a:p>
      </dgm:t>
    </dgm:pt>
    <dgm:pt modelId="{1AEF0D76-6FA5-46FC-9268-F58C9D341DFB}" type="sibTrans" cxnId="{985D00C5-1C8F-4F97-8286-1EA0D1D2835C}">
      <dgm:prSet/>
      <dgm:spPr/>
      <dgm:t>
        <a:bodyPr/>
        <a:lstStyle/>
        <a:p>
          <a:endParaRPr lang="en-US"/>
        </a:p>
      </dgm:t>
    </dgm:pt>
    <dgm:pt modelId="{A8BB0B91-0B0B-4AB1-B2DF-F239137C95AD}" type="pres">
      <dgm:prSet presAssocID="{0BAA22D8-001D-437C-94A4-15D4FFDC41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7E699-A60C-4407-9F13-E688EABF5F55}" type="pres">
      <dgm:prSet presAssocID="{9B640F37-0BE6-41EF-B9D0-E65B82FF706A}" presName="composite" presStyleCnt="0"/>
      <dgm:spPr/>
    </dgm:pt>
    <dgm:pt modelId="{AEC09A78-1310-402E-B140-987E786CAE80}" type="pres">
      <dgm:prSet presAssocID="{9B640F37-0BE6-41EF-B9D0-E65B82FF706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80A4-52F7-4812-8770-62D8C6E24B70}" type="pres">
      <dgm:prSet presAssocID="{9B640F37-0BE6-41EF-B9D0-E65B82FF706A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CE428-F005-43D5-B7A7-1F69230610B3}" type="pres">
      <dgm:prSet presAssocID="{891804A8-294D-4838-BF42-6544003C08B5}" presName="sp" presStyleCnt="0"/>
      <dgm:spPr/>
    </dgm:pt>
    <dgm:pt modelId="{ABF265FE-F9BA-4271-9D9E-A2B0E765C77E}" type="pres">
      <dgm:prSet presAssocID="{6F0B73D1-6283-428C-A470-5E6C80504172}" presName="composite" presStyleCnt="0"/>
      <dgm:spPr/>
    </dgm:pt>
    <dgm:pt modelId="{28390055-E716-45F6-B7EC-D9C8605AA61F}" type="pres">
      <dgm:prSet presAssocID="{6F0B73D1-6283-428C-A470-5E6C8050417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B6B80-70E7-4A7C-91F6-74C967959B3F}" type="pres">
      <dgm:prSet presAssocID="{6F0B73D1-6283-428C-A470-5E6C80504172}" presName="descendantText" presStyleLbl="alignAcc1" presStyleIdx="1" presStyleCnt="4" custScaleY="110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F89E9-32ED-4F46-9AE6-07BDCC13C1AA}" type="pres">
      <dgm:prSet presAssocID="{3EBCA88A-5D43-4D8F-8F07-8123D398BCE7}" presName="sp" presStyleCnt="0"/>
      <dgm:spPr/>
    </dgm:pt>
    <dgm:pt modelId="{0043A140-1259-4CBE-B5B2-9767FFC384CB}" type="pres">
      <dgm:prSet presAssocID="{DE5F1956-52A0-4BED-AF9E-D2E4A6FFFF95}" presName="composite" presStyleCnt="0"/>
      <dgm:spPr/>
    </dgm:pt>
    <dgm:pt modelId="{CB50D13F-2D58-4114-92E9-C9AA1920DBFF}" type="pres">
      <dgm:prSet presAssocID="{DE5F1956-52A0-4BED-AF9E-D2E4A6FFFF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C5DF2-86FB-4178-AA57-4CFEAFD1575C}" type="pres">
      <dgm:prSet presAssocID="{DE5F1956-52A0-4BED-AF9E-D2E4A6FFFF95}" presName="descendantText" presStyleLbl="alignAcc1" presStyleIdx="2" presStyleCnt="4" custScaleY="9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6ABF5-68FD-428C-A4D9-F7C0131BE7EF}" type="pres">
      <dgm:prSet presAssocID="{91C8DAB0-0D44-45F2-9A2A-1CB40C60F766}" presName="sp" presStyleCnt="0"/>
      <dgm:spPr/>
    </dgm:pt>
    <dgm:pt modelId="{24C70383-4678-4282-B1F2-BA6097738352}" type="pres">
      <dgm:prSet presAssocID="{4655A24E-9F80-434B-A027-72800A5C267C}" presName="composite" presStyleCnt="0"/>
      <dgm:spPr/>
    </dgm:pt>
    <dgm:pt modelId="{D9368492-0D1F-4962-BA0F-DEFE8766612C}" type="pres">
      <dgm:prSet presAssocID="{4655A24E-9F80-434B-A027-72800A5C267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FDFD9-9940-4E64-8BF2-DAB19264BE43}" type="pres">
      <dgm:prSet presAssocID="{4655A24E-9F80-434B-A027-72800A5C267C}" presName="descendantText" presStyleLbl="alignAcc1" presStyleIdx="3" presStyleCnt="4" custScaleY="102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CFEF4-2179-4A37-8AFD-D0162D8A6401}" type="presOf" srcId="{6B237464-41D5-480A-8C87-3B3BB0BA43ED}" destId="{C25C5DF2-86FB-4178-AA57-4CFEAFD1575C}" srcOrd="0" destOrd="0" presId="urn:microsoft.com/office/officeart/2005/8/layout/chevron2"/>
    <dgm:cxn modelId="{E3148703-DD65-4A2A-9F85-D6956E4BF871}" type="presOf" srcId="{F711FE12-9957-4680-8DE8-1D5F0980A921}" destId="{C31A80A4-52F7-4812-8770-62D8C6E24B70}" srcOrd="0" destOrd="0" presId="urn:microsoft.com/office/officeart/2005/8/layout/chevron2"/>
    <dgm:cxn modelId="{6C84EB46-3B0F-47C3-AC91-79CA6F63351D}" srcId="{DE5F1956-52A0-4BED-AF9E-D2E4A6FFFF95}" destId="{6B237464-41D5-480A-8C87-3B3BB0BA43ED}" srcOrd="0" destOrd="0" parTransId="{8341CCB2-2662-41E5-8D11-F193028BA7F4}" sibTransId="{5A8AD956-CADE-48A4-BF80-B2BE0D38E3AB}"/>
    <dgm:cxn modelId="{AA868A90-1F3F-452A-8876-7C03DD407C6B}" srcId="{0BAA22D8-001D-437C-94A4-15D4FFDC416C}" destId="{DE5F1956-52A0-4BED-AF9E-D2E4A6FFFF95}" srcOrd="2" destOrd="0" parTransId="{708942C6-245B-414C-AE91-F2FF13592E72}" sibTransId="{91C8DAB0-0D44-45F2-9A2A-1CB40C60F766}"/>
    <dgm:cxn modelId="{D528EEEC-C77D-4B71-A02F-27FEE98D1166}" type="presOf" srcId="{6F0B73D1-6283-428C-A470-5E6C80504172}" destId="{28390055-E716-45F6-B7EC-D9C8605AA61F}" srcOrd="0" destOrd="0" presId="urn:microsoft.com/office/officeart/2005/8/layout/chevron2"/>
    <dgm:cxn modelId="{D5BE5106-C3FB-4C1B-82C5-49DDB4EB56C6}" srcId="{0BAA22D8-001D-437C-94A4-15D4FFDC416C}" destId="{6F0B73D1-6283-428C-A470-5E6C80504172}" srcOrd="1" destOrd="0" parTransId="{0F6D5420-51C8-4BE2-A357-7A87BE28D9F9}" sibTransId="{3EBCA88A-5D43-4D8F-8F07-8123D398BCE7}"/>
    <dgm:cxn modelId="{895BC3A5-BBE0-4030-8F66-1A1C568950CA}" srcId="{9B640F37-0BE6-41EF-B9D0-E65B82FF706A}" destId="{7E2A0EC6-721C-44EF-AA2E-F89E4218CDA1}" srcOrd="1" destOrd="0" parTransId="{03B3914E-9AF0-40D9-8A0C-61273EA55F8D}" sibTransId="{C2126DBF-BEC7-46F0-8158-2ED4536816AA}"/>
    <dgm:cxn modelId="{C5C319D2-4D40-4C58-9E7A-61BB0EB55368}" srcId="{DE5F1956-52A0-4BED-AF9E-D2E4A6FFFF95}" destId="{4B302830-6778-4E0F-918C-1E863FC708E3}" srcOrd="1" destOrd="0" parTransId="{4CA26CD4-FB0C-4DF6-8434-B38FB1B68823}" sibTransId="{D2D78204-D32B-4D49-A346-B782EA77D90E}"/>
    <dgm:cxn modelId="{2D5EE53E-542B-4C76-ABEF-B0348288228A}" type="presOf" srcId="{BECFB317-7295-4D18-A5DC-8E47353D1B69}" destId="{89AB6B80-70E7-4A7C-91F6-74C967959B3F}" srcOrd="0" destOrd="1" presId="urn:microsoft.com/office/officeart/2005/8/layout/chevron2"/>
    <dgm:cxn modelId="{EC6EC337-A449-4DBF-9E50-B4A6FF77688A}" srcId="{0BAA22D8-001D-437C-94A4-15D4FFDC416C}" destId="{9B640F37-0BE6-41EF-B9D0-E65B82FF706A}" srcOrd="0" destOrd="0" parTransId="{3B1F29F8-DED2-42D7-9739-F761983620DE}" sibTransId="{891804A8-294D-4838-BF42-6544003C08B5}"/>
    <dgm:cxn modelId="{46054F06-F991-47A8-9CC0-631677911645}" type="presOf" srcId="{4B302830-6778-4E0F-918C-1E863FC708E3}" destId="{C25C5DF2-86FB-4178-AA57-4CFEAFD1575C}" srcOrd="0" destOrd="1" presId="urn:microsoft.com/office/officeart/2005/8/layout/chevron2"/>
    <dgm:cxn modelId="{ED1089DD-12F4-40D1-841D-477E6F080EAE}" type="presOf" srcId="{99ADEF23-6899-4534-952D-CE4EE91BF5B4}" destId="{195FDFD9-9940-4E64-8BF2-DAB19264BE43}" srcOrd="0" destOrd="0" presId="urn:microsoft.com/office/officeart/2005/8/layout/chevron2"/>
    <dgm:cxn modelId="{41874C28-9E6E-42C8-8868-EE0EB1350254}" type="presOf" srcId="{4655A24E-9F80-434B-A027-72800A5C267C}" destId="{D9368492-0D1F-4962-BA0F-DEFE8766612C}" srcOrd="0" destOrd="0" presId="urn:microsoft.com/office/officeart/2005/8/layout/chevron2"/>
    <dgm:cxn modelId="{0C43DEEE-95E2-4B67-BED0-730E5CD6234C}" type="presOf" srcId="{DE5F1956-52A0-4BED-AF9E-D2E4A6FFFF95}" destId="{CB50D13F-2D58-4114-92E9-C9AA1920DBFF}" srcOrd="0" destOrd="0" presId="urn:microsoft.com/office/officeart/2005/8/layout/chevron2"/>
    <dgm:cxn modelId="{2860C564-9001-4D54-9951-CD84EB03541C}" type="presOf" srcId="{7E2A0EC6-721C-44EF-AA2E-F89E4218CDA1}" destId="{C31A80A4-52F7-4812-8770-62D8C6E24B70}" srcOrd="0" destOrd="1" presId="urn:microsoft.com/office/officeart/2005/8/layout/chevron2"/>
    <dgm:cxn modelId="{2056A229-64F4-460C-A38C-391690D34FB1}" type="presOf" srcId="{0BAA22D8-001D-437C-94A4-15D4FFDC416C}" destId="{A8BB0B91-0B0B-4AB1-B2DF-F239137C95AD}" srcOrd="0" destOrd="0" presId="urn:microsoft.com/office/officeart/2005/8/layout/chevron2"/>
    <dgm:cxn modelId="{6C08AF8F-E69D-4718-82A8-AAA7EDD6E418}" srcId="{0BAA22D8-001D-437C-94A4-15D4FFDC416C}" destId="{4655A24E-9F80-434B-A027-72800A5C267C}" srcOrd="3" destOrd="0" parTransId="{13AF3B69-39AA-49C6-9DF7-3D00FFC427D9}" sibTransId="{B2A5A769-63E1-4E39-AB11-A2996F80D7D0}"/>
    <dgm:cxn modelId="{351065FA-A016-4E0C-862D-5D57F05FF3E0}" srcId="{6F0B73D1-6283-428C-A470-5E6C80504172}" destId="{BECFB317-7295-4D18-A5DC-8E47353D1B69}" srcOrd="1" destOrd="0" parTransId="{BCC32572-4101-4E24-8826-2AD3DC9F77F1}" sibTransId="{8B1D1A8D-0B38-4A27-966A-FE2C32643E2A}"/>
    <dgm:cxn modelId="{DBA61361-B88A-4A4E-98D8-92B279160F7F}" type="presOf" srcId="{9B640F37-0BE6-41EF-B9D0-E65B82FF706A}" destId="{AEC09A78-1310-402E-B140-987E786CAE80}" srcOrd="0" destOrd="0" presId="urn:microsoft.com/office/officeart/2005/8/layout/chevron2"/>
    <dgm:cxn modelId="{5620DA9B-6CA4-4151-8297-A9BCB576FAE9}" type="presOf" srcId="{71855257-6850-4540-8977-DA7036F9B89B}" destId="{195FDFD9-9940-4E64-8BF2-DAB19264BE43}" srcOrd="0" destOrd="1" presId="urn:microsoft.com/office/officeart/2005/8/layout/chevron2"/>
    <dgm:cxn modelId="{470B23E1-4F41-4F15-AFA0-18BDFC2A8A97}" type="presOf" srcId="{5A9969AE-7401-4ADC-AD20-84596B8E12BC}" destId="{89AB6B80-70E7-4A7C-91F6-74C967959B3F}" srcOrd="0" destOrd="0" presId="urn:microsoft.com/office/officeart/2005/8/layout/chevron2"/>
    <dgm:cxn modelId="{16C1D0C2-BC6C-4D5E-A1D0-04D1932736BA}" srcId="{6F0B73D1-6283-428C-A470-5E6C80504172}" destId="{5A9969AE-7401-4ADC-AD20-84596B8E12BC}" srcOrd="0" destOrd="0" parTransId="{CC3AE2F5-29F9-449C-AFC0-58606624C17E}" sibTransId="{D354AD1F-4D3C-4B16-8A80-194A1E446749}"/>
    <dgm:cxn modelId="{985D00C5-1C8F-4F97-8286-1EA0D1D2835C}" srcId="{4655A24E-9F80-434B-A027-72800A5C267C}" destId="{71855257-6850-4540-8977-DA7036F9B89B}" srcOrd="1" destOrd="0" parTransId="{65542478-A3CA-44B2-AC55-8A98A4322BAA}" sibTransId="{1AEF0D76-6FA5-46FC-9268-F58C9D341DFB}"/>
    <dgm:cxn modelId="{578C9108-98C2-49F7-8D46-63EF8C2B7C83}" srcId="{9B640F37-0BE6-41EF-B9D0-E65B82FF706A}" destId="{F711FE12-9957-4680-8DE8-1D5F0980A921}" srcOrd="0" destOrd="0" parTransId="{F2CCA015-521E-47A8-9473-14DDFB1F8689}" sibTransId="{43B139B0-0C58-4682-AC4D-C6CD9D0EA167}"/>
    <dgm:cxn modelId="{B636B139-0436-4011-97ED-AAD5D95B2D7F}" srcId="{4655A24E-9F80-434B-A027-72800A5C267C}" destId="{99ADEF23-6899-4534-952D-CE4EE91BF5B4}" srcOrd="0" destOrd="0" parTransId="{6F83A0C0-E0F1-4A5A-B610-F2408E2A410A}" sibTransId="{3E42D1FD-9102-437A-B8B1-4C1C0E5AE0A4}"/>
    <dgm:cxn modelId="{7724D37D-56A5-41DD-9344-6A6FE3CF82F5}" type="presParOf" srcId="{A8BB0B91-0B0B-4AB1-B2DF-F239137C95AD}" destId="{1A97E699-A60C-4407-9F13-E688EABF5F55}" srcOrd="0" destOrd="0" presId="urn:microsoft.com/office/officeart/2005/8/layout/chevron2"/>
    <dgm:cxn modelId="{AC969262-4BCE-4260-B628-9DE561A042B2}" type="presParOf" srcId="{1A97E699-A60C-4407-9F13-E688EABF5F55}" destId="{AEC09A78-1310-402E-B140-987E786CAE80}" srcOrd="0" destOrd="0" presId="urn:microsoft.com/office/officeart/2005/8/layout/chevron2"/>
    <dgm:cxn modelId="{00B270FF-5E20-4996-9043-A74ACFE0A863}" type="presParOf" srcId="{1A97E699-A60C-4407-9F13-E688EABF5F55}" destId="{C31A80A4-52F7-4812-8770-62D8C6E24B70}" srcOrd="1" destOrd="0" presId="urn:microsoft.com/office/officeart/2005/8/layout/chevron2"/>
    <dgm:cxn modelId="{E3E472DF-4D04-4492-A72C-E77F5A294F26}" type="presParOf" srcId="{A8BB0B91-0B0B-4AB1-B2DF-F239137C95AD}" destId="{B2DCE428-F005-43D5-B7A7-1F69230610B3}" srcOrd="1" destOrd="0" presId="urn:microsoft.com/office/officeart/2005/8/layout/chevron2"/>
    <dgm:cxn modelId="{7D1B7409-231B-484B-A6CC-CAF509D60860}" type="presParOf" srcId="{A8BB0B91-0B0B-4AB1-B2DF-F239137C95AD}" destId="{ABF265FE-F9BA-4271-9D9E-A2B0E765C77E}" srcOrd="2" destOrd="0" presId="urn:microsoft.com/office/officeart/2005/8/layout/chevron2"/>
    <dgm:cxn modelId="{064425E0-6D1D-4E2C-B8DB-EA5799C29E2E}" type="presParOf" srcId="{ABF265FE-F9BA-4271-9D9E-A2B0E765C77E}" destId="{28390055-E716-45F6-B7EC-D9C8605AA61F}" srcOrd="0" destOrd="0" presId="urn:microsoft.com/office/officeart/2005/8/layout/chevron2"/>
    <dgm:cxn modelId="{B5042CA2-7AF6-4883-867B-3B35EED416BE}" type="presParOf" srcId="{ABF265FE-F9BA-4271-9D9E-A2B0E765C77E}" destId="{89AB6B80-70E7-4A7C-91F6-74C967959B3F}" srcOrd="1" destOrd="0" presId="urn:microsoft.com/office/officeart/2005/8/layout/chevron2"/>
    <dgm:cxn modelId="{674DBB87-F378-4E78-A874-6D6232F0134F}" type="presParOf" srcId="{A8BB0B91-0B0B-4AB1-B2DF-F239137C95AD}" destId="{DC5F89E9-32ED-4F46-9AE6-07BDCC13C1AA}" srcOrd="3" destOrd="0" presId="urn:microsoft.com/office/officeart/2005/8/layout/chevron2"/>
    <dgm:cxn modelId="{F858722F-2203-4F45-89CD-67A1FC10267C}" type="presParOf" srcId="{A8BB0B91-0B0B-4AB1-B2DF-F239137C95AD}" destId="{0043A140-1259-4CBE-B5B2-9767FFC384CB}" srcOrd="4" destOrd="0" presId="urn:microsoft.com/office/officeart/2005/8/layout/chevron2"/>
    <dgm:cxn modelId="{D9670330-4811-46FC-8109-6BA61CDCAE30}" type="presParOf" srcId="{0043A140-1259-4CBE-B5B2-9767FFC384CB}" destId="{CB50D13F-2D58-4114-92E9-C9AA1920DBFF}" srcOrd="0" destOrd="0" presId="urn:microsoft.com/office/officeart/2005/8/layout/chevron2"/>
    <dgm:cxn modelId="{75A510CD-143C-4AF6-A75F-6B49373D03A8}" type="presParOf" srcId="{0043A140-1259-4CBE-B5B2-9767FFC384CB}" destId="{C25C5DF2-86FB-4178-AA57-4CFEAFD1575C}" srcOrd="1" destOrd="0" presId="urn:microsoft.com/office/officeart/2005/8/layout/chevron2"/>
    <dgm:cxn modelId="{6E9775BA-66E4-4CD4-B161-927ED9ED0962}" type="presParOf" srcId="{A8BB0B91-0B0B-4AB1-B2DF-F239137C95AD}" destId="{4A06ABF5-68FD-428C-A4D9-F7C0131BE7EF}" srcOrd="5" destOrd="0" presId="urn:microsoft.com/office/officeart/2005/8/layout/chevron2"/>
    <dgm:cxn modelId="{C0498E91-0825-4ADE-B962-BCBA0DE75FDC}" type="presParOf" srcId="{A8BB0B91-0B0B-4AB1-B2DF-F239137C95AD}" destId="{24C70383-4678-4282-B1F2-BA6097738352}" srcOrd="6" destOrd="0" presId="urn:microsoft.com/office/officeart/2005/8/layout/chevron2"/>
    <dgm:cxn modelId="{D34A3894-14A3-4FE8-9AB4-71666E9000FA}" type="presParOf" srcId="{24C70383-4678-4282-B1F2-BA6097738352}" destId="{D9368492-0D1F-4962-BA0F-DEFE8766612C}" srcOrd="0" destOrd="0" presId="urn:microsoft.com/office/officeart/2005/8/layout/chevron2"/>
    <dgm:cxn modelId="{68D359E1-FE2B-4330-9105-D91C77ADF054}" type="presParOf" srcId="{24C70383-4678-4282-B1F2-BA6097738352}" destId="{195FDFD9-9940-4E64-8BF2-DAB19264BE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D288E-8E17-46FA-AA07-032CD3FB6DA1}">
      <dsp:nvSpPr>
        <dsp:cNvPr id="0" name=""/>
        <dsp:cNvSpPr/>
      </dsp:nvSpPr>
      <dsp:spPr>
        <a:xfrm rot="16200000">
          <a:off x="-1595928" y="2324280"/>
          <a:ext cx="3566160" cy="23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01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Assessment</a:t>
          </a:r>
          <a:endParaRPr lang="en-US" sz="1700" kern="1200" dirty="0"/>
        </a:p>
      </dsp:txBody>
      <dsp:txXfrm>
        <a:off x="-1595928" y="2324280"/>
        <a:ext cx="3566160" cy="239255"/>
      </dsp:txXfrm>
    </dsp:sp>
    <dsp:sp modelId="{7789DDF7-8F97-4F17-922E-D2BD619F8130}">
      <dsp:nvSpPr>
        <dsp:cNvPr id="0" name=""/>
        <dsp:cNvSpPr/>
      </dsp:nvSpPr>
      <dsp:spPr>
        <a:xfrm>
          <a:off x="306779" y="660828"/>
          <a:ext cx="1191746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101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Risk/Need assessment using COMPAS</a:t>
          </a:r>
          <a:endParaRPr lang="en-US" sz="1100" kern="1200" dirty="0"/>
        </a:p>
      </dsp:txBody>
      <dsp:txXfrm>
        <a:off x="306779" y="660828"/>
        <a:ext cx="1191746" cy="3566160"/>
      </dsp:txXfrm>
    </dsp:sp>
    <dsp:sp modelId="{C9530979-C5C1-4B92-A0D7-F85BF73B3EF6}">
      <dsp:nvSpPr>
        <dsp:cNvPr id="0" name=""/>
        <dsp:cNvSpPr/>
      </dsp:nvSpPr>
      <dsp:spPr>
        <a:xfrm>
          <a:off x="45931" y="345011"/>
          <a:ext cx="521696" cy="4785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B6B69-6897-432F-B07B-887DC8F56AAF}">
      <dsp:nvSpPr>
        <dsp:cNvPr id="0" name=""/>
        <dsp:cNvSpPr/>
      </dsp:nvSpPr>
      <dsp:spPr>
        <a:xfrm rot="16200000">
          <a:off x="144016" y="2324280"/>
          <a:ext cx="3566160" cy="23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01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Case Management</a:t>
          </a:r>
          <a:endParaRPr lang="en-US" sz="1700" kern="1200" dirty="0"/>
        </a:p>
      </dsp:txBody>
      <dsp:txXfrm>
        <a:off x="144016" y="2324280"/>
        <a:ext cx="3566160" cy="239255"/>
      </dsp:txXfrm>
    </dsp:sp>
    <dsp:sp modelId="{96229E5F-3070-402D-97A5-78B6B49C9D8A}">
      <dsp:nvSpPr>
        <dsp:cNvPr id="0" name=""/>
        <dsp:cNvSpPr/>
      </dsp:nvSpPr>
      <dsp:spPr>
        <a:xfrm>
          <a:off x="2046724" y="660828"/>
          <a:ext cx="1191746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101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Consistent case management: A Unified Case Plan that flows across the offender lifecycle</a:t>
          </a:r>
          <a:endParaRPr lang="en-US" sz="1100" kern="1200" dirty="0"/>
        </a:p>
      </dsp:txBody>
      <dsp:txXfrm>
        <a:off x="2046724" y="660828"/>
        <a:ext cx="1191746" cy="3566160"/>
      </dsp:txXfrm>
    </dsp:sp>
    <dsp:sp modelId="{86082AC1-4517-4E0E-85C8-2749092DF9F0}">
      <dsp:nvSpPr>
        <dsp:cNvPr id="0" name=""/>
        <dsp:cNvSpPr/>
      </dsp:nvSpPr>
      <dsp:spPr>
        <a:xfrm>
          <a:off x="1807469" y="345011"/>
          <a:ext cx="478511" cy="47851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AC291-F3CF-41D2-8C1C-34BC88403A9D}">
      <dsp:nvSpPr>
        <dsp:cNvPr id="0" name=""/>
        <dsp:cNvSpPr/>
      </dsp:nvSpPr>
      <dsp:spPr>
        <a:xfrm rot="16200000">
          <a:off x="1883962" y="2324280"/>
          <a:ext cx="3566160" cy="23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01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Evidence-Based Services</a:t>
          </a:r>
          <a:endParaRPr lang="en-US" sz="1700" kern="1200" dirty="0"/>
        </a:p>
      </dsp:txBody>
      <dsp:txXfrm>
        <a:off x="1883962" y="2324280"/>
        <a:ext cx="3566160" cy="239255"/>
      </dsp:txXfrm>
    </dsp:sp>
    <dsp:sp modelId="{DD53AE83-9EE3-4798-BE0D-D1F954F534CA}">
      <dsp:nvSpPr>
        <dsp:cNvPr id="0" name=""/>
        <dsp:cNvSpPr/>
      </dsp:nvSpPr>
      <dsp:spPr>
        <a:xfrm>
          <a:off x="3786669" y="660828"/>
          <a:ext cx="1191746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101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Interventions, Programs, and Services are aligned with EBP</a:t>
          </a:r>
          <a:endParaRPr lang="en-US" sz="1100" kern="1200" dirty="0"/>
        </a:p>
      </dsp:txBody>
      <dsp:txXfrm>
        <a:off x="3786669" y="660828"/>
        <a:ext cx="1191746" cy="3566160"/>
      </dsp:txXfrm>
    </dsp:sp>
    <dsp:sp modelId="{A1931421-C12A-490A-BC1D-498E0547F9E9}">
      <dsp:nvSpPr>
        <dsp:cNvPr id="0" name=""/>
        <dsp:cNvSpPr/>
      </dsp:nvSpPr>
      <dsp:spPr>
        <a:xfrm>
          <a:off x="3547414" y="345011"/>
          <a:ext cx="478511" cy="47851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CA1B0-1969-4D4F-B52A-E8AD288057B8}">
      <dsp:nvSpPr>
        <dsp:cNvPr id="0" name=""/>
        <dsp:cNvSpPr/>
      </dsp:nvSpPr>
      <dsp:spPr>
        <a:xfrm rot="16200000">
          <a:off x="3623907" y="2324280"/>
          <a:ext cx="3566160" cy="23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01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Target Medium/High risk</a:t>
          </a:r>
          <a:endParaRPr lang="en-US" sz="1700" kern="1200" dirty="0"/>
        </a:p>
      </dsp:txBody>
      <dsp:txXfrm>
        <a:off x="3623907" y="2324280"/>
        <a:ext cx="3566160" cy="239255"/>
      </dsp:txXfrm>
    </dsp:sp>
    <dsp:sp modelId="{ADEE8F23-A3B9-4531-8477-7AD68899CA67}">
      <dsp:nvSpPr>
        <dsp:cNvPr id="0" name=""/>
        <dsp:cNvSpPr/>
      </dsp:nvSpPr>
      <dsp:spPr>
        <a:xfrm>
          <a:off x="5526615" y="660828"/>
          <a:ext cx="1191746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101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Programs are targeted toward medium and high risk offenders, addressing criminogenic need</a:t>
          </a:r>
          <a:endParaRPr lang="en-US" sz="1100" kern="1200" dirty="0"/>
        </a:p>
      </dsp:txBody>
      <dsp:txXfrm>
        <a:off x="5526615" y="660828"/>
        <a:ext cx="1191746" cy="3566160"/>
      </dsp:txXfrm>
    </dsp:sp>
    <dsp:sp modelId="{57B557AF-148C-4041-B2B4-5BEC7C123295}">
      <dsp:nvSpPr>
        <dsp:cNvPr id="0" name=""/>
        <dsp:cNvSpPr/>
      </dsp:nvSpPr>
      <dsp:spPr>
        <a:xfrm>
          <a:off x="5287359" y="345011"/>
          <a:ext cx="478511" cy="47851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8C180-BDED-4BD3-8E5E-7E1A1F444A69}">
      <dsp:nvSpPr>
        <dsp:cNvPr id="0" name=""/>
        <dsp:cNvSpPr/>
      </dsp:nvSpPr>
      <dsp:spPr>
        <a:xfrm rot="16200000">
          <a:off x="5363852" y="2324280"/>
          <a:ext cx="3566160" cy="23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1010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Continuous Quality Improvement</a:t>
          </a:r>
          <a:endParaRPr lang="en-US" sz="1700" kern="1200" dirty="0"/>
        </a:p>
      </dsp:txBody>
      <dsp:txXfrm>
        <a:off x="5363852" y="2324280"/>
        <a:ext cx="3566160" cy="239255"/>
      </dsp:txXfrm>
    </dsp:sp>
    <dsp:sp modelId="{04865EC0-DE4A-422B-96B0-63125C414DC3}">
      <dsp:nvSpPr>
        <dsp:cNvPr id="0" name=""/>
        <dsp:cNvSpPr/>
      </dsp:nvSpPr>
      <dsp:spPr>
        <a:xfrm>
          <a:off x="7266560" y="660828"/>
          <a:ext cx="1191746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11010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Assessment fidelity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Supervisory oversight &amp; support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Corrections Program Checklist</a:t>
          </a:r>
          <a:endParaRPr lang="en-US" sz="1100" kern="1200" dirty="0"/>
        </a:p>
      </dsp:txBody>
      <dsp:txXfrm>
        <a:off x="7266560" y="660828"/>
        <a:ext cx="1191746" cy="3566160"/>
      </dsp:txXfrm>
    </dsp:sp>
    <dsp:sp modelId="{0539C8C9-D243-4F6A-8AEB-5E9318488633}">
      <dsp:nvSpPr>
        <dsp:cNvPr id="0" name=""/>
        <dsp:cNvSpPr/>
      </dsp:nvSpPr>
      <dsp:spPr>
        <a:xfrm>
          <a:off x="7027304" y="345011"/>
          <a:ext cx="478511" cy="47851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2266-5C9E-D041-A9DD-190F324C0F46}">
      <dsp:nvSpPr>
        <dsp:cNvPr id="0" name=""/>
        <dsp:cNvSpPr/>
      </dsp:nvSpPr>
      <dsp:spPr>
        <a:xfrm>
          <a:off x="22966" y="0"/>
          <a:ext cx="1856761" cy="35512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RISK</a:t>
          </a:r>
          <a:endParaRPr lang="en-US" sz="2200" b="1" i="1" kern="1200" dirty="0"/>
        </a:p>
      </dsp:txBody>
      <dsp:txXfrm>
        <a:off x="22966" y="0"/>
        <a:ext cx="1856761" cy="1065371"/>
      </dsp:txXfrm>
    </dsp:sp>
    <dsp:sp modelId="{EC790F5F-866A-654A-BE47-A3FAFA003B02}">
      <dsp:nvSpPr>
        <dsp:cNvPr id="0" name=""/>
        <dsp:cNvSpPr/>
      </dsp:nvSpPr>
      <dsp:spPr>
        <a:xfrm>
          <a:off x="174169" y="1066411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WHO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5530" y="1097772"/>
        <a:ext cx="1422686" cy="1008024"/>
      </dsp:txXfrm>
    </dsp:sp>
    <dsp:sp modelId="{EA14E690-8E3D-DA47-9550-F7383A51570D}">
      <dsp:nvSpPr>
        <dsp:cNvPr id="0" name=""/>
        <dsp:cNvSpPr/>
      </dsp:nvSpPr>
      <dsp:spPr>
        <a:xfrm>
          <a:off x="187568" y="2301888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Deliver more intense intervention to higher risk offenders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8929" y="2333249"/>
        <a:ext cx="1422686" cy="1008024"/>
      </dsp:txXfrm>
    </dsp:sp>
    <dsp:sp modelId="{DA2CC64E-F3C1-0B41-B18D-554979BF24AD}">
      <dsp:nvSpPr>
        <dsp:cNvPr id="0" name=""/>
        <dsp:cNvSpPr/>
      </dsp:nvSpPr>
      <dsp:spPr>
        <a:xfrm>
          <a:off x="1997910" y="0"/>
          <a:ext cx="1856761" cy="35512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NEED</a:t>
          </a:r>
          <a:endParaRPr lang="en-US" sz="2200" b="1" i="1" kern="1200" dirty="0"/>
        </a:p>
      </dsp:txBody>
      <dsp:txXfrm>
        <a:off x="1997910" y="0"/>
        <a:ext cx="1856761" cy="1065371"/>
      </dsp:txXfrm>
    </dsp:sp>
    <dsp:sp modelId="{312955B5-672D-9548-8786-2BC7AD678B0C}">
      <dsp:nvSpPr>
        <dsp:cNvPr id="0" name=""/>
        <dsp:cNvSpPr/>
      </dsp:nvSpPr>
      <dsp:spPr>
        <a:xfrm>
          <a:off x="2183586" y="1066411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WHAT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214947" y="1097772"/>
        <a:ext cx="1422686" cy="1008024"/>
      </dsp:txXfrm>
    </dsp:sp>
    <dsp:sp modelId="{1643F391-D5CF-A74C-B617-DE49DCB8707D}">
      <dsp:nvSpPr>
        <dsp:cNvPr id="0" name=""/>
        <dsp:cNvSpPr/>
      </dsp:nvSpPr>
      <dsp:spPr>
        <a:xfrm>
          <a:off x="2183586" y="2301888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Target criminogenic needs to reduce risk for recidivism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14947" y="2333249"/>
        <a:ext cx="1422686" cy="1008024"/>
      </dsp:txXfrm>
    </dsp:sp>
    <dsp:sp modelId="{641F1520-6D82-4C4A-8BF1-73AD441EFC82}">
      <dsp:nvSpPr>
        <dsp:cNvPr id="0" name=""/>
        <dsp:cNvSpPr/>
      </dsp:nvSpPr>
      <dsp:spPr>
        <a:xfrm>
          <a:off x="3993928" y="0"/>
          <a:ext cx="1856761" cy="35512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RESPONSIVITY</a:t>
          </a:r>
          <a:endParaRPr lang="en-US" sz="1600" b="1" i="1" kern="1200" dirty="0"/>
        </a:p>
      </dsp:txBody>
      <dsp:txXfrm>
        <a:off x="3993928" y="0"/>
        <a:ext cx="1856761" cy="1065371"/>
      </dsp:txXfrm>
    </dsp:sp>
    <dsp:sp modelId="{F832C8F9-4404-4D4E-9311-3709863F3D1E}">
      <dsp:nvSpPr>
        <dsp:cNvPr id="0" name=""/>
        <dsp:cNvSpPr/>
      </dsp:nvSpPr>
      <dsp:spPr>
        <a:xfrm>
          <a:off x="4179604" y="1066411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HOW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210965" y="1097772"/>
        <a:ext cx="1422686" cy="1008024"/>
      </dsp:txXfrm>
    </dsp:sp>
    <dsp:sp modelId="{F69141B8-9AD2-4C4F-8EFA-485336C5B072}">
      <dsp:nvSpPr>
        <dsp:cNvPr id="0" name=""/>
        <dsp:cNvSpPr/>
      </dsp:nvSpPr>
      <dsp:spPr>
        <a:xfrm>
          <a:off x="4179604" y="2301888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Use CBT approaches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Match mode/style of service to offender</a:t>
          </a:r>
        </a:p>
      </dsp:txBody>
      <dsp:txXfrm>
        <a:off x="4210965" y="2333249"/>
        <a:ext cx="1422686" cy="1008024"/>
      </dsp:txXfrm>
    </dsp:sp>
    <dsp:sp modelId="{5169EE29-BDA8-9248-9BC7-0B40A0734D13}">
      <dsp:nvSpPr>
        <dsp:cNvPr id="0" name=""/>
        <dsp:cNvSpPr/>
      </dsp:nvSpPr>
      <dsp:spPr>
        <a:xfrm>
          <a:off x="5991838" y="0"/>
          <a:ext cx="1856761" cy="355123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FIDELITY</a:t>
          </a:r>
        </a:p>
      </dsp:txBody>
      <dsp:txXfrm>
        <a:off x="5991838" y="0"/>
        <a:ext cx="1856761" cy="1065371"/>
      </dsp:txXfrm>
    </dsp:sp>
    <dsp:sp modelId="{C66709F2-4064-FF49-9C50-1804502C4FF8}">
      <dsp:nvSpPr>
        <dsp:cNvPr id="0" name=""/>
        <dsp:cNvSpPr/>
      </dsp:nvSpPr>
      <dsp:spPr>
        <a:xfrm>
          <a:off x="6175622" y="1066411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HOW WELL</a:t>
          </a:r>
        </a:p>
      </dsp:txBody>
      <dsp:txXfrm>
        <a:off x="6206983" y="1097772"/>
        <a:ext cx="1422686" cy="1008024"/>
      </dsp:txXfrm>
    </dsp:sp>
    <dsp:sp modelId="{F6753F8B-6140-2942-AA94-E50914AD175B}">
      <dsp:nvSpPr>
        <dsp:cNvPr id="0" name=""/>
        <dsp:cNvSpPr/>
      </dsp:nvSpPr>
      <dsp:spPr>
        <a:xfrm>
          <a:off x="6175622" y="2301888"/>
          <a:ext cx="1485408" cy="10707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Deliver treatment services as designed</a:t>
          </a:r>
        </a:p>
      </dsp:txBody>
      <dsp:txXfrm>
        <a:off x="6206983" y="2333249"/>
        <a:ext cx="1422686" cy="1008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09A78-1310-402E-B140-987E786CAE80}">
      <dsp:nvSpPr>
        <dsp:cNvPr id="0" name=""/>
        <dsp:cNvSpPr/>
      </dsp:nvSpPr>
      <dsp:spPr>
        <a:xfrm rot="5400000">
          <a:off x="-185514" y="188464"/>
          <a:ext cx="1236761" cy="86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FY2011</a:t>
          </a:r>
          <a:endParaRPr lang="en-US" sz="1900" kern="1200" dirty="0"/>
        </a:p>
      </dsp:txBody>
      <dsp:txXfrm rot="-5400000">
        <a:off x="1" y="435817"/>
        <a:ext cx="865733" cy="371028"/>
      </dsp:txXfrm>
    </dsp:sp>
    <dsp:sp modelId="{C31A80A4-52F7-4812-8770-62D8C6E24B70}">
      <dsp:nvSpPr>
        <dsp:cNvPr id="0" name=""/>
        <dsp:cNvSpPr/>
      </dsp:nvSpPr>
      <dsp:spPr>
        <a:xfrm rot="5400000">
          <a:off x="4283038" y="-3414354"/>
          <a:ext cx="803895" cy="7638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Began OARS Pilot Program with 23 Counties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Served a total of 88 participants</a:t>
          </a:r>
          <a:endParaRPr lang="en-US" sz="2400" kern="1200" dirty="0"/>
        </a:p>
      </dsp:txBody>
      <dsp:txXfrm rot="-5400000">
        <a:off x="865734" y="42194"/>
        <a:ext cx="7599261" cy="725409"/>
      </dsp:txXfrm>
    </dsp:sp>
    <dsp:sp modelId="{28390055-E716-45F6-B7EC-D9C8605AA61F}">
      <dsp:nvSpPr>
        <dsp:cNvPr id="0" name=""/>
        <dsp:cNvSpPr/>
      </dsp:nvSpPr>
      <dsp:spPr>
        <a:xfrm rot="5400000">
          <a:off x="-185514" y="1322425"/>
          <a:ext cx="1236761" cy="86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FY2013</a:t>
          </a:r>
          <a:endParaRPr lang="en-US" sz="1900" kern="1200" dirty="0"/>
        </a:p>
      </dsp:txBody>
      <dsp:txXfrm rot="-5400000">
        <a:off x="1" y="1569778"/>
        <a:ext cx="865733" cy="371028"/>
      </dsp:txXfrm>
    </dsp:sp>
    <dsp:sp modelId="{89AB6B80-70E7-4A7C-91F6-74C967959B3F}">
      <dsp:nvSpPr>
        <dsp:cNvPr id="0" name=""/>
        <dsp:cNvSpPr/>
      </dsp:nvSpPr>
      <dsp:spPr>
        <a:xfrm rot="5400000">
          <a:off x="4240934" y="-2280394"/>
          <a:ext cx="888103" cy="7638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Added Northern Region-Brown and Door Counties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Served 140 participants in the post-release phase</a:t>
          </a:r>
          <a:endParaRPr lang="en-US" sz="2400" kern="1200" dirty="0"/>
        </a:p>
      </dsp:txBody>
      <dsp:txXfrm rot="-5400000">
        <a:off x="865734" y="1138160"/>
        <a:ext cx="7595150" cy="801395"/>
      </dsp:txXfrm>
    </dsp:sp>
    <dsp:sp modelId="{CB50D13F-2D58-4114-92E9-C9AA1920DBFF}">
      <dsp:nvSpPr>
        <dsp:cNvPr id="0" name=""/>
        <dsp:cNvSpPr/>
      </dsp:nvSpPr>
      <dsp:spPr>
        <a:xfrm rot="5400000">
          <a:off x="-185514" y="2414281"/>
          <a:ext cx="1236761" cy="86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FY2015</a:t>
          </a:r>
          <a:endParaRPr lang="en-US" sz="1900" kern="1200" dirty="0"/>
        </a:p>
      </dsp:txBody>
      <dsp:txXfrm rot="-5400000">
        <a:off x="1" y="2661634"/>
        <a:ext cx="865733" cy="371028"/>
      </dsp:txXfrm>
    </dsp:sp>
    <dsp:sp modelId="{C25C5DF2-86FB-4178-AA57-4CFEAFD1575C}">
      <dsp:nvSpPr>
        <dsp:cNvPr id="0" name=""/>
        <dsp:cNvSpPr/>
      </dsp:nvSpPr>
      <dsp:spPr>
        <a:xfrm rot="5400000">
          <a:off x="4283106" y="-1188537"/>
          <a:ext cx="803758" cy="7638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Expanded Northern Region-Oconto and Marinette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Added Western Region-9 Additional Counties</a:t>
          </a:r>
          <a:endParaRPr lang="en-US" sz="2400" kern="1200" dirty="0"/>
        </a:p>
      </dsp:txBody>
      <dsp:txXfrm rot="-5400000">
        <a:off x="865733" y="2268072"/>
        <a:ext cx="7599268" cy="725286"/>
      </dsp:txXfrm>
    </dsp:sp>
    <dsp:sp modelId="{D9368492-0D1F-4962-BA0F-DEFE8766612C}">
      <dsp:nvSpPr>
        <dsp:cNvPr id="0" name=""/>
        <dsp:cNvSpPr/>
      </dsp:nvSpPr>
      <dsp:spPr>
        <a:xfrm rot="5400000">
          <a:off x="-185514" y="3517801"/>
          <a:ext cx="1236761" cy="86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FY2016</a:t>
          </a:r>
          <a:endParaRPr lang="en-US" sz="1900" kern="1200" dirty="0"/>
        </a:p>
      </dsp:txBody>
      <dsp:txXfrm rot="-5400000">
        <a:off x="1" y="3765154"/>
        <a:ext cx="865733" cy="371028"/>
      </dsp:txXfrm>
    </dsp:sp>
    <dsp:sp modelId="{195FDFD9-9940-4E64-8BF2-DAB19264BE43}">
      <dsp:nvSpPr>
        <dsp:cNvPr id="0" name=""/>
        <dsp:cNvSpPr/>
      </dsp:nvSpPr>
      <dsp:spPr>
        <a:xfrm rot="5400000">
          <a:off x="4271373" y="-85017"/>
          <a:ext cx="827224" cy="7638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Added Dane County (37 Counties total)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Projected service to 160 participants post-release</a:t>
          </a:r>
          <a:endParaRPr lang="en-US" sz="2400" kern="1200" dirty="0"/>
        </a:p>
      </dsp:txBody>
      <dsp:txXfrm rot="-5400000">
        <a:off x="865733" y="3361005"/>
        <a:ext cx="7598122" cy="74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7DE4-3CEC-478F-B652-995FB4AE2A2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08FB-97FC-4D33-B1BC-5124F5F42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02CE3-C529-4718-9440-939806BB71E0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92B3D-66E8-42CA-A5E5-96304D2F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4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3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4DB4B-69AD-499C-8BCE-6995B1EFB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8D1D43-5CC7-F94F-A9AD-15C72CDE7707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5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3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4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3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9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64BAA-EF19-4E15-BD82-6158B4D3AC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29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64BAA-EF19-4E15-BD82-6158B4D3AC6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0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8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64BAA-EF19-4E15-BD82-6158B4D3AC6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7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6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66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1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7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50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2" tIns="46587" rIns="93172" bIns="46587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4AC443-08F0-4FEA-B511-CF7F897E00FB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69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4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5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01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1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1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8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4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6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0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39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3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4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9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6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1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85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6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3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6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1E6D6-07F3-4DEA-B620-C0CD136A7A15}" type="slidenum">
              <a:rPr lang="en-US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4" tIns="46586" rIns="93174" bIns="46586" anchor="b"/>
          <a:lstStyle/>
          <a:p>
            <a:pPr algn="r">
              <a:defRPr/>
            </a:pPr>
            <a:fld id="{A79C8B0A-A29D-460D-B3A1-D5538A403D73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53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B4C18-FEA3-4C13-B242-6D54325F6C74}" type="slidenum">
              <a:rPr lang="en-US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4" tIns="46586" rIns="93174" bIns="46586" anchor="b"/>
          <a:lstStyle/>
          <a:p>
            <a:pPr algn="r">
              <a:defRPr/>
            </a:pPr>
            <a:fld id="{3475A59A-81DD-4338-8489-FAD5DEA0CB6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83A32-C600-4E18-A4AC-6A09A7A8EE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09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7CEBB-6AFD-4676-9F8F-F6433C11AD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135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47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86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75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21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65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38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54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3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6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92B3D-66E8-42CA-A5E5-96304D2F6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139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7/12/2016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7/12/2016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Jackson@wisconsin.gov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doc.wi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924800" cy="17526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Legislative Council Study Committee on Reducing Recidivism and Removing Impediments to Ex-Offender Employment</a:t>
            </a:r>
            <a:endParaRPr lang="en-US" b="0" i="1" cap="non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Wisconsin Department of Corrections – Presentation on Recidivism Reduction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6200"/>
            <a:ext cx="2438406" cy="24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dirty="0" smtClean="0"/>
              <a:t>Becky Young (Appropriation 112)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 2009, Act 28 created the Becky Young Community Corrections: Recidivism Reduction Community Services </a:t>
            </a:r>
            <a:r>
              <a:rPr lang="en-US" dirty="0" smtClean="0"/>
              <a:t>appropriation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$10.2 Million annually provide programming to promote successful offender reentry</a:t>
            </a:r>
          </a:p>
          <a:p>
            <a:r>
              <a:rPr lang="en-US" dirty="0" smtClean="0"/>
              <a:t>Reentry Unit provides oversight in the use of funds throughout adult divisions </a:t>
            </a:r>
          </a:p>
          <a:p>
            <a:r>
              <a:rPr lang="en-US" dirty="0" smtClean="0"/>
              <a:t>Becky Young Recidivism Reduction Fiscal Year 2015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562600"/>
            <a:ext cx="2667000" cy="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Becky Young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ACA/Medicaid </a:t>
            </a:r>
          </a:p>
          <a:p>
            <a:r>
              <a:rPr lang="en-US" dirty="0" smtClean="0"/>
              <a:t>AODA Relapse</a:t>
            </a:r>
          </a:p>
          <a:p>
            <a:r>
              <a:rPr lang="en-US" dirty="0" smtClean="0"/>
              <a:t>Cognitive Behavioral Programs </a:t>
            </a:r>
          </a:p>
          <a:p>
            <a:r>
              <a:rPr lang="en-US" dirty="0"/>
              <a:t>Community Corrections Employment Program (CCEP)</a:t>
            </a:r>
          </a:p>
          <a:p>
            <a:r>
              <a:rPr lang="en-US" dirty="0" smtClean="0"/>
              <a:t>Community Partnership Outreach Program (CPOP)</a:t>
            </a:r>
          </a:p>
          <a:p>
            <a:r>
              <a:rPr lang="en-US" dirty="0" smtClean="0"/>
              <a:t>Community Services Project (Goodwill Industries)</a:t>
            </a:r>
          </a:p>
          <a:p>
            <a:r>
              <a:rPr lang="en-US" dirty="0"/>
              <a:t>County Jail Recidivism Programs</a:t>
            </a:r>
          </a:p>
          <a:p>
            <a:r>
              <a:rPr lang="en-US" dirty="0"/>
              <a:t>DOES Project</a:t>
            </a:r>
          </a:p>
          <a:p>
            <a:r>
              <a:rPr lang="en-US" dirty="0"/>
              <a:t>DOT State </a:t>
            </a:r>
            <a:r>
              <a:rPr lang="en-US" dirty="0" smtClean="0"/>
              <a:t>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Employment Specialists</a:t>
            </a:r>
          </a:p>
          <a:p>
            <a:r>
              <a:rPr lang="en-US" dirty="0"/>
              <a:t>Logic Model Development</a:t>
            </a:r>
          </a:p>
          <a:p>
            <a:r>
              <a:rPr lang="en-US" dirty="0"/>
              <a:t>Northpointe/COMPAS	</a:t>
            </a:r>
          </a:p>
          <a:p>
            <a:r>
              <a:rPr lang="en-US" dirty="0"/>
              <a:t>OARS Program</a:t>
            </a:r>
          </a:p>
          <a:p>
            <a:r>
              <a:rPr lang="en-US" dirty="0"/>
              <a:t>Pre-Treatment Services</a:t>
            </a:r>
          </a:p>
          <a:p>
            <a:r>
              <a:rPr lang="en-US" dirty="0" smtClean="0"/>
              <a:t>Staff Training</a:t>
            </a:r>
          </a:p>
          <a:p>
            <a:r>
              <a:rPr lang="en-US" dirty="0"/>
              <a:t>Transitional Outreach Program (TOP)</a:t>
            </a:r>
          </a:p>
          <a:p>
            <a:r>
              <a:rPr lang="en-US" dirty="0" smtClean="0"/>
              <a:t>Windows to Work</a:t>
            </a:r>
          </a:p>
          <a:p>
            <a:r>
              <a:rPr lang="en-US" dirty="0" smtClean="0"/>
              <a:t>University </a:t>
            </a:r>
            <a:r>
              <a:rPr lang="en-US" dirty="0"/>
              <a:t>of Cincinnati Corrections Institute (UCCI) Technical </a:t>
            </a:r>
            <a:r>
              <a:rPr lang="en-US" dirty="0" smtClean="0"/>
              <a:t>Assistance/Training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Becky Young FY 2015 Expenditures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907131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9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Holly Audley</a:t>
            </a:r>
          </a:p>
          <a:p>
            <a:r>
              <a:rPr lang="en-US" dirty="0" smtClean="0"/>
              <a:t>Evidence-based program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Strategies and Interventions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9" y="3962400"/>
            <a:ext cx="1997243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83820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 Institute of Corrections </a:t>
            </a:r>
            <a:br>
              <a:rPr lang="en-US" sz="2800" dirty="0" smtClean="0"/>
            </a:br>
            <a:r>
              <a:rPr lang="en-US" sz="2800" dirty="0" smtClean="0"/>
              <a:t>Principles of Effective Intervention</a:t>
            </a:r>
            <a:endParaRPr lang="en-US" sz="28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4988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304800"/>
            <a:ext cx="80391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Principles of Effective Intervention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27568"/>
              </p:ext>
            </p:extLst>
          </p:nvPr>
        </p:nvGraphicFramePr>
        <p:xfrm>
          <a:off x="662836" y="2246346"/>
          <a:ext cx="78486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WI-DOC Implementation Efforts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093682" cy="4572000"/>
          </a:xfrm>
        </p:spPr>
      </p:pic>
      <p:sp>
        <p:nvSpPr>
          <p:cNvPr id="5" name="Right Arrow 4"/>
          <p:cNvSpPr/>
          <p:nvPr/>
        </p:nvSpPr>
        <p:spPr>
          <a:xfrm rot="1137211">
            <a:off x="3700183" y="5497625"/>
            <a:ext cx="12954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87261" flipV="1">
            <a:off x="3501272" y="4767696"/>
            <a:ext cx="1330451" cy="2212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90457" y="4900358"/>
            <a:ext cx="392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Motivational Interviewing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54976" y="5687604"/>
            <a:ext cx="1645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4482" y="394833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Program Prioritization based on Risk and Need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 rot="273240" flipV="1">
            <a:off x="3510762" y="3997446"/>
            <a:ext cx="1472298" cy="24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36287" y="3200400"/>
            <a:ext cx="370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Thinking For a Change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3363988" y="3308794"/>
            <a:ext cx="1626469" cy="24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3236" y="2514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Rewards and Sanctions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flipV="1">
            <a:off x="3150955" y="2592217"/>
            <a:ext cx="1497246" cy="24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06022" y="1899683"/>
            <a:ext cx="456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Family and Community Partnerships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 flipV="1">
            <a:off x="3150955" y="1977300"/>
            <a:ext cx="1290225" cy="24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WI-DOC Implementation Efforts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07" y="1676400"/>
            <a:ext cx="4093682" cy="4572000"/>
          </a:xfrm>
        </p:spPr>
      </p:pic>
      <p:sp>
        <p:nvSpPr>
          <p:cNvPr id="7" name="Right Arrow 6"/>
          <p:cNvSpPr/>
          <p:nvPr/>
        </p:nvSpPr>
        <p:spPr>
          <a:xfrm>
            <a:off x="6088267" y="2285999"/>
            <a:ext cx="1085419" cy="25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752600" y="4876800"/>
            <a:ext cx="942327" cy="255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9737" y="1998167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Data Collection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450468"/>
            <a:ext cx="1752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Reporting and Observation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91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The University of Cincinnati Corrections Institute (UCCI) Technical Assistance and Support to WI-DOC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endParaRPr lang="en-US" sz="2400" dirty="0" smtClean="0">
              <a:latin typeface="+mj-lt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400" dirty="0">
              <a:latin typeface="+mj-lt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 smtClean="0">
                <a:latin typeface="+mj-lt"/>
                <a:cs typeface="Arial"/>
              </a:rPr>
              <a:t>The </a:t>
            </a:r>
            <a:r>
              <a:rPr lang="en-US" sz="2400" dirty="0">
                <a:latin typeface="+mj-lt"/>
                <a:cs typeface="Arial"/>
              </a:rPr>
              <a:t>Corrections Institute at the University of Cincinnati is committed to the dissemination of best practices to communities, facilities, and agencies seeking to change offender behavior. </a:t>
            </a:r>
            <a:endParaRPr lang="en-US" sz="2400" dirty="0" smtClean="0">
              <a:latin typeface="+mj-lt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sz="2400" dirty="0" smtClean="0">
              <a:latin typeface="+mj-lt"/>
              <a:cs typeface="Arial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 smtClean="0">
                <a:latin typeface="+mj-lt"/>
                <a:cs typeface="Arial"/>
              </a:rPr>
              <a:t>UCCI works </a:t>
            </a:r>
            <a:r>
              <a:rPr lang="en-US" sz="2400" dirty="0">
                <a:latin typeface="+mj-lt"/>
                <a:cs typeface="Arial"/>
              </a:rPr>
              <a:t>with federal, state, and local governments, and with the private sector and professional organizations, to promote effective interventions and assessments for adult and juvenile </a:t>
            </a:r>
            <a:r>
              <a:rPr lang="en-US" sz="2400" dirty="0" smtClean="0">
                <a:latin typeface="+mj-lt"/>
                <a:cs typeface="Arial"/>
              </a:rPr>
              <a:t>offenders.</a:t>
            </a:r>
          </a:p>
        </p:txBody>
      </p:sp>
      <p:pic>
        <p:nvPicPr>
          <p:cNvPr id="4" name="Picture 3" descr="UC Corrections Institu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7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Evidence-Based Program Standards Design and Implementation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  <a:cs typeface="Arial"/>
              </a:rPr>
              <a:t>Evidence</a:t>
            </a:r>
            <a:r>
              <a:rPr lang="en-US" sz="2400" dirty="0" smtClean="0">
                <a:latin typeface="+mj-lt"/>
              </a:rPr>
              <a:t>-Based Cross-Divisional Teams Convened in 2013: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Cognitive-Behavioral Programs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Substance Abuse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Treatment Programs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Sex Offender Treatment Programs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Collaborative Standards Development— Internal and External Partners—2-Year Commitment</a:t>
            </a:r>
          </a:p>
          <a:p>
            <a:pPr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Gap Analyses and Implementation Plans Drafted</a:t>
            </a:r>
          </a:p>
          <a:p>
            <a:pPr>
              <a:lnSpc>
                <a:spcPct val="12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j-lt"/>
              </a:rPr>
              <a:t>Communication of Standards and a Phased/Tiered Approach to Cross-Divisional Alignment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1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Silvia R. Jackson</a:t>
            </a:r>
            <a:r>
              <a:rPr lang="en-US" dirty="0" smtClean="0"/>
              <a:t>, DOC Reentry Director</a:t>
            </a:r>
          </a:p>
          <a:p>
            <a:pPr algn="ctr"/>
            <a:r>
              <a:rPr lang="en-US" b="1" dirty="0" smtClean="0"/>
              <a:t>Holly Audley</a:t>
            </a:r>
            <a:r>
              <a:rPr lang="en-US" dirty="0" smtClean="0"/>
              <a:t>, Evidence-Based Program Manager</a:t>
            </a:r>
          </a:p>
          <a:p>
            <a:pPr algn="ctr"/>
            <a:r>
              <a:rPr lang="en-US" b="1" dirty="0" smtClean="0"/>
              <a:t>Lars Brown</a:t>
            </a:r>
            <a:r>
              <a:rPr lang="en-US" dirty="0" smtClean="0"/>
              <a:t>, Reentry Disabilities Coordinator</a:t>
            </a:r>
          </a:p>
          <a:p>
            <a:pPr algn="ctr"/>
            <a:r>
              <a:rPr lang="en-US" b="1" dirty="0" smtClean="0"/>
              <a:t>Ray Woodruff</a:t>
            </a:r>
            <a:r>
              <a:rPr lang="en-US" dirty="0" smtClean="0"/>
              <a:t>, Reentry Employment Coordinator</a:t>
            </a:r>
          </a:p>
          <a:p>
            <a:pPr algn="ctr"/>
            <a:r>
              <a:rPr lang="en-US" b="1" dirty="0" smtClean="0"/>
              <a:t>Megan Jones</a:t>
            </a:r>
            <a:r>
              <a:rPr lang="en-US" dirty="0" smtClean="0"/>
              <a:t>, Director of Research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5303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 smtClean="0"/>
              <a:t>Evidence-Based </a:t>
            </a:r>
            <a:r>
              <a:rPr lang="en-US" sz="2700" dirty="0"/>
              <a:t>Program Standards are necessary to achieve the following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Increase </a:t>
            </a:r>
            <a:r>
              <a:rPr lang="en-US" sz="1800" dirty="0">
                <a:latin typeface="+mj-lt"/>
              </a:rPr>
              <a:t>the effectiveness and consistency of service delivery throughout WI-DOC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Carefully consider fiscal and human resources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Identify subordinate goals, objectives, and outcomes to form the basis of </a:t>
            </a:r>
            <a:r>
              <a:rPr lang="en-US" sz="1800" dirty="0" smtClean="0">
                <a:latin typeface="+mj-lt"/>
              </a:rPr>
              <a:t>policy </a:t>
            </a:r>
            <a:r>
              <a:rPr lang="en-US" sz="1800" dirty="0">
                <a:latin typeface="+mj-lt"/>
              </a:rPr>
              <a:t>and </a:t>
            </a:r>
            <a:r>
              <a:rPr lang="en-US" sz="1800" dirty="0" smtClean="0">
                <a:latin typeface="+mj-lt"/>
              </a:rPr>
              <a:t>procedure</a:t>
            </a:r>
            <a:endParaRPr lang="en-US" sz="1800" dirty="0">
              <a:latin typeface="+mj-lt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Guide curriculum development and implementation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Identify offender risk, needs, and </a:t>
            </a:r>
            <a:r>
              <a:rPr lang="en-US" sz="1800" dirty="0" err="1">
                <a:latin typeface="+mj-lt"/>
              </a:rPr>
              <a:t>responsivity</a:t>
            </a:r>
            <a:r>
              <a:rPr lang="en-US" sz="1800" dirty="0">
                <a:latin typeface="+mj-lt"/>
              </a:rPr>
              <a:t> factors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Maximize service benefit by ensuring a continuum of care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Utilize evidence-based practices to continually improve program quality and 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EBP Standards Include?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+mj-lt"/>
              </a:rPr>
              <a:t>Evidence-Based Program Standards reflect best practice in the following areas: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Assessment and Placement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Continuum of Care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Curriculum Criteria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Staff Credentialing </a:t>
            </a:r>
            <a:r>
              <a:rPr lang="en-US" sz="2000" dirty="0" smtClean="0">
                <a:latin typeface="+mj-lt"/>
              </a:rPr>
              <a:t>and </a:t>
            </a:r>
          </a:p>
          <a:p>
            <a:pPr marL="594360" lvl="2" indent="0">
              <a:lnSpc>
                <a:spcPct val="120000"/>
              </a:lnSpc>
              <a:buClr>
                <a:schemeClr val="accent1"/>
              </a:buClr>
              <a:buNone/>
            </a:pPr>
            <a:r>
              <a:rPr lang="en-US" dirty="0" smtClean="0">
                <a:latin typeface="+mj-lt"/>
              </a:rPr>
              <a:t>Professional Development</a:t>
            </a:r>
            <a:endParaRPr lang="en-US" dirty="0">
              <a:latin typeface="+mj-lt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Clinical Supervision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Quality Assurance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C:\Users\audleho\AppData\Local\Microsoft\Windows\Temporary Internet Files\Content.Outlook\85EOBV5R\photo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30582"/>
            <a:ext cx="38862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University of Cincinnati Corrections Institute (UCCI) and WI-DOC Partnership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EBP Model Program Development at the Drug Abuse Correctional Center Earned Release Program—Generalized to Five Additional Sites Statewide</a:t>
            </a:r>
          </a:p>
          <a:p>
            <a:pPr marL="0" indent="0">
              <a:lnSpc>
                <a:spcPct val="80000"/>
              </a:lnSpc>
              <a:buSzPct val="75000"/>
              <a:buNone/>
            </a:pPr>
            <a:endParaRPr lang="en-US" sz="2000" dirty="0" smtClean="0">
              <a:latin typeface="+mj-lt"/>
            </a:endParaRPr>
          </a:p>
          <a:p>
            <a:pPr lvl="1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Model Redesign Subcommittees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Assessment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Curricula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Scheduling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Behavior Management Systems</a:t>
            </a: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Training and Quality Assurance</a:t>
            </a:r>
          </a:p>
          <a:p>
            <a:pPr marL="457200" lvl="1" indent="0">
              <a:lnSpc>
                <a:spcPct val="80000"/>
              </a:lnSpc>
              <a:buClr>
                <a:schemeClr val="accent1"/>
              </a:buClr>
              <a:buSzPct val="75000"/>
              <a:buNone/>
            </a:pPr>
            <a:endParaRPr lang="en-US" sz="2000" dirty="0">
              <a:latin typeface="+mj-lt"/>
            </a:endParaRPr>
          </a:p>
          <a:p>
            <a:pPr marL="342900" lvl="1" indent="-342900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Technical Assistance, Coaching, and </a:t>
            </a:r>
            <a:r>
              <a:rPr lang="en-US" sz="2000" dirty="0" smtClean="0">
                <a:latin typeface="+mj-lt"/>
              </a:rPr>
              <a:t>Mentoring from UCCI Staff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Evidence-Based Correctional Program Checklist Evaluations (CPCs)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Training Opportunities</a:t>
            </a:r>
          </a:p>
        </p:txBody>
      </p:sp>
      <p:pic>
        <p:nvPicPr>
          <p:cNvPr id="1026" name="Picture 2" descr="\\docservcap\user$\AudleHO\My Pictures\IMG_9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895600" cy="24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838200"/>
          </a:xfrm>
        </p:spPr>
        <p:txBody>
          <a:bodyPr>
            <a:noAutofit/>
          </a:bodyPr>
          <a:lstStyle/>
          <a:p>
            <a:r>
              <a:rPr lang="en-US" sz="2800" dirty="0"/>
              <a:t>Overview of the </a:t>
            </a:r>
            <a:r>
              <a:rPr lang="en-US" sz="2800" dirty="0" smtClean="0"/>
              <a:t>Evidence-Based Corrections Program Checklist (CPC)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382000" cy="4465637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Developed from the Correctional Program Assessment Inventory (CPAI; Gendreau and Andrews)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Based on the “what works” </a:t>
            </a:r>
            <a:r>
              <a:rPr lang="en-US" sz="2400" dirty="0" smtClean="0"/>
              <a:t>literature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900" dirty="0"/>
              <a:t>based on evidence (i.e., meta-analytic reviews)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1900" dirty="0" smtClean="0"/>
              <a:t>based </a:t>
            </a:r>
            <a:r>
              <a:rPr lang="en-US" sz="1900" dirty="0"/>
              <a:t>on the collective experience of authors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Based </a:t>
            </a:r>
            <a:r>
              <a:rPr lang="en-US" sz="2400" dirty="0"/>
              <a:t>on the results of over 500 evaluations and three large outcome studies conducted by UCCI</a:t>
            </a:r>
          </a:p>
          <a:p>
            <a:pPr>
              <a:buFontTx/>
              <a:buNone/>
            </a:pPr>
            <a:endParaRPr lang="en-US" sz="2000" dirty="0">
              <a:latin typeface="Tahoma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/>
              <a:t>Purpose of the CPC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1"/>
            <a:ext cx="78486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/>
              <a:t>evaluate the extent to which correctional treatment programs adhere to the principles of effective </a:t>
            </a:r>
            <a:r>
              <a:rPr lang="en-US" sz="2400" dirty="0" smtClean="0"/>
              <a:t>intervention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/>
              <a:t>assist agencies with improving and developing the services provided to offender </a:t>
            </a:r>
            <a:r>
              <a:rPr lang="en-US" sz="2400" dirty="0" smtClean="0"/>
              <a:t>populations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/>
              <a:t>evaluate funding proposals as well as external service </a:t>
            </a:r>
            <a:r>
              <a:rPr lang="en-US" sz="2400" dirty="0" smtClean="0"/>
              <a:t>contracts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To </a:t>
            </a:r>
            <a:r>
              <a:rPr lang="en-US" sz="2400" dirty="0"/>
              <a:t>stimulate research on the effectiveness of correctional treatment programs</a:t>
            </a:r>
          </a:p>
          <a:p>
            <a:pPr>
              <a:buFontTx/>
              <a:buNone/>
            </a:pPr>
            <a:endParaRPr lang="en-US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CPC Dimensions and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CPC Dimensions</a:t>
            </a:r>
          </a:p>
          <a:p>
            <a:pPr lvl="1"/>
            <a:r>
              <a:rPr lang="en-US" u="sng" dirty="0" smtClean="0"/>
              <a:t>Capacity</a:t>
            </a:r>
            <a:r>
              <a:rPr lang="en-US" dirty="0" smtClean="0"/>
              <a:t> – evaluates the ability of the program to consistently deliver effective programming </a:t>
            </a:r>
          </a:p>
          <a:p>
            <a:pPr lvl="1"/>
            <a:r>
              <a:rPr lang="en-US" u="sng" dirty="0" smtClean="0"/>
              <a:t>Content</a:t>
            </a:r>
            <a:r>
              <a:rPr lang="en-US" dirty="0" smtClean="0"/>
              <a:t> – assesses the degree to which a program adheres to the principles of effective intervention</a:t>
            </a:r>
          </a:p>
          <a:p>
            <a:r>
              <a:rPr lang="en-US" dirty="0" smtClean="0"/>
              <a:t>CPC Domains</a:t>
            </a:r>
          </a:p>
          <a:p>
            <a:pPr lvl="1"/>
            <a:r>
              <a:rPr lang="en-US" dirty="0" smtClean="0"/>
              <a:t>Leadership and Development (Capacity)</a:t>
            </a:r>
          </a:p>
          <a:p>
            <a:pPr lvl="1"/>
            <a:r>
              <a:rPr lang="en-US" dirty="0" smtClean="0"/>
              <a:t>Staff Characteristics (Capacity)</a:t>
            </a:r>
          </a:p>
          <a:p>
            <a:pPr lvl="1"/>
            <a:r>
              <a:rPr lang="en-US" dirty="0" smtClean="0"/>
              <a:t>Quality Assurance (Capacity)</a:t>
            </a:r>
          </a:p>
          <a:p>
            <a:pPr lvl="1"/>
            <a:r>
              <a:rPr lang="en-US" dirty="0" smtClean="0"/>
              <a:t>Offender Assessment (Content)</a:t>
            </a:r>
          </a:p>
          <a:p>
            <a:pPr lvl="1"/>
            <a:r>
              <a:rPr lang="en-US" dirty="0" smtClean="0"/>
              <a:t>Treatment Characteristics (Content)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/>
              <a:t>Advantages of the CPC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599"/>
            <a:ext cx="7848600" cy="42672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Applicable to a wide range of programs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Based on empirically achieved principles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Provides a measure of program integrity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Provides a measure of program quality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Results can be obtained quickly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Identifies strengths and weaknesses of program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Provides recommendations for program improvement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Can be used for “benchmarking”</a:t>
            </a:r>
          </a:p>
        </p:txBody>
      </p:sp>
    </p:spTree>
    <p:extLst>
      <p:ext uri="{BB962C8B-B14F-4D97-AF65-F5344CB8AC3E}">
        <p14:creationId xmlns:p14="http://schemas.microsoft.com/office/powerpoint/2010/main" val="7130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 brown</a:t>
            </a:r>
          </a:p>
          <a:p>
            <a:r>
              <a:rPr lang="en-US" dirty="0" smtClean="0"/>
              <a:t>Reentry disabilities coordinator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Initiatives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9" y="3962400"/>
            <a:ext cx="1997243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Avenues to Reentry Success (OARS)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Joint partnership </a:t>
            </a:r>
            <a:r>
              <a:rPr lang="en-US" dirty="0" smtClean="0"/>
              <a:t>between the: 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Corrections</a:t>
            </a:r>
          </a:p>
          <a:p>
            <a:pPr lvl="1"/>
            <a:r>
              <a:rPr lang="en-US" dirty="0" smtClean="0"/>
              <a:t>Department </a:t>
            </a:r>
            <a:r>
              <a:rPr lang="en-US" dirty="0"/>
              <a:t>of Health Services</a:t>
            </a:r>
          </a:p>
          <a:p>
            <a:r>
              <a:rPr lang="en-US" dirty="0"/>
              <a:t>Pre- and Post-prison release </a:t>
            </a:r>
            <a:r>
              <a:rPr lang="en-US" dirty="0" smtClean="0"/>
              <a:t>program providing:</a:t>
            </a:r>
          </a:p>
          <a:p>
            <a:pPr lvl="1"/>
            <a:r>
              <a:rPr lang="en-US" dirty="0"/>
              <a:t>Intensive Case Management</a:t>
            </a:r>
          </a:p>
          <a:p>
            <a:pPr lvl="1"/>
            <a:r>
              <a:rPr lang="en-US" dirty="0"/>
              <a:t>Psychiatric Treatment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 err="1" smtClean="0"/>
              <a:t>Criminogenic</a:t>
            </a:r>
            <a:r>
              <a:rPr lang="en-US" dirty="0" smtClean="0"/>
              <a:t> Needs</a:t>
            </a:r>
          </a:p>
          <a:p>
            <a:r>
              <a:rPr lang="en-US" dirty="0" smtClean="0"/>
              <a:t>Participants enroll six months prior to release and can remain for up to two years in the community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OARS Participant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4572000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dirty="0" smtClean="0">
                <a:latin typeface="+mj-lt"/>
              </a:rPr>
              <a:t>Must be referred by a staff member and meet the </a:t>
            </a:r>
            <a:r>
              <a:rPr lang="en-US" altLang="en-US" sz="2800" b="1" dirty="0">
                <a:latin typeface="+mj-lt"/>
              </a:rPr>
              <a:t>following:</a:t>
            </a:r>
          </a:p>
          <a:p>
            <a:r>
              <a:rPr lang="en-US" dirty="0"/>
              <a:t>M</a:t>
            </a:r>
            <a:r>
              <a:rPr lang="en-US" dirty="0" smtClean="0"/>
              <a:t>inimum </a:t>
            </a:r>
            <a:r>
              <a:rPr lang="en-US" dirty="0"/>
              <a:t>of six months of supervision upon release</a:t>
            </a:r>
          </a:p>
          <a:p>
            <a:r>
              <a:rPr lang="en-US" dirty="0"/>
              <a:t>S</a:t>
            </a:r>
            <a:r>
              <a:rPr lang="en-US" dirty="0" smtClean="0"/>
              <a:t>erious </a:t>
            </a:r>
            <a:r>
              <a:rPr lang="en-US" dirty="0"/>
              <a:t>mental health </a:t>
            </a:r>
            <a:r>
              <a:rPr lang="en-US" dirty="0" smtClean="0"/>
              <a:t>treatment </a:t>
            </a:r>
            <a:r>
              <a:rPr lang="en-US" dirty="0"/>
              <a:t>needs (DOC MH-2)</a:t>
            </a:r>
          </a:p>
          <a:p>
            <a:r>
              <a:rPr lang="en-US" dirty="0" smtClean="0"/>
              <a:t>Moderate or high risk to reoffend</a:t>
            </a:r>
            <a:endParaRPr lang="en-US" dirty="0"/>
          </a:p>
          <a:p>
            <a:r>
              <a:rPr lang="en-US" dirty="0"/>
              <a:t>Releasing to an OARS </a:t>
            </a:r>
            <a:r>
              <a:rPr lang="en-US" dirty="0" smtClean="0"/>
              <a:t>Region (county of residence)</a:t>
            </a:r>
          </a:p>
          <a:p>
            <a:r>
              <a:rPr lang="en-US" dirty="0" smtClean="0"/>
              <a:t>Motivation and willingness to engage in treatment </a:t>
            </a:r>
          </a:p>
          <a:p>
            <a:r>
              <a:rPr lang="en-US" dirty="0" smtClean="0"/>
              <a:t>Voluntarily consent </a:t>
            </a:r>
            <a:r>
              <a:rPr lang="en-US" dirty="0"/>
              <a:t>to participate in the OARS Program</a:t>
            </a:r>
          </a:p>
        </p:txBody>
      </p:sp>
    </p:spTree>
    <p:extLst>
      <p:ext uri="{BB962C8B-B14F-4D97-AF65-F5344CB8AC3E}">
        <p14:creationId xmlns:p14="http://schemas.microsoft.com/office/powerpoint/2010/main" val="6951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Scope of the Issue</a:t>
            </a:r>
          </a:p>
          <a:p>
            <a:r>
              <a:rPr lang="en-US" dirty="0" smtClean="0"/>
              <a:t>History of Reentry in DOC</a:t>
            </a:r>
          </a:p>
          <a:p>
            <a:r>
              <a:rPr lang="en-US" dirty="0" smtClean="0"/>
              <a:t>Becky Young Appropriation</a:t>
            </a:r>
          </a:p>
          <a:p>
            <a:r>
              <a:rPr lang="en-US" dirty="0" smtClean="0"/>
              <a:t>Evidence-Based Strategies and Interventions</a:t>
            </a:r>
          </a:p>
          <a:p>
            <a:r>
              <a:rPr lang="en-US" dirty="0" smtClean="0"/>
              <a:t>Mental Health Initiatives/OARS/DOES</a:t>
            </a:r>
          </a:p>
          <a:p>
            <a:r>
              <a:rPr lang="en-US" dirty="0" smtClean="0"/>
              <a:t>Integrating Corrections and Workforce Strategies</a:t>
            </a:r>
          </a:p>
          <a:p>
            <a:r>
              <a:rPr lang="en-US" dirty="0" smtClean="0"/>
              <a:t>Education and Vocational Training</a:t>
            </a:r>
          </a:p>
          <a:p>
            <a:r>
              <a:rPr lang="en-US" dirty="0" smtClean="0"/>
              <a:t>Recidivism</a:t>
            </a:r>
          </a:p>
          <a:p>
            <a:r>
              <a:rPr lang="en-US" dirty="0" smtClean="0"/>
              <a:t>Results First</a:t>
            </a:r>
          </a:p>
        </p:txBody>
      </p:sp>
    </p:spTree>
    <p:extLst>
      <p:ext uri="{BB962C8B-B14F-4D97-AF65-F5344CB8AC3E}">
        <p14:creationId xmlns:p14="http://schemas.microsoft.com/office/powerpoint/2010/main" val="19816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OARS Program</a:t>
            </a:r>
            <a:endParaRPr lang="en-US" dirty="0"/>
          </a:p>
        </p:txBody>
      </p:sp>
      <p:pic>
        <p:nvPicPr>
          <p:cNvPr id="7" name="Picture 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5864165" cy="48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45164" y="1667827"/>
            <a:ext cx="2633660" cy="457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Font typeface="Wingdings" pitchFamily="2" charset="2"/>
              <a:buNone/>
              <a:defRPr/>
            </a:pPr>
            <a:r>
              <a:rPr lang="en-US" altLang="en-US" sz="2800" b="1" dirty="0" smtClean="0"/>
              <a:t>FY2015 OARS</a:t>
            </a:r>
          </a:p>
          <a:p>
            <a:pPr marL="365760" indent="-283464">
              <a:buFont typeface="Wingdings" pitchFamily="2" charset="2"/>
              <a:buNone/>
              <a:defRPr/>
            </a:pPr>
            <a:r>
              <a:rPr lang="en-US" altLang="en-US" sz="2800" b="1" dirty="0" smtClean="0"/>
              <a:t>Participation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99 Average Daily Population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147 Participants Served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Northern and Western Regions expanded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37 Counties total with the addition of Dane in FY16</a:t>
            </a:r>
          </a:p>
        </p:txBody>
      </p:sp>
    </p:spTree>
    <p:extLst>
      <p:ext uri="{BB962C8B-B14F-4D97-AF65-F5344CB8AC3E}">
        <p14:creationId xmlns:p14="http://schemas.microsoft.com/office/powerpoint/2010/main" val="36061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 Expansion of the OARS Program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662154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21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Recidivism: One, Two, and Three Year Follow-Up Periods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16711308"/>
              </p:ext>
            </p:extLst>
          </p:nvPr>
        </p:nvGraphicFramePr>
        <p:xfrm>
          <a:off x="304800" y="1524000"/>
          <a:ext cx="861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74956"/>
              </p:ext>
            </p:extLst>
          </p:nvPr>
        </p:nvGraphicFramePr>
        <p:xfrm>
          <a:off x="990600" y="4800600"/>
          <a:ext cx="69553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6" imgW="4181384" imgH="962043" progId="Excel.Sheet.12">
                  <p:embed/>
                </p:oleObj>
              </mc:Choice>
              <mc:Fallback>
                <p:oleObj name="Worksheet" r:id="rId6" imgW="4181384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800600"/>
                        <a:ext cx="695532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32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Legal Action of Wisconsin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1752" y="2438400"/>
            <a:ext cx="4041648" cy="3818404"/>
          </a:xfrm>
        </p:spPr>
        <p:txBody>
          <a:bodyPr/>
          <a:lstStyle/>
          <a:p>
            <a:r>
              <a:rPr lang="en-US" dirty="0" smtClean="0"/>
              <a:t>Mental Health Diagnosis</a:t>
            </a:r>
          </a:p>
          <a:p>
            <a:r>
              <a:rPr lang="en-US" dirty="0" smtClean="0"/>
              <a:t>Intellectual Disability</a:t>
            </a:r>
          </a:p>
          <a:p>
            <a:r>
              <a:rPr lang="en-US" dirty="0" smtClean="0"/>
              <a:t>Health Services Unit access on-site</a:t>
            </a:r>
          </a:p>
          <a:p>
            <a:r>
              <a:rPr lang="en-US" dirty="0" smtClean="0"/>
              <a:t>Social worker referrals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Intake Interview</a:t>
            </a:r>
          </a:p>
          <a:p>
            <a:r>
              <a:rPr lang="en-US" dirty="0" smtClean="0"/>
              <a:t>Client Retainer</a:t>
            </a:r>
          </a:p>
          <a:p>
            <a:r>
              <a:rPr lang="en-US" dirty="0" smtClean="0"/>
              <a:t>SSI/SSDI application and advocacy</a:t>
            </a:r>
          </a:p>
          <a:p>
            <a:r>
              <a:rPr lang="en-US" dirty="0" smtClean="0"/>
              <a:t>EBD/BC+ application assistance</a:t>
            </a:r>
          </a:p>
          <a:p>
            <a:r>
              <a:rPr lang="en-US" dirty="0" smtClean="0"/>
              <a:t>Additional services may be provided based on individual needs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Disabled Offenders Economic Support (DOES)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3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Arial Black" panose="020B0A04020102020204" pitchFamily="34" charset="0"/>
              </a:rPr>
              <a:t>FY2015 DOES Project Data</a:t>
            </a:r>
            <a:endParaRPr lang="en-US" sz="3400" i="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061457"/>
              </p:ext>
            </p:extLst>
          </p:nvPr>
        </p:nvGraphicFramePr>
        <p:xfrm>
          <a:off x="152400" y="13716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2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Project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Social Security Administration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64.2 percent success rate (FY 2015)</a:t>
            </a:r>
          </a:p>
          <a:p>
            <a:endParaRPr lang="en-US" dirty="0" smtClean="0"/>
          </a:p>
          <a:p>
            <a:r>
              <a:rPr lang="en-US" dirty="0" smtClean="0"/>
              <a:t>58 percent of applicants receive benefits at release, 42 percent require advocacy in the community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34.8 percent success rate for disabled beneficiaries</a:t>
            </a:r>
          </a:p>
          <a:p>
            <a:r>
              <a:rPr lang="en-US" dirty="0" smtClean="0"/>
              <a:t>Benefits can take a year or longer to award (no data available from SSA on wait times)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Project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BadgerCare</a:t>
            </a:r>
            <a:r>
              <a:rPr lang="en-US" dirty="0" smtClean="0"/>
              <a:t> Plus Application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DHS/DOC MOU</a:t>
            </a:r>
          </a:p>
          <a:p>
            <a:r>
              <a:rPr lang="en-US" dirty="0" smtClean="0"/>
              <a:t>Beginning January 20, 2015, all inmates have the opportunity to apply for BC+ prior to release</a:t>
            </a:r>
          </a:p>
          <a:p>
            <a:r>
              <a:rPr lang="en-US" dirty="0" smtClean="0"/>
              <a:t>Applications are submitted via telephone on the 20</a:t>
            </a:r>
            <a:r>
              <a:rPr lang="en-US" baseline="30000" dirty="0" smtClean="0"/>
              <a:t>th</a:t>
            </a:r>
            <a:r>
              <a:rPr lang="en-US" dirty="0" smtClean="0"/>
              <a:t> of the month prior to the month of release</a:t>
            </a:r>
          </a:p>
          <a:p>
            <a:r>
              <a:rPr lang="en-US" dirty="0" smtClean="0"/>
              <a:t>Social workers screen caseloads for those that may need additional assistance</a:t>
            </a:r>
          </a:p>
          <a:p>
            <a:r>
              <a:rPr lang="en-US" dirty="0" smtClean="0"/>
              <a:t>In 5 facilities, 3 contracted paralegals from the DOES Project facilitate applications full-time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Woodruff</a:t>
            </a:r>
          </a:p>
          <a:p>
            <a:r>
              <a:rPr lang="en-US" dirty="0" smtClean="0"/>
              <a:t>Reentry Employment Coordinator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Corrections and Workforce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9" y="3962400"/>
            <a:ext cx="1997243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Predictors of Recidivism?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474518"/>
              </p:ext>
            </p:extLst>
          </p:nvPr>
        </p:nvGraphicFramePr>
        <p:xfrm>
          <a:off x="304801" y="1752600"/>
          <a:ext cx="38862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“The Big Four” </a:t>
                      </a:r>
                      <a:r>
                        <a:rPr lang="en-US" sz="1600" dirty="0" err="1" smtClean="0"/>
                        <a:t>Criminogenic</a:t>
                      </a:r>
                      <a:r>
                        <a:rPr lang="en-US" sz="1600" dirty="0" smtClean="0"/>
                        <a:t> Needs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Anti-social Cognition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Anti-social</a:t>
                      </a:r>
                      <a:r>
                        <a:rPr lang="en-US" sz="1600" baseline="0" dirty="0" smtClean="0"/>
                        <a:t> Companions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Anti-social</a:t>
                      </a:r>
                      <a:r>
                        <a:rPr lang="en-US" sz="1600" baseline="0" dirty="0" smtClean="0"/>
                        <a:t> Personality or Temperament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Family and/or Marital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79204"/>
              </p:ext>
            </p:extLst>
          </p:nvPr>
        </p:nvGraphicFramePr>
        <p:xfrm>
          <a:off x="304800" y="4038600"/>
          <a:ext cx="38862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“The Lesser Four” </a:t>
                      </a:r>
                      <a:r>
                        <a:rPr lang="en-US" sz="1600" dirty="0" err="1" smtClean="0"/>
                        <a:t>Criminogenic</a:t>
                      </a:r>
                      <a:r>
                        <a:rPr lang="en-US" sz="1600" baseline="0" dirty="0" smtClean="0"/>
                        <a:t> Needs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Substance</a:t>
                      </a:r>
                      <a:r>
                        <a:rPr lang="en-US" sz="1600" baseline="0" dirty="0" smtClean="0"/>
                        <a:t> Abuse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School/Education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Leisure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5486400" y="2851666"/>
            <a:ext cx="2743200" cy="1676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388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Criminal Behavior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 rot="1665095">
            <a:off x="4336775" y="3047027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737415">
            <a:off x="4267202" y="4375665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5005" y="5867399"/>
            <a:ext cx="47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</a:t>
            </a:r>
          </a:p>
          <a:p>
            <a:r>
              <a:rPr lang="en-US" sz="800" dirty="0" smtClean="0"/>
              <a:t>Andrews, Donald A. (2007), “Principles of Effective Correctional Programs”, in </a:t>
            </a:r>
            <a:r>
              <a:rPr lang="en-US" sz="800" dirty="0" err="1" smtClean="0"/>
              <a:t>Motiuk</a:t>
            </a:r>
            <a:r>
              <a:rPr lang="en-US" sz="800" dirty="0" smtClean="0"/>
              <a:t>, Laurence L. and Ralph C. </a:t>
            </a:r>
            <a:r>
              <a:rPr lang="en-US" sz="800" dirty="0" err="1" smtClean="0"/>
              <a:t>Serin</a:t>
            </a:r>
            <a:r>
              <a:rPr lang="en-US" sz="800" dirty="0" smtClean="0"/>
              <a:t> (2007). </a:t>
            </a:r>
            <a:r>
              <a:rPr lang="en-US" sz="800" i="1" dirty="0" smtClean="0"/>
              <a:t>Compendium 2000 on Effective Correctional Programming</a:t>
            </a:r>
            <a:r>
              <a:rPr lang="en-US" sz="800" dirty="0" smtClean="0"/>
              <a:t>. Correctional Service Canada.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0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Employment Factor?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People who are employed and earning higher wages soon after release from incarceration less likely to recidivate</a:t>
            </a:r>
          </a:p>
          <a:p>
            <a:r>
              <a:rPr lang="en-US" sz="2400" dirty="0" smtClean="0"/>
              <a:t>Individuals who receive correctional education less likely to recidivate and more likely to obtain employment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657600" y="4022035"/>
            <a:ext cx="1828800" cy="182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6553200" y="4022035"/>
            <a:ext cx="1828800" cy="182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685800" y="4022035"/>
            <a:ext cx="1828800" cy="182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34988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Training and Employment Opportunities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34988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Recidivism, Corrections Costs, and Unemployment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399" y="34988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Income Tax and Sales Tax Revenue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748" y="5850836"/>
            <a:ext cx="824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Sources: </a:t>
            </a:r>
          </a:p>
          <a:p>
            <a:r>
              <a:rPr lang="en-US" sz="800" dirty="0" err="1"/>
              <a:t>Visher</a:t>
            </a:r>
            <a:r>
              <a:rPr lang="en-US" sz="800" dirty="0"/>
              <a:t>, Christy, Sara Debus, and Jennifer </a:t>
            </a:r>
            <a:r>
              <a:rPr lang="en-US" sz="800" dirty="0" err="1"/>
              <a:t>Yahner</a:t>
            </a:r>
            <a:r>
              <a:rPr lang="en-US" sz="800" dirty="0"/>
              <a:t>. 2008. </a:t>
            </a:r>
            <a:r>
              <a:rPr lang="en-US" sz="800" i="1" dirty="0"/>
              <a:t>Employment After Prison: A Longitudinal Study of </a:t>
            </a:r>
            <a:r>
              <a:rPr lang="en-US" sz="800" i="1" dirty="0" err="1"/>
              <a:t>Releasees</a:t>
            </a:r>
            <a:r>
              <a:rPr lang="en-US" sz="800" i="1" dirty="0"/>
              <a:t> in Three States</a:t>
            </a:r>
            <a:r>
              <a:rPr lang="en-US" sz="800" dirty="0"/>
              <a:t>. Washington, DC: Urban Institute</a:t>
            </a:r>
            <a:r>
              <a:rPr lang="en-US" sz="800" dirty="0" smtClean="0"/>
              <a:t>.</a:t>
            </a:r>
          </a:p>
          <a:p>
            <a:r>
              <a:rPr lang="en-US" sz="800" dirty="0"/>
              <a:t>Davis, Lois M., Robert </a:t>
            </a:r>
            <a:r>
              <a:rPr lang="en-US" sz="800" dirty="0" err="1"/>
              <a:t>Bozick</a:t>
            </a:r>
            <a:r>
              <a:rPr lang="en-US" sz="800" dirty="0"/>
              <a:t>, Jennifer L. Steele, Jessica Saunders, and Jeremy N.V. Miles. 2013. </a:t>
            </a:r>
            <a:r>
              <a:rPr lang="en-US" sz="800" i="1" dirty="0"/>
              <a:t>Evaluating the Effectiveness of Correctional Education: A Meta-Analysis of Programs That Provide Education to Incarcerated Adults</a:t>
            </a:r>
            <a:r>
              <a:rPr lang="en-US" sz="800" dirty="0"/>
              <a:t>. Washington, DC: Bureau of Justice Assistance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22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Silvia r. </a:t>
            </a:r>
            <a:r>
              <a:rPr lang="en-US" dirty="0" err="1" smtClean="0"/>
              <a:t>jackson</a:t>
            </a:r>
            <a:endParaRPr lang="en-US" dirty="0" smtClean="0"/>
          </a:p>
          <a:p>
            <a:r>
              <a:rPr lang="en-US" dirty="0" smtClean="0"/>
              <a:t>Doc reentry director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DOC Reentry Initiatives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9" y="3962400"/>
            <a:ext cx="1997243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Corrections and Workforce Strategies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53" y="1600200"/>
            <a:ext cx="6850894" cy="466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D7CB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252" y="6155781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Council of State Governments Justice Center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832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Integrated Reentry and Employment Strategies Pilot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national pilot sites selected (Milwaukee, WI; Palm Beach County, FL)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46" y="2590800"/>
            <a:ext cx="3707509" cy="990600"/>
          </a:xfrm>
          <a:prstGeom prst="rect">
            <a:avLst/>
          </a:prstGeom>
        </p:spPr>
      </p:pic>
      <p:pic>
        <p:nvPicPr>
          <p:cNvPr id="5" name="Picture 2" descr="http://action.heartlandalliance.org/images/content/pagebuilder/13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5" y="4185588"/>
            <a:ext cx="2426631" cy="9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challenge.gov/files/2014/04/NIC-Logo-2-PM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7" y="4282662"/>
            <a:ext cx="1944209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aftertheleap.org/wp-content/uploads/2013/12/logo_ce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55" y="4220572"/>
            <a:ext cx="2026980" cy="10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3000" dirty="0" smtClean="0"/>
              <a:t>Resource-Allocation and Service-Matching Tool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18731" y="1527175"/>
            <a:ext cx="627002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140678"/>
            <a:ext cx="586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i="1" dirty="0" smtClean="0"/>
              <a:t>Integrated Reentry and Employment Strategies: Reducing Recidivism and Promoting Job Readiness</a:t>
            </a:r>
            <a:r>
              <a:rPr lang="en-US" sz="800" dirty="0" smtClean="0"/>
              <a:t>, 2013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128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 smtClean="0"/>
              <a:t>74.9% of all released inmates served less than 3 years in prison (2014)</a:t>
            </a:r>
          </a:p>
          <a:p>
            <a:endParaRPr lang="en-US" dirty="0" smtClean="0"/>
          </a:p>
          <a:p>
            <a:r>
              <a:rPr lang="en-US" dirty="0" smtClean="0"/>
              <a:t>Evaluation and Planning</a:t>
            </a:r>
          </a:p>
          <a:p>
            <a:pPr lvl="1"/>
            <a:r>
              <a:rPr lang="en-US" dirty="0" smtClean="0"/>
              <a:t>COMPAS validated risk/need assessment</a:t>
            </a:r>
          </a:p>
          <a:p>
            <a:r>
              <a:rPr lang="en-US" dirty="0" smtClean="0"/>
              <a:t>Treatment Programming</a:t>
            </a:r>
          </a:p>
          <a:p>
            <a:pPr lvl="1"/>
            <a:r>
              <a:rPr lang="en-US" dirty="0" smtClean="0"/>
              <a:t>Cognitive Interventions, Anger Mgmt., Domestic Violence, Substance Abuse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GED, HSED</a:t>
            </a:r>
          </a:p>
          <a:p>
            <a:r>
              <a:rPr lang="en-US" dirty="0" smtClean="0"/>
              <a:t>Vocational Training</a:t>
            </a:r>
          </a:p>
          <a:p>
            <a:pPr lvl="1"/>
            <a:r>
              <a:rPr lang="en-US" dirty="0" smtClean="0"/>
              <a:t>Career Technical Education</a:t>
            </a:r>
          </a:p>
          <a:p>
            <a:r>
              <a:rPr lang="en-US" dirty="0" smtClean="0"/>
              <a:t>Inmate Jobs, Work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Technical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4041648" cy="4117848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 Detailing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Barbering/Cosmetology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Braille Transcription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 Maintenance and 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Cabinet Making/Cabinetry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Commercial Bakery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Computer Assisted Drafting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Computer Help Desk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C-Tech (Cable Laying)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Custodial Service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5240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24 areas of study across 17 institutions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4765" y="2133600"/>
            <a:ext cx="4194048" cy="411784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Dental Lab 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Service/Culinary 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Horticulture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Institution Food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Machine Tool Operations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Masonry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Motorcycle, Marine, Outdoor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Office Assistant/Aide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Office Software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Welding</a:t>
            </a:r>
          </a:p>
        </p:txBody>
      </p:sp>
    </p:spTree>
    <p:extLst>
      <p:ext uri="{BB962C8B-B14F-4D97-AF65-F5344CB8AC3E}">
        <p14:creationId xmlns:p14="http://schemas.microsoft.com/office/powerpoint/2010/main" val="32636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Community Corrections Employment Program (CCEP)</a:t>
            </a:r>
          </a:p>
          <a:p>
            <a:pPr lvl="1"/>
            <a:r>
              <a:rPr lang="en-US" dirty="0" smtClean="0"/>
              <a:t>Job Development/Placement, OJT, Training, Work Experience</a:t>
            </a:r>
          </a:p>
          <a:p>
            <a:endParaRPr lang="en-US" dirty="0" smtClean="0"/>
          </a:p>
          <a:p>
            <a:r>
              <a:rPr lang="en-US" dirty="0" smtClean="0"/>
              <a:t>Windows to Work</a:t>
            </a:r>
          </a:p>
          <a:p>
            <a:endParaRPr lang="en-US" dirty="0" smtClean="0"/>
          </a:p>
          <a:p>
            <a:r>
              <a:rPr lang="en-US" dirty="0" smtClean="0"/>
              <a:t>Technical College Partnerships</a:t>
            </a:r>
          </a:p>
          <a:p>
            <a:pPr lvl="1"/>
            <a:r>
              <a:rPr lang="en-US" dirty="0" smtClean="0"/>
              <a:t>Gateway Technical College</a:t>
            </a:r>
          </a:p>
          <a:p>
            <a:pPr lvl="1"/>
            <a:r>
              <a:rPr lang="en-US" dirty="0" smtClean="0"/>
              <a:t>Milwaukee Area Technical College</a:t>
            </a:r>
          </a:p>
          <a:p>
            <a:pPr lvl="1"/>
            <a:r>
              <a:rPr lang="en-US" dirty="0" smtClean="0"/>
              <a:t>Madison Area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21534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with Wisconsin’s 11 Workforce Development Boards (WDB)</a:t>
            </a:r>
          </a:p>
          <a:p>
            <a:pPr lvl="1"/>
            <a:r>
              <a:rPr lang="en-US" dirty="0"/>
              <a:t>Each WDB contracted to provide, or subcontract to provide, program at selected state correctional institutions or county jail facilities in each workforce development area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county </a:t>
            </a:r>
            <a:r>
              <a:rPr lang="en-US" dirty="0" smtClean="0"/>
              <a:t>jail programs and 16 </a:t>
            </a:r>
            <a:r>
              <a:rPr lang="en-US" dirty="0"/>
              <a:t>DOC </a:t>
            </a:r>
            <a:r>
              <a:rPr lang="en-US" dirty="0" smtClean="0"/>
              <a:t>programs (in 12 facilities) </a:t>
            </a:r>
          </a:p>
          <a:p>
            <a:r>
              <a:rPr lang="en-US" dirty="0" smtClean="0"/>
              <a:t>Pre- </a:t>
            </a:r>
            <a:r>
              <a:rPr lang="en-US" dirty="0"/>
              <a:t>and post-release program designed to address </a:t>
            </a:r>
            <a:r>
              <a:rPr lang="en-US" dirty="0" err="1"/>
              <a:t>criminogenic</a:t>
            </a:r>
            <a:r>
              <a:rPr lang="en-US" dirty="0"/>
              <a:t> needs that can lead to recidivism</a:t>
            </a:r>
          </a:p>
          <a:p>
            <a:pPr lvl="1"/>
            <a:r>
              <a:rPr lang="en-US" dirty="0"/>
              <a:t>Enrollment occurs 3-9 months prior to release with classroom training in core curriculum content </a:t>
            </a:r>
            <a:r>
              <a:rPr lang="en-US" dirty="0" smtClean="0"/>
              <a:t>areas</a:t>
            </a:r>
            <a:r>
              <a:rPr lang="en-US" dirty="0"/>
              <a:t>, continues approximately 12 months following release</a:t>
            </a:r>
          </a:p>
        </p:txBody>
      </p:sp>
    </p:spTree>
    <p:extLst>
      <p:ext uri="{BB962C8B-B14F-4D97-AF65-F5344CB8AC3E}">
        <p14:creationId xmlns:p14="http://schemas.microsoft.com/office/powerpoint/2010/main" val="15766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to Work, FY2015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0933230"/>
              </p:ext>
            </p:extLst>
          </p:nvPr>
        </p:nvGraphicFramePr>
        <p:xfrm>
          <a:off x="304800" y="1524000"/>
          <a:ext cx="3508375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27651"/>
              </p:ext>
            </p:extLst>
          </p:nvPr>
        </p:nvGraphicFramePr>
        <p:xfrm>
          <a:off x="3810000" y="1676400"/>
          <a:ext cx="510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1524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Employment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40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Recidivism – Windows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DOC </a:t>
            </a:r>
            <a:r>
              <a:rPr lang="en-US" sz="1800" dirty="0"/>
              <a:t>defines </a:t>
            </a:r>
            <a:r>
              <a:rPr lang="en-US" sz="1800" b="1" u="sng" dirty="0"/>
              <a:t>recidivism</a:t>
            </a:r>
            <a:r>
              <a:rPr lang="en-US" sz="1800" dirty="0"/>
              <a:t> as: following an episode of incarceration with the DOC, to commit a criminal offense that results in a new conviction and sentence to DOC custody or </a:t>
            </a:r>
            <a:r>
              <a:rPr lang="en-US" sz="1800" dirty="0" smtClean="0"/>
              <a:t>supervision.</a:t>
            </a:r>
          </a:p>
          <a:p>
            <a:r>
              <a:rPr lang="en-US" sz="1800" dirty="0"/>
              <a:t>DOC defines </a:t>
            </a:r>
            <a:r>
              <a:rPr lang="en-US" sz="1800" b="1" u="sng" dirty="0" err="1"/>
              <a:t>reincarceration</a:t>
            </a:r>
            <a:r>
              <a:rPr lang="en-US" sz="1800" dirty="0"/>
              <a:t> as: following an episode of incarceration with DOC, an admission to prison within a specified follow-up period for either a revocation, a revocation with a new sentence, or a new sentence.</a:t>
            </a:r>
            <a:endParaRPr lang="en-US" sz="1800" dirty="0" smtClean="0"/>
          </a:p>
          <a:p>
            <a:r>
              <a:rPr lang="en-US" sz="1800" dirty="0" smtClean="0"/>
              <a:t>Only moderate- to high-risk individuals are eligible for Windows to Work. DOC is working to develop a </a:t>
            </a:r>
            <a:r>
              <a:rPr lang="en-US" sz="1800" i="1" dirty="0" smtClean="0"/>
              <a:t>comparison group</a:t>
            </a:r>
            <a:r>
              <a:rPr lang="en-US" sz="1800" dirty="0" smtClean="0"/>
              <a:t> in order to measure the full impact of the program. 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83845"/>
              </p:ext>
            </p:extLst>
          </p:nvPr>
        </p:nvGraphicFramePr>
        <p:xfrm>
          <a:off x="609600" y="4419600"/>
          <a:ext cx="7924800" cy="1447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33710"/>
                <a:gridCol w="1116169"/>
                <a:gridCol w="1548969"/>
                <a:gridCol w="1571749"/>
                <a:gridCol w="1435074"/>
                <a:gridCol w="1419129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Release Year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Eligible Participants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One-Year Recidivism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One-Year </a:t>
                      </a:r>
                      <a:r>
                        <a:rPr lang="en-US" sz="1200" dirty="0" err="1">
                          <a:effectLst/>
                        </a:rPr>
                        <a:t>Reincarceration</a:t>
                      </a:r>
                      <a:r>
                        <a:rPr lang="en-US" sz="1200" dirty="0">
                          <a:effectLst/>
                        </a:rPr>
                        <a:t>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Two-Year Recidivism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Two-Year </a:t>
                      </a:r>
                      <a:r>
                        <a:rPr lang="en-US" sz="1200" dirty="0" err="1">
                          <a:effectLst/>
                        </a:rPr>
                        <a:t>Reincarceration</a:t>
                      </a:r>
                      <a:r>
                        <a:rPr lang="en-US" sz="1200" dirty="0">
                          <a:effectLst/>
                        </a:rPr>
                        <a:t>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10.9%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6.3%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23.4%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16.5%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13.2%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----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----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893313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This data does not include participants in jail programs or who may have enrolled in the program while in the </a:t>
            </a:r>
            <a:r>
              <a:rPr lang="en-US" sz="1000" i="1" dirty="0" smtClean="0"/>
              <a:t>community.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34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dirty="0"/>
              <a:t>DOC Computer Numerical Control (CNC) Mobile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Collaboration </a:t>
            </a:r>
            <a:r>
              <a:rPr lang="en-US" sz="2400" dirty="0"/>
              <a:t>between DOC, Gateway Technical College and </a:t>
            </a:r>
            <a:r>
              <a:rPr lang="en-US" sz="2400" dirty="0" smtClean="0"/>
              <a:t>DWD </a:t>
            </a:r>
            <a:r>
              <a:rPr lang="en-US" sz="2400" dirty="0"/>
              <a:t>to offer an accelerated 13-credit CNC technical education certificate program for DOC inmates </a:t>
            </a:r>
            <a:r>
              <a:rPr lang="en-US" sz="2400" dirty="0" smtClean="0"/>
              <a:t>at Racine Correctional Institution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37901"/>
            <a:ext cx="4898488" cy="3262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9023"/>
            <a:ext cx="25241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</a:t>
            </a:r>
          </a:p>
          <a:p>
            <a:pPr lvl="1"/>
            <a:r>
              <a:rPr lang="en-US" b="1" dirty="0" smtClean="0"/>
              <a:t>6.85 million</a:t>
            </a:r>
            <a:r>
              <a:rPr lang="en-US" dirty="0" smtClean="0"/>
              <a:t> </a:t>
            </a:r>
            <a:r>
              <a:rPr lang="en-US" dirty="0"/>
              <a:t>adults </a:t>
            </a:r>
            <a:r>
              <a:rPr lang="en-US" dirty="0" smtClean="0"/>
              <a:t>(or 1 in 36) in </a:t>
            </a:r>
            <a:r>
              <a:rPr lang="en-US" dirty="0"/>
              <a:t>the United States </a:t>
            </a:r>
            <a:r>
              <a:rPr lang="en-US" dirty="0" smtClean="0"/>
              <a:t>under </a:t>
            </a:r>
            <a:r>
              <a:rPr lang="en-US" dirty="0"/>
              <a:t>some </a:t>
            </a:r>
            <a:r>
              <a:rPr lang="en-US" dirty="0" smtClean="0"/>
              <a:t>form of </a:t>
            </a:r>
            <a:r>
              <a:rPr lang="en-US" i="1" dirty="0" smtClean="0"/>
              <a:t>active</a:t>
            </a:r>
            <a:r>
              <a:rPr lang="en-US" dirty="0" smtClean="0"/>
              <a:t> correctional </a:t>
            </a:r>
            <a:r>
              <a:rPr lang="en-US" dirty="0"/>
              <a:t>supervision </a:t>
            </a:r>
            <a:endParaRPr lang="en-US" dirty="0" smtClean="0"/>
          </a:p>
          <a:p>
            <a:pPr lvl="1"/>
            <a:r>
              <a:rPr lang="en-US" b="1" dirty="0"/>
              <a:t>70 million</a:t>
            </a:r>
            <a:r>
              <a:rPr lang="en-US" dirty="0"/>
              <a:t> adults (or 1 in 3) in the US with a criminal </a:t>
            </a:r>
            <a:r>
              <a:rPr lang="en-US" dirty="0" smtClean="0"/>
              <a:t>record</a:t>
            </a:r>
          </a:p>
          <a:p>
            <a:r>
              <a:rPr lang="en-US" dirty="0"/>
              <a:t>Wisconsin</a:t>
            </a:r>
          </a:p>
          <a:p>
            <a:pPr lvl="1"/>
            <a:r>
              <a:rPr lang="en-US" b="1" dirty="0"/>
              <a:t>67,000+</a:t>
            </a:r>
            <a:r>
              <a:rPr lang="en-US" dirty="0"/>
              <a:t> under correctional supervision in the community</a:t>
            </a:r>
          </a:p>
          <a:p>
            <a:pPr lvl="1"/>
            <a:r>
              <a:rPr lang="en-US" b="1" dirty="0"/>
              <a:t>22,000+</a:t>
            </a:r>
            <a:r>
              <a:rPr lang="en-US" dirty="0"/>
              <a:t> incarcerated in Wisconsin Department of Corrections (DOC) institutions</a:t>
            </a:r>
          </a:p>
          <a:p>
            <a:pPr lvl="1"/>
            <a:r>
              <a:rPr lang="en-US" b="1" dirty="0"/>
              <a:t>8,500 – 9,000</a:t>
            </a:r>
            <a:r>
              <a:rPr lang="en-US" dirty="0"/>
              <a:t> DOC inmates released each year in WI </a:t>
            </a:r>
            <a:endParaRPr lang="en-US" dirty="0" smtClean="0"/>
          </a:p>
          <a:p>
            <a:pPr lvl="1"/>
            <a:r>
              <a:rPr lang="en-US" b="1" dirty="0"/>
              <a:t>74.9%</a:t>
            </a:r>
            <a:r>
              <a:rPr lang="en-US" dirty="0"/>
              <a:t> of all released inmates served less than 3 years in prison (2014)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96000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Bureau of Justice Statistics, “</a:t>
            </a:r>
            <a:r>
              <a:rPr lang="en-US" sz="800" i="1" dirty="0" smtClean="0"/>
              <a:t>Correctional Populations in the United States, 2014</a:t>
            </a:r>
            <a:r>
              <a:rPr lang="en-US" sz="800" dirty="0" smtClean="0"/>
              <a:t>,” (Dec. 2015)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55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1B587C">
                    <a:shade val="75000"/>
                  </a:srgbClr>
                </a:solidFill>
              </a:rPr>
              <a:t>Milwaukee Area Technical College (MATC) CNC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Collaboration between DOC, MATC, and DWD to offer an accelerated 14-credit CNC technical education certificate program for DOC inmates (and offenders) at MATC</a:t>
            </a:r>
          </a:p>
        </p:txBody>
      </p:sp>
      <p:pic>
        <p:nvPicPr>
          <p:cNvPr id="4" name="Picture 2" descr="H:\MATC CNC Project\March 23 Site Visit\IMAG1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398"/>
            <a:ext cx="4716382" cy="2667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SEC\Secretary's Office\Reentry\MATC CNC Project\2015 04 17 CNC Ceremony\2015 04 17 - CNC 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86200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39599"/>
            <a:ext cx="3446541" cy="1949450"/>
          </a:xfr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1813" y="1600200"/>
            <a:ext cx="8503920" cy="1981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Industrial Maintenance Essentials: Fluid Power &amp; Metal Processes Specialized Training </a:t>
            </a:r>
            <a:r>
              <a:rPr lang="en-US" dirty="0" smtClean="0"/>
              <a:t>Academy</a:t>
            </a:r>
          </a:p>
          <a:p>
            <a:r>
              <a:rPr lang="en-US" dirty="0" smtClean="0"/>
              <a:t>Collaboration between DOC, Madison College, Workforce Development Board of South Central Wisconsin</a:t>
            </a:r>
          </a:p>
          <a:p>
            <a:r>
              <a:rPr lang="en-US" dirty="0" smtClean="0"/>
              <a:t>11 college credits in 12 weeks (finished </a:t>
            </a:r>
            <a:r>
              <a:rPr lang="en-US" dirty="0"/>
              <a:t>6</a:t>
            </a:r>
            <a:r>
              <a:rPr lang="en-US" dirty="0" smtClean="0"/>
              <a:t>/2016)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7" y="3656450"/>
            <a:ext cx="3773623" cy="2515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59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Megan jones</a:t>
            </a:r>
          </a:p>
          <a:p>
            <a:r>
              <a:rPr lang="en-US" dirty="0" smtClean="0"/>
              <a:t>Director of research and policy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and Results First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79" y="3962400"/>
            <a:ext cx="1997243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 bwMode="auto">
          <a:xfrm>
            <a:off x="512763" y="406400"/>
            <a:ext cx="77724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Primary Domains for Measuring and Reporting Recidivism Rates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2362200" y="3228975"/>
            <a:ext cx="4191000" cy="1905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57" name="AutoShape 9"/>
          <p:cNvSpPr>
            <a:spLocks/>
          </p:cNvSpPr>
          <p:nvPr/>
        </p:nvSpPr>
        <p:spPr bwMode="auto">
          <a:xfrm rot="5400000">
            <a:off x="4263232" y="461168"/>
            <a:ext cx="400050" cy="4202113"/>
          </a:xfrm>
          <a:prstGeom prst="leftBrace">
            <a:avLst>
              <a:gd name="adj1" fmla="val 8753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sz="16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841500" y="29257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595749"/>
                </a:solidFill>
                <a:cs typeface="Times New Roman" pitchFamily="18" charset="0"/>
              </a:rPr>
              <a:t>Starting</a:t>
            </a:r>
          </a:p>
          <a:p>
            <a:pPr algn="ctr"/>
            <a:r>
              <a:rPr lang="en-US" b="1">
                <a:solidFill>
                  <a:srgbClr val="595749"/>
                </a:solidFill>
                <a:cs typeface="Times New Roman" pitchFamily="18" charset="0"/>
              </a:rPr>
              <a:t>Point</a:t>
            </a:r>
            <a:endParaRPr lang="en-US" b="1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1784350" y="33702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595749"/>
                </a:solidFill>
                <a:cs typeface="Arial" charset="0"/>
              </a:rPr>
              <a:t/>
            </a:r>
            <a:br>
              <a:rPr lang="en-US">
                <a:solidFill>
                  <a:srgbClr val="595749"/>
                </a:solidFill>
                <a:cs typeface="Arial" charset="0"/>
              </a:rPr>
            </a:br>
            <a:endParaRPr lang="en-US">
              <a:solidFill>
                <a:srgbClr val="595749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600450" y="18811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595749"/>
                </a:solidFill>
                <a:cs typeface="Arial" charset="0"/>
              </a:rPr>
              <a:t>Follow-up Period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67150" y="36718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95749"/>
                </a:solidFill>
                <a:cs typeface="Arial" charset="0"/>
              </a:rPr>
              <a:t>Recidivism Event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772025" y="3067050"/>
            <a:ext cx="304800" cy="381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362200" y="2743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6572250" y="2743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2362200" y="3543300"/>
            <a:ext cx="0" cy="1181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876300" y="4795838"/>
            <a:ext cx="2971800" cy="1524000"/>
          </a:xfrm>
          <a:prstGeom prst="rect">
            <a:avLst/>
          </a:prstGeom>
          <a:solidFill>
            <a:schemeClr val="bg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Placement on 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Discharge from Supervision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Release from Prison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Gender/Age/Offense..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Program Completion..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Geographic Area, etc…</a:t>
            </a:r>
          </a:p>
          <a:p>
            <a:pPr lvl="1"/>
            <a:endParaRPr lang="en-US" sz="5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1076325" y="3762375"/>
            <a:ext cx="2667000" cy="54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595749"/>
                </a:solidFill>
                <a:cs typeface="Arial" charset="0"/>
              </a:rPr>
              <a:t>? Question ?  </a:t>
            </a:r>
          </a:p>
          <a:p>
            <a:pPr algn="ctr"/>
            <a:endParaRPr lang="en-US" sz="500" b="1">
              <a:solidFill>
                <a:srgbClr val="595749"/>
              </a:solidFill>
              <a:cs typeface="Arial" charset="0"/>
            </a:endParaRPr>
          </a:p>
          <a:p>
            <a:pPr algn="ctr"/>
            <a:r>
              <a:rPr lang="en-US" sz="1400" i="1">
                <a:solidFill>
                  <a:srgbClr val="595749"/>
                </a:solidFill>
                <a:cs typeface="Arial" charset="0"/>
              </a:rPr>
              <a:t>What is the recidivism rate for….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28600" y="1247775"/>
            <a:ext cx="3371850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solidFill>
                  <a:srgbClr val="595749"/>
                </a:solidFill>
                <a:cs typeface="Arial" charset="0"/>
              </a:rPr>
              <a:t> </a:t>
            </a:r>
            <a:r>
              <a:rPr lang="en-US" sz="1600">
                <a:solidFill>
                  <a:srgbClr val="595749"/>
                </a:solidFill>
                <a:cs typeface="Arial" charset="0"/>
              </a:rPr>
              <a:t>Timeframe when the subject has an opportunity to engage in a recidivism event.  Can be variable (6 months, 1 yr, 2 yr, 5yr, etc…).</a:t>
            </a:r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3657600" y="1587500"/>
            <a:ext cx="889000" cy="317500"/>
          </a:xfrm>
          <a:custGeom>
            <a:avLst/>
            <a:gdLst>
              <a:gd name="T0" fmla="*/ 2147483647 w 560"/>
              <a:gd name="T1" fmla="*/ 2147483647 h 200"/>
              <a:gd name="T2" fmla="*/ 2147483647 w 560"/>
              <a:gd name="T3" fmla="*/ 2147483647 h 200"/>
              <a:gd name="T4" fmla="*/ 0 w 560"/>
              <a:gd name="T5" fmla="*/ 2147483647 h 200"/>
              <a:gd name="T6" fmla="*/ 0 60000 65536"/>
              <a:gd name="T7" fmla="*/ 0 60000 65536"/>
              <a:gd name="T8" fmla="*/ 0 60000 65536"/>
              <a:gd name="T9" fmla="*/ 0 w 560"/>
              <a:gd name="T10" fmla="*/ 0 h 200"/>
              <a:gd name="T11" fmla="*/ 560 w 560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200">
                <a:moveTo>
                  <a:pt x="480" y="200"/>
                </a:moveTo>
                <a:cubicBezTo>
                  <a:pt x="520" y="108"/>
                  <a:pt x="560" y="16"/>
                  <a:pt x="480" y="8"/>
                </a:cubicBezTo>
                <a:cubicBezTo>
                  <a:pt x="400" y="0"/>
                  <a:pt x="200" y="76"/>
                  <a:pt x="0" y="15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419600" y="4191000"/>
            <a:ext cx="4343400" cy="2057400"/>
          </a:xfrm>
          <a:prstGeom prst="rect">
            <a:avLst/>
          </a:prstGeom>
          <a:solidFill>
            <a:schemeClr val="bg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Re-Arrest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Re-Arrest &amp; Charged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Jail Confinement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Prison Confinement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Fine and/or Jail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Jail/Probation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Prison</a:t>
            </a: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6172200" y="4391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6172200" y="48625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1722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6172200" y="53482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6172200" y="5595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6172200" y="5838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 rot="-377086">
            <a:off x="4957763" y="3484563"/>
            <a:ext cx="2128837" cy="742950"/>
          </a:xfrm>
          <a:custGeom>
            <a:avLst/>
            <a:gdLst>
              <a:gd name="T0" fmla="*/ 0 w 616"/>
              <a:gd name="T1" fmla="*/ 2147483647 h 504"/>
              <a:gd name="T2" fmla="*/ 2147483647 w 616"/>
              <a:gd name="T3" fmla="*/ 2147483647 h 504"/>
              <a:gd name="T4" fmla="*/ 2147483647 w 616"/>
              <a:gd name="T5" fmla="*/ 2147483647 h 504"/>
              <a:gd name="T6" fmla="*/ 0 60000 65536"/>
              <a:gd name="T7" fmla="*/ 0 60000 65536"/>
              <a:gd name="T8" fmla="*/ 0 60000 65536"/>
              <a:gd name="T9" fmla="*/ 0 w 616"/>
              <a:gd name="T10" fmla="*/ 0 h 504"/>
              <a:gd name="T11" fmla="*/ 616 w 61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504">
                <a:moveTo>
                  <a:pt x="0" y="72"/>
                </a:moveTo>
                <a:cubicBezTo>
                  <a:pt x="220" y="36"/>
                  <a:pt x="440" y="0"/>
                  <a:pt x="528" y="72"/>
                </a:cubicBezTo>
                <a:cubicBezTo>
                  <a:pt x="616" y="144"/>
                  <a:pt x="572" y="324"/>
                  <a:pt x="528" y="5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371600" y="30813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595749"/>
                </a:solidFill>
                <a:cs typeface="Arial" charset="0"/>
              </a:rPr>
              <a:t>Date</a:t>
            </a:r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927100" y="5629275"/>
            <a:ext cx="444500" cy="342900"/>
          </a:xfrm>
          <a:custGeom>
            <a:avLst/>
            <a:gdLst>
              <a:gd name="T0" fmla="*/ 2147483647 w 280"/>
              <a:gd name="T1" fmla="*/ 0 h 216"/>
              <a:gd name="T2" fmla="*/ 2147483647 w 280"/>
              <a:gd name="T3" fmla="*/ 2147483647 h 216"/>
              <a:gd name="T4" fmla="*/ 2147483647 w 280"/>
              <a:gd name="T5" fmla="*/ 2147483647 h 216"/>
              <a:gd name="T6" fmla="*/ 0 60000 65536"/>
              <a:gd name="T7" fmla="*/ 0 60000 65536"/>
              <a:gd name="T8" fmla="*/ 0 60000 65536"/>
              <a:gd name="T9" fmla="*/ 0 w 280"/>
              <a:gd name="T10" fmla="*/ 0 h 216"/>
              <a:gd name="T11" fmla="*/ 280 w 2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16">
                <a:moveTo>
                  <a:pt x="40" y="0"/>
                </a:moveTo>
                <a:cubicBezTo>
                  <a:pt x="20" y="84"/>
                  <a:pt x="0" y="168"/>
                  <a:pt x="40" y="192"/>
                </a:cubicBezTo>
                <a:cubicBezTo>
                  <a:pt x="80" y="216"/>
                  <a:pt x="180" y="180"/>
                  <a:pt x="28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895350" y="5638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595749"/>
                </a:solidFill>
                <a:cs typeface="Arial" charset="0"/>
              </a:rPr>
              <a:t>BY</a:t>
            </a:r>
            <a:endParaRPr lang="en-US" sz="900" b="1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172200" y="46339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86488" y="60674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10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6" grpId="1" animBg="1"/>
      <p:bldP spid="2057" grpId="0" animBg="1"/>
      <p:bldP spid="2057" grpId="1" animBg="1"/>
      <p:bldP spid="2060" grpId="0"/>
      <p:bldP spid="2060" grpId="1"/>
      <p:bldP spid="40965" grpId="0"/>
      <p:bldP spid="2063" grpId="0"/>
      <p:bldP spid="2063" grpId="1"/>
      <p:bldP spid="2065" grpId="0"/>
      <p:bldP spid="2065" grpId="1"/>
      <p:bldP spid="2068" grpId="0" animBg="1"/>
      <p:bldP spid="2068" grpId="1" animBg="1"/>
      <p:bldP spid="2070" grpId="0" animBg="1"/>
      <p:bldP spid="2070" grpId="1" animBg="1"/>
      <p:bldP spid="2071" grpId="0" animBg="1"/>
      <p:bldP spid="2071" grpId="1" animBg="1"/>
      <p:bldP spid="2081" grpId="0" animBg="1"/>
      <p:bldP spid="2081" grpId="1" animBg="1"/>
      <p:bldP spid="2081" grpId="2" animBg="1"/>
      <p:bldP spid="2082" grpId="0" animBg="1"/>
      <p:bldP spid="2082" grpId="1" animBg="1"/>
      <p:bldP spid="2082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85" grpId="2" animBg="1"/>
      <p:bldP spid="2086" grpId="0" animBg="1"/>
      <p:bldP spid="2086" grpId="1" animBg="1"/>
      <p:bldP spid="2086" grpId="2" animBg="1"/>
      <p:bldP spid="2087" grpId="0" animBg="1"/>
      <p:bldP spid="2087" grpId="1" animBg="1"/>
      <p:bldP spid="2087" grpId="2" animBg="1"/>
      <p:bldP spid="2088" grpId="0" animBg="1"/>
      <p:bldP spid="2088" grpId="1" animBg="1"/>
      <p:bldP spid="2088" grpId="2" animBg="1"/>
      <p:bldP spid="2088" grpId="3" animBg="1"/>
      <p:bldP spid="2089" grpId="0" animBg="1"/>
      <p:bldP spid="2089" grpId="1" animBg="1"/>
      <p:bldP spid="2089" grpId="2" animBg="1"/>
      <p:bldP spid="2090" grpId="0" animBg="1"/>
      <p:bldP spid="2090" grpId="1" animBg="1"/>
      <p:bldP spid="2090" grpId="2" animBg="1"/>
      <p:bldP spid="2091" grpId="0" animBg="1"/>
      <p:bldP spid="2091" grpId="1" animBg="1"/>
      <p:bldP spid="2091" grpId="2" animBg="1"/>
      <p:bldP spid="2092" grpId="0" animBg="1"/>
      <p:bldP spid="2092" grpId="1" animBg="1"/>
      <p:bldP spid="2092" grpId="2" animBg="1"/>
      <p:bldP spid="2093" grpId="0" animBg="1"/>
      <p:bldP spid="2093" grpId="1" animBg="1"/>
      <p:bldP spid="2093" grpId="2" animBg="1"/>
      <p:bldP spid="2094" grpId="0" animBg="1"/>
      <p:bldP spid="2094" grpId="1" animBg="1"/>
      <p:bldP spid="2094" grpId="2" animBg="1"/>
      <p:bldP spid="2095" grpId="0"/>
      <p:bldP spid="2095" grpId="1"/>
      <p:bldP spid="2095" grpId="2"/>
      <p:bldP spid="2096" grpId="0" animBg="1"/>
      <p:bldP spid="2096" grpId="1" animBg="1"/>
      <p:bldP spid="2096" grpId="2" animBg="1"/>
      <p:bldP spid="2097" grpId="0"/>
      <p:bldP spid="2097" grpId="1"/>
      <p:bldP spid="2097" grpId="2"/>
      <p:bldP spid="2099" grpId="0" animBg="1"/>
      <p:bldP spid="2099" grpId="1" animBg="1"/>
      <p:bldP spid="2099" grpId="2" animBg="1"/>
      <p:bldP spid="2100" grpId="0" animBg="1"/>
      <p:bldP spid="2100" grpId="1" animBg="1"/>
      <p:bldP spid="2100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832725" cy="21336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4600" b="1" dirty="0" smtClean="0"/>
              <a:t>Recidivism</a:t>
            </a:r>
            <a:br>
              <a:rPr lang="en-US" sz="4600" b="1" dirty="0" smtClean="0"/>
            </a:br>
            <a:r>
              <a:rPr lang="en-US" sz="2700" dirty="0" smtClean="0"/>
              <a:t>To commit a criminal offense resulting in a new conviction and sentence to the Wisconsin DOC.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438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WI DOC recidivism rates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represent the number of persons who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have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recidivated divided by the total number of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persons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in a defined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population.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The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offense date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 is the date of the recidivism event.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All recidivism rates are based on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only Wisconsin offenses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 that have resulted in court dispositions that include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custody or supervision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 under the WI DOC. </a:t>
            </a:r>
          </a:p>
        </p:txBody>
      </p:sp>
    </p:spTree>
    <p:extLst>
      <p:ext uri="{BB962C8B-B14F-4D97-AF65-F5344CB8AC3E}">
        <p14:creationId xmlns:p14="http://schemas.microsoft.com/office/powerpoint/2010/main" val="3187554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 bwMode="auto"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Calculating the Recidivism Rate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309813"/>
            <a:ext cx="1295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Tw Cen MT"/>
              </a:rPr>
              <a:t>Starting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latin typeface="Tw Cen MT"/>
              </a:rPr>
              <a:t>Point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2309813"/>
            <a:ext cx="10668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Tw Cen MT"/>
              </a:rPr>
              <a:t>End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latin typeface="Tw Cen MT"/>
              </a:rPr>
              <a:t>Point</a:t>
            </a: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>
            <a:off x="2057400" y="2665413"/>
            <a:ext cx="518160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on 1 16"/>
          <p:cNvSpPr/>
          <p:nvPr/>
        </p:nvSpPr>
        <p:spPr>
          <a:xfrm>
            <a:off x="5257800" y="2271713"/>
            <a:ext cx="784225" cy="785812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32388" y="3027363"/>
            <a:ext cx="1039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Tw Cen MT"/>
              </a:rPr>
              <a:t>Offense 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Tw Cen MT"/>
              </a:rPr>
              <a:t>Date</a:t>
            </a: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609600" y="3657600"/>
            <a:ext cx="7848600" cy="2971800"/>
            <a:chOff x="609600" y="3657600"/>
            <a:chExt cx="7848600" cy="2971800"/>
          </a:xfrm>
        </p:grpSpPr>
        <p:sp>
          <p:nvSpPr>
            <p:cNvPr id="20" name="Rectangle 19"/>
            <p:cNvSpPr/>
            <p:nvPr/>
          </p:nvSpPr>
          <p:spPr>
            <a:xfrm>
              <a:off x="609600" y="3657600"/>
              <a:ext cx="7848600" cy="2971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34" name="TextBox 18"/>
            <p:cNvSpPr txBox="1">
              <a:spLocks noChangeArrowheads="1"/>
            </p:cNvSpPr>
            <p:nvPr/>
          </p:nvSpPr>
          <p:spPr bwMode="auto">
            <a:xfrm>
              <a:off x="632460" y="3787441"/>
              <a:ext cx="40919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latin typeface="Tw Cen MT"/>
                </a:rPr>
                <a:t>EXAMPLE</a:t>
              </a: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804863" y="4191000"/>
            <a:ext cx="2014537" cy="2176463"/>
            <a:chOff x="805398" y="4191000"/>
            <a:chExt cx="2014002" cy="2175696"/>
          </a:xfrm>
        </p:grpSpPr>
        <p:sp>
          <p:nvSpPr>
            <p:cNvPr id="21" name="Rectangle 20"/>
            <p:cNvSpPr/>
            <p:nvPr/>
          </p:nvSpPr>
          <p:spPr>
            <a:xfrm>
              <a:off x="881578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43389" y="4191000"/>
              <a:ext cx="614200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3501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6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81578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43389" y="4794037"/>
              <a:ext cx="614200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3614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11690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1690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6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73501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3614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37931" name="TextBox 32"/>
            <p:cNvSpPr txBox="1">
              <a:spLocks noChangeArrowheads="1"/>
            </p:cNvSpPr>
            <p:nvPr/>
          </p:nvSpPr>
          <p:spPr bwMode="auto">
            <a:xfrm>
              <a:off x="1074129" y="5609272"/>
              <a:ext cx="1476540" cy="38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latin typeface="Tw Cen MT"/>
                </a:rPr>
                <a:t>“The Cohort”</a:t>
              </a:r>
            </a:p>
          </p:txBody>
        </p:sp>
        <p:sp>
          <p:nvSpPr>
            <p:cNvPr id="37932" name="TextBox 33"/>
            <p:cNvSpPr txBox="1">
              <a:spLocks noChangeArrowheads="1"/>
            </p:cNvSpPr>
            <p:nvPr/>
          </p:nvSpPr>
          <p:spPr bwMode="auto">
            <a:xfrm>
              <a:off x="805398" y="5914072"/>
              <a:ext cx="2014002" cy="45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latin typeface="Tw Cen MT"/>
                </a:rPr>
                <a:t>10 offenders released from prison in 2005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2057400" y="1322545"/>
            <a:ext cx="5105400" cy="1141255"/>
            <a:chOff x="1905000" y="1322913"/>
            <a:chExt cx="5105400" cy="1140607"/>
          </a:xfrm>
        </p:grpSpPr>
        <p:sp>
          <p:nvSpPr>
            <p:cNvPr id="37918" name="TextBox 12"/>
            <p:cNvSpPr txBox="1">
              <a:spLocks noChangeArrowheads="1"/>
            </p:cNvSpPr>
            <p:nvPr/>
          </p:nvSpPr>
          <p:spPr bwMode="auto">
            <a:xfrm>
              <a:off x="3398520" y="1322913"/>
              <a:ext cx="2133600" cy="38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latin typeface="Tw Cen MT"/>
                </a:rPr>
                <a:t>Follow-up Period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-5400000">
              <a:off x="4191151" y="-355728"/>
              <a:ext cx="533097" cy="5105400"/>
            </a:xfrm>
            <a:prstGeom prst="rightBrace">
              <a:avLst>
                <a:gd name="adj1" fmla="val 154047"/>
                <a:gd name="adj2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20" name="TextBox 41"/>
            <p:cNvSpPr txBox="1">
              <a:spLocks noChangeArrowheads="1"/>
            </p:cNvSpPr>
            <p:nvPr/>
          </p:nvSpPr>
          <p:spPr bwMode="auto">
            <a:xfrm>
              <a:off x="3398520" y="1514119"/>
              <a:ext cx="213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200" dirty="0">
                  <a:latin typeface="Tw Cen MT"/>
                </a:rPr>
                <a:t>(1 year, 2 years, and 3 years)</a:t>
              </a: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705600" y="3733800"/>
            <a:ext cx="1570038" cy="2717800"/>
            <a:chOff x="6705599" y="3733800"/>
            <a:chExt cx="1570734" cy="2717016"/>
          </a:xfrm>
        </p:grpSpPr>
        <p:sp>
          <p:nvSpPr>
            <p:cNvPr id="43" name="Rectangle 42"/>
            <p:cNvSpPr/>
            <p:nvPr/>
          </p:nvSpPr>
          <p:spPr>
            <a:xfrm>
              <a:off x="7348822" y="3733800"/>
              <a:ext cx="616223" cy="73797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6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37534" y="3733800"/>
              <a:ext cx="614634" cy="73797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6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5599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48822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599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37534" y="5098656"/>
              <a:ext cx="614634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60110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37534" y="4495580"/>
              <a:ext cx="614634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48822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60110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chemeClr val="accent5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5599" y="3787759"/>
              <a:ext cx="1570734" cy="68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05599" y="4538431"/>
              <a:ext cx="1570734" cy="129978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6" name="TextBox 56"/>
            <p:cNvSpPr txBox="1">
              <a:spLocks noChangeArrowheads="1"/>
            </p:cNvSpPr>
            <p:nvPr/>
          </p:nvSpPr>
          <p:spPr bwMode="auto">
            <a:xfrm>
              <a:off x="6705599" y="5899784"/>
              <a:ext cx="15707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latin typeface="Tw Cen MT"/>
                </a:rPr>
                <a:t>Recidivism Rate</a:t>
              </a:r>
            </a:p>
          </p:txBody>
        </p:sp>
        <p:sp>
          <p:nvSpPr>
            <p:cNvPr id="37917" name="TextBox 57"/>
            <p:cNvSpPr txBox="1">
              <a:spLocks noChangeArrowheads="1"/>
            </p:cNvSpPr>
            <p:nvPr/>
          </p:nvSpPr>
          <p:spPr bwMode="auto">
            <a:xfrm>
              <a:off x="6705599" y="6177728"/>
              <a:ext cx="1570733" cy="2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latin typeface="Tw Cen MT"/>
                </a:rPr>
                <a:t>2 ÷ 10 = 20%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971800" y="4918075"/>
            <a:ext cx="3429000" cy="1084263"/>
            <a:chOff x="2971800" y="4917595"/>
            <a:chExt cx="3429000" cy="108457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1800" y="4917595"/>
              <a:ext cx="3429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1" name="TextBox 39"/>
            <p:cNvSpPr txBox="1">
              <a:spLocks noChangeArrowheads="1"/>
            </p:cNvSpPr>
            <p:nvPr/>
          </p:nvSpPr>
          <p:spPr bwMode="auto">
            <a:xfrm>
              <a:off x="3592684" y="4953000"/>
              <a:ext cx="2132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latin typeface="Tw Cen MT"/>
                </a:rPr>
                <a:t>Follow-up Period</a:t>
              </a:r>
            </a:p>
          </p:txBody>
        </p:sp>
        <p:sp>
          <p:nvSpPr>
            <p:cNvPr id="37902" name="TextBox 40"/>
            <p:cNvSpPr txBox="1">
              <a:spLocks noChangeArrowheads="1"/>
            </p:cNvSpPr>
            <p:nvPr/>
          </p:nvSpPr>
          <p:spPr bwMode="auto">
            <a:xfrm>
              <a:off x="3545949" y="5257800"/>
              <a:ext cx="2226201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latin typeface="Tw Cen MT"/>
                </a:rPr>
                <a:t>1 year</a:t>
              </a:r>
            </a:p>
          </p:txBody>
        </p:sp>
        <p:sp>
          <p:nvSpPr>
            <p:cNvPr id="37903" name="TextBox 58"/>
            <p:cNvSpPr txBox="1">
              <a:spLocks noChangeArrowheads="1"/>
            </p:cNvSpPr>
            <p:nvPr/>
          </p:nvSpPr>
          <p:spPr bwMode="auto">
            <a:xfrm>
              <a:off x="3352800" y="5550763"/>
              <a:ext cx="2689859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latin typeface="Tw Cen MT"/>
                </a:rPr>
                <a:t>During the follow-up period, </a:t>
              </a:r>
              <a:br>
                <a:rPr lang="en-US" sz="1400">
                  <a:latin typeface="Tw Cen MT"/>
                </a:rPr>
              </a:br>
              <a:r>
                <a:rPr lang="en-US" sz="1400">
                  <a:latin typeface="Tw Cen MT"/>
                </a:rPr>
                <a:t>2 offenders commit a new offense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26472" y="2887967"/>
            <a:ext cx="13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w Cen MT" panose="020B0602020104020603" pitchFamily="34" charset="0"/>
              </a:rPr>
              <a:t>Release from Prison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4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393985"/>
              </p:ext>
            </p:extLst>
          </p:nvPr>
        </p:nvGraphicFramePr>
        <p:xfrm>
          <a:off x="457200" y="1536700"/>
          <a:ext cx="822960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>
            <a:off x="1382813" y="6142235"/>
            <a:ext cx="6629400" cy="12700"/>
          </a:xfrm>
          <a:prstGeom prst="bentConnector3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TextBox 1"/>
          <p:cNvSpPr txBox="1">
            <a:spLocks noChangeArrowheads="1"/>
          </p:cNvSpPr>
          <p:nvPr/>
        </p:nvSpPr>
        <p:spPr bwMode="auto">
          <a:xfrm>
            <a:off x="3592613" y="6001741"/>
            <a:ext cx="2209800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595749"/>
                </a:solidFill>
                <a:latin typeface="Tw Cen MT"/>
              </a:rPr>
              <a:t>Year Released from Prison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 bwMode="auto"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Recidivism Rate x Gender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3725" y="1277719"/>
            <a:ext cx="8279275" cy="4683561"/>
            <a:chOff x="42772" y="19542"/>
            <a:chExt cx="9638019" cy="4952152"/>
          </a:xfrm>
        </p:grpSpPr>
        <p:grpSp>
          <p:nvGrpSpPr>
            <p:cNvPr id="10" name="Group 9"/>
            <p:cNvGrpSpPr/>
            <p:nvPr/>
          </p:nvGrpSpPr>
          <p:grpSpPr>
            <a:xfrm>
              <a:off x="42772" y="19542"/>
              <a:ext cx="9185893" cy="4952152"/>
              <a:chOff x="46961" y="21166"/>
              <a:chExt cx="10085526" cy="5363773"/>
            </a:xfrm>
          </p:grpSpPr>
          <p:graphicFrame>
            <p:nvGraphicFramePr>
              <p:cNvPr id="16" name="Chart 1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7488932"/>
                  </p:ext>
                </p:extLst>
              </p:nvPr>
            </p:nvGraphicFramePr>
            <p:xfrm>
              <a:off x="4850345" y="21166"/>
              <a:ext cx="5282142" cy="53435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7" name="Chart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00565186"/>
                  </p:ext>
                </p:extLst>
              </p:nvPr>
            </p:nvGraphicFramePr>
            <p:xfrm>
              <a:off x="46961" y="41415"/>
              <a:ext cx="5066243" cy="53435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1" name="Rectangle 10"/>
            <p:cNvSpPr/>
            <p:nvPr/>
          </p:nvSpPr>
          <p:spPr>
            <a:xfrm>
              <a:off x="8403168" y="1121833"/>
              <a:ext cx="171622" cy="13864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3168" y="878418"/>
              <a:ext cx="171622" cy="1403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92582" y="645582"/>
              <a:ext cx="171622" cy="14032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8667750" y="560917"/>
              <a:ext cx="1013041" cy="7211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3-year</a:t>
              </a:r>
            </a:p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2-year</a:t>
              </a:r>
            </a:p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1-year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598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Recidivism Rate x Age at Release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0480" y="1648588"/>
            <a:ext cx="9067800" cy="3879853"/>
            <a:chOff x="0" y="0"/>
            <a:chExt cx="9239252" cy="442927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8666680"/>
                </p:ext>
              </p:extLst>
            </p:nvPr>
          </p:nvGraphicFramePr>
          <p:xfrm>
            <a:off x="7328488" y="18130"/>
            <a:ext cx="1627132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938344"/>
                </p:ext>
              </p:extLst>
            </p:nvPr>
          </p:nvGraphicFramePr>
          <p:xfrm>
            <a:off x="5880404" y="18129"/>
            <a:ext cx="1635883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50877106"/>
                </p:ext>
              </p:extLst>
            </p:nvPr>
          </p:nvGraphicFramePr>
          <p:xfrm>
            <a:off x="4485236" y="18130"/>
            <a:ext cx="1612884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2737595"/>
                </p:ext>
              </p:extLst>
            </p:nvPr>
          </p:nvGraphicFramePr>
          <p:xfrm>
            <a:off x="3132405" y="28714"/>
            <a:ext cx="1515799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585726"/>
                </p:ext>
              </p:extLst>
            </p:nvPr>
          </p:nvGraphicFramePr>
          <p:xfrm>
            <a:off x="1906570" y="3314"/>
            <a:ext cx="1418716" cy="3816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0815907"/>
                </p:ext>
              </p:extLst>
            </p:nvPr>
          </p:nvGraphicFramePr>
          <p:xfrm>
            <a:off x="0" y="49880"/>
            <a:ext cx="2129369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" name="TextBox 15"/>
            <p:cNvSpPr txBox="1"/>
            <p:nvPr/>
          </p:nvSpPr>
          <p:spPr>
            <a:xfrm>
              <a:off x="711757" y="3880938"/>
              <a:ext cx="431127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Age:</a:t>
              </a: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531841" y="4153633"/>
              <a:ext cx="651481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i="1" dirty="0" err="1">
                  <a:solidFill>
                    <a:schemeClr val="tx2">
                      <a:lumMod val="75000"/>
                    </a:schemeClr>
                  </a:solidFill>
                </a:rPr>
                <a:t>Avg</a:t>
              </a:r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 N:</a:t>
              </a:r>
              <a:r>
                <a:rPr lang="en-US" sz="1400" i="1" baseline="30000" dirty="0">
                  <a:solidFill>
                    <a:schemeClr val="tx2">
                      <a:lumMod val="75000"/>
                    </a:schemeClr>
                  </a:solidFill>
                </a:rPr>
                <a:t>*</a:t>
              </a: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1356665" y="3870354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20-24</a:t>
              </a: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1339135" y="4124558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1,645</a:t>
              </a: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2524177" y="3891521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25-29</a:t>
              </a: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2492425" y="4153632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1,621</a:t>
              </a: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3801144" y="3912687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30-34</a:t>
              </a: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3805587" y="4185651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1,285</a:t>
              </a:r>
            </a:p>
          </p:txBody>
        </p:sp>
        <p:sp>
          <p:nvSpPr>
            <p:cNvPr id="19" name="TextBox 25"/>
            <p:cNvSpPr txBox="1"/>
            <p:nvPr/>
          </p:nvSpPr>
          <p:spPr>
            <a:xfrm>
              <a:off x="5215690" y="3902104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35-39</a:t>
              </a:r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5205106" y="4145454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1,179</a:t>
              </a: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6693738" y="3880937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40-44</a:t>
              </a:r>
            </a:p>
          </p:txBody>
        </p:sp>
        <p:sp>
          <p:nvSpPr>
            <p:cNvPr id="22" name="TextBox 28"/>
            <p:cNvSpPr txBox="1"/>
            <p:nvPr/>
          </p:nvSpPr>
          <p:spPr>
            <a:xfrm>
              <a:off x="6683154" y="4141502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1,001</a:t>
              </a: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8044786" y="3849187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45-49</a:t>
              </a:r>
            </a:p>
          </p:txBody>
        </p:sp>
        <p:sp>
          <p:nvSpPr>
            <p:cNvPr id="24" name="TextBox 30"/>
            <p:cNvSpPr txBox="1"/>
            <p:nvPr/>
          </p:nvSpPr>
          <p:spPr>
            <a:xfrm>
              <a:off x="8044785" y="4149681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2">
                      <a:lumMod val="75000"/>
                    </a:schemeClr>
                  </a:solidFill>
                </a:rPr>
                <a:t>651</a:t>
              </a: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8424901" y="0"/>
              <a:ext cx="814351" cy="7211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3-year</a:t>
              </a:r>
            </a:p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2-year</a:t>
              </a:r>
            </a:p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1-year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53638" y="514226"/>
              <a:ext cx="137961" cy="13864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53637" y="298054"/>
              <a:ext cx="137961" cy="1403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53638" y="83562"/>
              <a:ext cx="137961" cy="140325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cxnSp>
        <p:nvCxnSpPr>
          <p:cNvPr id="33" name="Elbow Connector 32"/>
          <p:cNvCxnSpPr/>
          <p:nvPr/>
        </p:nvCxnSpPr>
        <p:spPr>
          <a:xfrm flipV="1">
            <a:off x="1130884" y="5925892"/>
            <a:ext cx="7626202" cy="19296"/>
          </a:xfrm>
          <a:prstGeom prst="bentConnector3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4"/>
          <p:cNvSpPr txBox="1">
            <a:spLocks noChangeArrowheads="1"/>
          </p:cNvSpPr>
          <p:nvPr/>
        </p:nvSpPr>
        <p:spPr bwMode="auto">
          <a:xfrm>
            <a:off x="3810000" y="5771904"/>
            <a:ext cx="20574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595749"/>
                </a:solidFill>
                <a:latin typeface="Tw Cen MT"/>
              </a:rPr>
              <a:t>2000-2009 </a:t>
            </a:r>
            <a:r>
              <a:rPr lang="en-US" sz="1400" dirty="0">
                <a:solidFill>
                  <a:srgbClr val="595749"/>
                </a:solidFill>
                <a:latin typeface="Tw Cen MT"/>
              </a:rPr>
              <a:t>Releases</a:t>
            </a:r>
          </a:p>
        </p:txBody>
      </p:sp>
    </p:spTree>
    <p:extLst>
      <p:ext uri="{BB962C8B-B14F-4D97-AF65-F5344CB8AC3E}">
        <p14:creationId xmlns:p14="http://schemas.microsoft.com/office/powerpoint/2010/main" val="4616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400050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Months to Recidivism (3-year follow-up)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14665"/>
              </p:ext>
            </p:extLst>
          </p:nvPr>
        </p:nvGraphicFramePr>
        <p:xfrm>
          <a:off x="965456" y="1371601"/>
          <a:ext cx="7366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1793823" y="2003364"/>
            <a:ext cx="661796" cy="71165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25%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within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4½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months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157861" y="3610933"/>
            <a:ext cx="1007931" cy="39891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50% within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11½ months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2640154" y="4863038"/>
            <a:ext cx="1712210" cy="242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E3E2DD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75% within 21 months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95776" y="3792895"/>
            <a:ext cx="368300" cy="0"/>
          </a:xfrm>
          <a:prstGeom prst="straightConnector1">
            <a:avLst/>
          </a:prstGeom>
          <a:noFill/>
          <a:ln w="12700" cap="flat" cmpd="sng" algn="ctr">
            <a:solidFill>
              <a:srgbClr val="E3E2DD">
                <a:lumMod val="1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3186492" y="3792895"/>
            <a:ext cx="368300" cy="0"/>
          </a:xfrm>
          <a:prstGeom prst="straightConnector1">
            <a:avLst/>
          </a:prstGeom>
          <a:noFill/>
          <a:ln w="12700" cap="flat" cmpd="sng" algn="ctr">
            <a:solidFill>
              <a:srgbClr val="E3E2DD">
                <a:lumMod val="1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1843732" y="4973673"/>
            <a:ext cx="736600" cy="0"/>
          </a:xfrm>
          <a:prstGeom prst="straightConnector1">
            <a:avLst/>
          </a:prstGeom>
          <a:noFill/>
          <a:ln w="12700" cap="flat" cmpd="sng" algn="ctr">
            <a:solidFill>
              <a:srgbClr val="E3E2DD">
                <a:lumMod val="10000"/>
              </a:srgbClr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4356612" y="4973673"/>
            <a:ext cx="736600" cy="0"/>
          </a:xfrm>
          <a:prstGeom prst="straightConnector1">
            <a:avLst/>
          </a:prstGeom>
          <a:noFill/>
          <a:ln w="12700" cap="flat" cmpd="sng" algn="ctr">
            <a:solidFill>
              <a:srgbClr val="E3E2DD">
                <a:lumMod val="10000"/>
              </a:srgbClr>
            </a:solidFill>
            <a:prstDash val="solid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5962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73" y="1510680"/>
            <a:ext cx="5526157" cy="5151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457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Wisconsin DOC operates 37 adult correctional institutions and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736644"/>
          </a:xfrm>
        </p:spPr>
        <p:txBody>
          <a:bodyPr/>
          <a:lstStyle/>
          <a:p>
            <a:r>
              <a:rPr lang="en-US" dirty="0" smtClean="0"/>
              <a:t>Recidivism Rate x Release Type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580629"/>
              </p:ext>
            </p:extLst>
          </p:nvPr>
        </p:nvGraphicFramePr>
        <p:xfrm>
          <a:off x="3810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3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95749"/>
                </a:solidFill>
                <a:latin typeface="Bodoni MT" panose="02070603080606020203" pitchFamily="18" charset="0"/>
              </a:rPr>
              <a:t>Wisconsin Results First Initiative</a:t>
            </a:r>
            <a:endParaRPr lang="en-US" dirty="0">
              <a:solidFill>
                <a:srgbClr val="595749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18691"/>
            <a:ext cx="1095375" cy="11029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81746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68" y="2901373"/>
            <a:ext cx="1028700" cy="1104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4114800"/>
            <a:ext cx="4429125" cy="5403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4800600"/>
            <a:ext cx="4429125" cy="6381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5564909"/>
            <a:ext cx="4429125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Results First?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Pew-McArthur initiative to enhance evidence-based policymaking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Provides tools and technical assistance to conduct comprehensive cost-benefit analysis of social programming</a:t>
            </a:r>
          </a:p>
          <a:p>
            <a:r>
              <a:rPr lang="en-US" dirty="0" smtClean="0"/>
              <a:t>Return on investment estimates can be used to identify and invest in policies/ programs that are most cost effective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400" dirty="0" smtClean="0"/>
              <a:t>Creation of Wisconsin Adult Criminal Justice Program Inventory</a:t>
            </a:r>
          </a:p>
          <a:p>
            <a:pPr lvl="1"/>
            <a:r>
              <a:rPr lang="en-US" dirty="0" smtClean="0"/>
              <a:t>Categorizes Wisconsin adult criminal justice programs intended to reduce recidivism and supported by research</a:t>
            </a:r>
          </a:p>
          <a:p>
            <a:r>
              <a:rPr lang="en-US" sz="3400" dirty="0" smtClean="0"/>
              <a:t>Cost of recidivism analysis</a:t>
            </a:r>
          </a:p>
          <a:p>
            <a:r>
              <a:rPr lang="en-US" sz="3400" dirty="0" smtClean="0"/>
              <a:t>Cost-benefit analysis of </a:t>
            </a:r>
            <a:r>
              <a:rPr lang="en-US" sz="3400" dirty="0"/>
              <a:t>DOC’s Earned Release Program</a:t>
            </a:r>
          </a:p>
          <a:p>
            <a:pPr lvl="1"/>
            <a:r>
              <a:rPr lang="en-US" dirty="0"/>
              <a:t>Return on investment from recidivism reduction and saved prison bed days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Cost-Benefit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DOC Primary </a:t>
            </a:r>
            <a:r>
              <a:rPr lang="en-US" sz="3400" dirty="0"/>
              <a:t>P</a:t>
            </a:r>
            <a:r>
              <a:rPr lang="en-US" sz="3400" dirty="0" smtClean="0"/>
              <a:t>rograms</a:t>
            </a:r>
            <a:endParaRPr lang="en-US" sz="3400" dirty="0"/>
          </a:p>
          <a:p>
            <a:pPr lvl="1">
              <a:spcBef>
                <a:spcPts val="0"/>
              </a:spcBef>
            </a:pPr>
            <a:r>
              <a:rPr lang="en-US" sz="2600" dirty="0"/>
              <a:t>Cognitive Behavioral Therapy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Alcohol and Other Drug Abuse (AODA) Treatment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Anger Management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Sex Offender Treatment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Domestic </a:t>
            </a:r>
            <a:r>
              <a:rPr lang="en-US" sz="2600" dirty="0" smtClean="0"/>
              <a:t>Violence</a:t>
            </a:r>
          </a:p>
          <a:p>
            <a:pPr lvl="1">
              <a:spcBef>
                <a:spcPts val="0"/>
              </a:spcBef>
            </a:pPr>
            <a:endParaRPr lang="en-US" sz="2600" dirty="0"/>
          </a:p>
          <a:p>
            <a:r>
              <a:rPr lang="en-US" sz="3400" dirty="0" smtClean="0"/>
              <a:t>Specialty </a:t>
            </a:r>
            <a:r>
              <a:rPr lang="en-US" sz="3400" dirty="0"/>
              <a:t>Court Programming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Drug Court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Mental Health Court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DUI/OWI Court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Treatment, Alternatives and Diversion (TAD) Programs</a:t>
            </a:r>
          </a:p>
          <a:p>
            <a:pPr>
              <a:spcBef>
                <a:spcPts val="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48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Statewide Use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Department of Health Services</a:t>
            </a:r>
          </a:p>
          <a:p>
            <a:r>
              <a:rPr lang="en-US" dirty="0" smtClean="0"/>
              <a:t>Department of Children and Families</a:t>
            </a:r>
          </a:p>
          <a:p>
            <a:r>
              <a:rPr lang="en-US" dirty="0" smtClean="0"/>
              <a:t>Department of Public Instruction</a:t>
            </a:r>
          </a:p>
          <a:p>
            <a:r>
              <a:rPr lang="en-US" dirty="0"/>
              <a:t>Department of Justice</a:t>
            </a:r>
          </a:p>
          <a:p>
            <a:r>
              <a:rPr lang="en-US" dirty="0" smtClean="0"/>
              <a:t>Counties (juvenile justice)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781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Silvia R. Jackson</a:t>
            </a:r>
          </a:p>
          <a:p>
            <a:pPr marL="0" indent="0" algn="ctr">
              <a:buNone/>
            </a:pPr>
            <a:r>
              <a:rPr lang="en-US" dirty="0" smtClean="0"/>
              <a:t>Reentry Director</a:t>
            </a:r>
          </a:p>
          <a:p>
            <a:pPr marL="0" indent="0" algn="ctr">
              <a:buNone/>
            </a:pPr>
            <a:r>
              <a:rPr lang="en-US" dirty="0" smtClean="0"/>
              <a:t>Wisconsin Department of Corrections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608-240-5015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Silvia.Jackson@wisconsin.gov</a:t>
            </a: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doc.wi.gov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7" y="5029200"/>
            <a:ext cx="1295406" cy="12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Reentry?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Reentry promotes offender success from admission through discharge applying evidence-based practices (EBP) designed to reduce recidivism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Reentry </a:t>
            </a:r>
            <a:r>
              <a:rPr lang="en-US" dirty="0"/>
              <a:t>in Wisconsin emerged as a Priority in 2005 </a:t>
            </a:r>
            <a:r>
              <a:rPr lang="en-US" dirty="0" smtClean="0"/>
              <a:t>through </a:t>
            </a:r>
            <a:r>
              <a:rPr lang="en-US" dirty="0"/>
              <a:t>a Strategic Planning process with the Center for Effective Public Policy. </a:t>
            </a:r>
          </a:p>
          <a:p>
            <a:pPr>
              <a:spcBef>
                <a:spcPts val="1200"/>
              </a:spcBef>
            </a:pPr>
            <a:r>
              <a:rPr lang="en-US" dirty="0"/>
              <a:t>DOC established the Reentry Director position in </a:t>
            </a:r>
            <a:r>
              <a:rPr lang="en-US" dirty="0" smtClean="0"/>
              <a:t>2007, followed by 7 Reentry staff members.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Reentry in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Reentry Unit</a:t>
            </a:r>
          </a:p>
          <a:p>
            <a:pPr lvl="1"/>
            <a:r>
              <a:rPr lang="en-US" dirty="0" smtClean="0"/>
              <a:t>Organizationally situated in Secretary’s Office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technical assistance, training and funding to support reentry practices across all 4 DOC Divisions and with local community service </a:t>
            </a:r>
            <a:r>
              <a:rPr lang="en-US" dirty="0" smtClean="0"/>
              <a:t>providers</a:t>
            </a:r>
          </a:p>
          <a:p>
            <a:r>
              <a:rPr lang="en-US" dirty="0" smtClean="0"/>
              <a:t>Reentry Executive Team</a:t>
            </a:r>
          </a:p>
          <a:p>
            <a:pPr lvl="1"/>
            <a:r>
              <a:rPr lang="en-US" dirty="0"/>
              <a:t>Created </a:t>
            </a:r>
            <a:r>
              <a:rPr lang="en-US" dirty="0" smtClean="0"/>
              <a:t>to </a:t>
            </a:r>
            <a:r>
              <a:rPr lang="en-US" dirty="0"/>
              <a:t>collaboratively guide policy decisions around </a:t>
            </a:r>
            <a:r>
              <a:rPr lang="en-US" dirty="0" smtClean="0"/>
              <a:t>Reentry</a:t>
            </a:r>
          </a:p>
          <a:p>
            <a:pPr lvl="1"/>
            <a:r>
              <a:rPr lang="en-US" dirty="0" smtClean="0"/>
              <a:t>Comprised of 4 Division Administrators, Reentry Director, Research and Policy Director, Victim Services Director, Assistant Deputy Secretary, Select Reentry Unit Staff</a:t>
            </a:r>
          </a:p>
          <a:p>
            <a:pPr lvl="1"/>
            <a:r>
              <a:rPr lang="en-US" dirty="0" smtClean="0"/>
              <a:t>Follows a Reentry Business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Reentry Business Plan Priorities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494645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39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sconsin DOC">
    <a:dk1>
      <a:srgbClr val="595749"/>
    </a:dk1>
    <a:lt1>
      <a:srgbClr val="FFFFFF"/>
    </a:lt1>
    <a:dk2>
      <a:srgbClr val="BFBCB1"/>
    </a:dk2>
    <a:lt2>
      <a:srgbClr val="E3E2DD"/>
    </a:lt2>
    <a:accent1>
      <a:srgbClr val="B3AA75"/>
    </a:accent1>
    <a:accent2>
      <a:srgbClr val="506892"/>
    </a:accent2>
    <a:accent3>
      <a:srgbClr val="8E4E4E"/>
    </a:accent3>
    <a:accent4>
      <a:srgbClr val="FDDD2B"/>
    </a:accent4>
    <a:accent5>
      <a:srgbClr val="1958C9"/>
    </a:accent5>
    <a:accent6>
      <a:srgbClr val="C41818"/>
    </a:accent6>
    <a:hlink>
      <a:srgbClr val="000000"/>
    </a:hlink>
    <a:folHlink>
      <a:srgbClr val="000000"/>
    </a:folHlink>
  </a:clrScheme>
  <a:fontScheme name="Wisconsin DOC">
    <a:majorFont>
      <a:latin typeface="Bodoni MT"/>
      <a:ea typeface=""/>
      <a:cs typeface=""/>
    </a:majorFont>
    <a:minorFont>
      <a:latin typeface="Tw Cen MT"/>
      <a:ea typeface=""/>
      <a:cs typeface="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2993</Words>
  <Application>Microsoft Office PowerPoint</Application>
  <PresentationFormat>On-screen Show (4:3)</PresentationFormat>
  <Paragraphs>635</Paragraphs>
  <Slides>66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Civic</vt:lpstr>
      <vt:lpstr>Worksheet</vt:lpstr>
      <vt:lpstr>Wisconsin Department of Corrections – Presentation on Recidivism Reduction Strategies</vt:lpstr>
      <vt:lpstr>DOC Presenters</vt:lpstr>
      <vt:lpstr>Objectives</vt:lpstr>
      <vt:lpstr>Overview of DOC Reentry Initiatives</vt:lpstr>
      <vt:lpstr>Scope of the Issue</vt:lpstr>
      <vt:lpstr>Wisconsin DOC operates 37 adult correctional institutions and facilities</vt:lpstr>
      <vt:lpstr>What is Reentry?</vt:lpstr>
      <vt:lpstr>Reentry in DOC</vt:lpstr>
      <vt:lpstr>Reentry Business Plan Priorities</vt:lpstr>
      <vt:lpstr>Becky Young (Appropriation 112) Funds</vt:lpstr>
      <vt:lpstr>Becky Young Program Overview</vt:lpstr>
      <vt:lpstr>Becky Young FY 2015 Expenditures</vt:lpstr>
      <vt:lpstr>Evidence-Based Strategies and Interventions</vt:lpstr>
      <vt:lpstr>National Institute of Corrections  Principles of Effective Intervention</vt:lpstr>
      <vt:lpstr>Principles of Effective Intervention</vt:lpstr>
      <vt:lpstr>WI-DOC Implementation Efforts</vt:lpstr>
      <vt:lpstr>WI-DOC Implementation Efforts</vt:lpstr>
      <vt:lpstr>The University of Cincinnati Corrections Institute (UCCI) Technical Assistance and Support to WI-DOC</vt:lpstr>
      <vt:lpstr>Evidence-Based Program Standards Design and Implementation</vt:lpstr>
      <vt:lpstr>     Evidence-Based Program Standards are necessary to achieve the following objectives:</vt:lpstr>
      <vt:lpstr>What do EBP Standards Include?</vt:lpstr>
      <vt:lpstr>University of Cincinnati Corrections Institute (UCCI) and WI-DOC Partnership</vt:lpstr>
      <vt:lpstr>Overview of the Evidence-Based Corrections Program Checklist (CPC)</vt:lpstr>
      <vt:lpstr>Purpose of the CPC</vt:lpstr>
      <vt:lpstr>CPC Dimensions and Domains</vt:lpstr>
      <vt:lpstr>Advantages of the CPC</vt:lpstr>
      <vt:lpstr>Mental Health Initiatives</vt:lpstr>
      <vt:lpstr>Opening Avenues to Reentry Success (OARS)</vt:lpstr>
      <vt:lpstr>OARS Participant Criteria</vt:lpstr>
      <vt:lpstr>Scope of the OARS Program</vt:lpstr>
      <vt:lpstr>Gradual Expansion of the OARS Program</vt:lpstr>
      <vt:lpstr>Recidivism: One, Two, and Three Year Follow-Up Periods</vt:lpstr>
      <vt:lpstr>Disabled Offenders Economic Support (DOES) Project</vt:lpstr>
      <vt:lpstr>FY2015 DOES Project Data</vt:lpstr>
      <vt:lpstr>DOES Project Benefits</vt:lpstr>
      <vt:lpstr>BadgerCare Plus Application Assistance</vt:lpstr>
      <vt:lpstr>Integrating Corrections and Workforce Strategies</vt:lpstr>
      <vt:lpstr>What are the Predictors of Recidivism?</vt:lpstr>
      <vt:lpstr>What is the Employment Factor?</vt:lpstr>
      <vt:lpstr>Integrating Corrections and Workforce Strategies</vt:lpstr>
      <vt:lpstr>Integrated Reentry and Employment Strategies Pilot Project</vt:lpstr>
      <vt:lpstr>Resource-Allocation and Service-Matching Tool</vt:lpstr>
      <vt:lpstr>Preparation for Release</vt:lpstr>
      <vt:lpstr>Career Technical Education</vt:lpstr>
      <vt:lpstr>Post-Release</vt:lpstr>
      <vt:lpstr>Windows to Work</vt:lpstr>
      <vt:lpstr>Windows to Work, FY2015</vt:lpstr>
      <vt:lpstr>Recidivism – Windows to Work</vt:lpstr>
      <vt:lpstr>DOC Computer Numerical Control (CNC) Mobile Lab </vt:lpstr>
      <vt:lpstr>Milwaukee Area Technical College (MATC) CNC Project</vt:lpstr>
      <vt:lpstr>Industrial Maintenance</vt:lpstr>
      <vt:lpstr>Recidivism and Results First</vt:lpstr>
      <vt:lpstr>Primary Domains for Measuring and Reporting Recidivism Rates</vt:lpstr>
      <vt:lpstr>Recidivism To commit a criminal offense resulting in a new conviction and sentence to the Wisconsin DOC.</vt:lpstr>
      <vt:lpstr>Calculating the Recidivism Rate</vt:lpstr>
      <vt:lpstr>Recidivism Rates</vt:lpstr>
      <vt:lpstr>Recidivism Rate x Gender</vt:lpstr>
      <vt:lpstr>Recidivism Rate x Age at Release</vt:lpstr>
      <vt:lpstr>Months to Recidivism (3-year follow-up)</vt:lpstr>
      <vt:lpstr>Recidivism Rate x Release Type</vt:lpstr>
      <vt:lpstr>Wisconsin Results First Initiative</vt:lpstr>
      <vt:lpstr>What is Results First? </vt:lpstr>
      <vt:lpstr>Progress to Date</vt:lpstr>
      <vt:lpstr>Next Steps: Cost-Benefit Analysis</vt:lpstr>
      <vt:lpstr>Next Steps: Statewide Use of the Model</vt:lpstr>
      <vt:lpstr>Questions?</vt:lpstr>
    </vt:vector>
  </TitlesOfParts>
  <Company>WI Department of Corrections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Potential: Integrating Correctional and Workforce Strategies</dc:title>
  <dc:creator>Woodruff, Ray T</dc:creator>
  <cp:lastModifiedBy>Woodruff, Ray T</cp:lastModifiedBy>
  <cp:revision>121</cp:revision>
  <cp:lastPrinted>2016-07-12T16:16:44Z</cp:lastPrinted>
  <dcterms:created xsi:type="dcterms:W3CDTF">2016-04-27T16:31:02Z</dcterms:created>
  <dcterms:modified xsi:type="dcterms:W3CDTF">2016-07-12T16:34:20Z</dcterms:modified>
</cp:coreProperties>
</file>