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21" r:id="rId1"/>
    <p:sldMasterId id="2147483835" r:id="rId2"/>
    <p:sldMasterId id="2147483882" r:id="rId3"/>
    <p:sldMasterId id="2147483804" r:id="rId4"/>
    <p:sldMasterId id="2147483812" r:id="rId5"/>
    <p:sldMasterId id="2147483912" r:id="rId6"/>
    <p:sldMasterId id="2147483950" r:id="rId7"/>
    <p:sldMasterId id="2147483957" r:id="rId8"/>
    <p:sldMasterId id="2147483963" r:id="rId9"/>
    <p:sldMasterId id="2147483972" r:id="rId10"/>
  </p:sldMasterIdLst>
  <p:notesMasterIdLst>
    <p:notesMasterId r:id="rId27"/>
  </p:notesMasterIdLst>
  <p:handoutMasterIdLst>
    <p:handoutMasterId r:id="rId28"/>
  </p:handoutMasterIdLst>
  <p:sldIdLst>
    <p:sldId id="294" r:id="rId11"/>
    <p:sldId id="394" r:id="rId12"/>
    <p:sldId id="373" r:id="rId13"/>
    <p:sldId id="395" r:id="rId14"/>
    <p:sldId id="325" r:id="rId15"/>
    <p:sldId id="358" r:id="rId16"/>
    <p:sldId id="355" r:id="rId17"/>
    <p:sldId id="386" r:id="rId18"/>
    <p:sldId id="360" r:id="rId19"/>
    <p:sldId id="356" r:id="rId20"/>
    <p:sldId id="364" r:id="rId21"/>
    <p:sldId id="378" r:id="rId22"/>
    <p:sldId id="376" r:id="rId23"/>
    <p:sldId id="370" r:id="rId24"/>
    <p:sldId id="377" r:id="rId25"/>
    <p:sldId id="387" r:id="rId26"/>
  </p:sldIdLst>
  <p:sldSz cx="9144000" cy="6858000" type="screen4x3"/>
  <p:notesSz cx="7010400" cy="9296400"/>
  <p:embeddedFontLs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Bodoni MT" panose="02070603080606020203" pitchFamily="18" charset="0"/>
      <p:regular r:id="rId33"/>
      <p:bold r:id="rId34"/>
      <p:italic r:id="rId35"/>
      <p:boldItalic r:id="rId36"/>
    </p:embeddedFont>
    <p:embeddedFont>
      <p:font typeface="Webdings" panose="05030102010509060703" pitchFamily="18" charset="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7E4"/>
    <a:srgbClr val="3C4E6D"/>
    <a:srgbClr val="506892"/>
    <a:srgbClr val="8F864F"/>
    <a:srgbClr val="B3AA75"/>
    <a:srgbClr val="596149"/>
    <a:srgbClr val="59574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1172" autoAdjust="0"/>
  </p:normalViewPr>
  <p:slideViewPr>
    <p:cSldViewPr>
      <p:cViewPr varScale="1">
        <p:scale>
          <a:sx n="84" d="100"/>
          <a:sy n="84" d="100"/>
        </p:scale>
        <p:origin x="-672" y="-84"/>
      </p:cViewPr>
      <p:guideLst>
        <p:guide orient="horz" pos="2880"/>
        <p:guide orient="horz" pos="1441"/>
        <p:guide pos="1925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ervcap\Groups$\DMS\ORPM\Projects%20-%20ORPM\Recidivism\Recidivism%20Rates%20Februrary%202016_report%203\Copy%20of%20Recidivism%20Report%203%20FINAL%20Graphs%20Formatted%20-%20Upd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32804795101118"/>
          <c:y val="2.7777777777777776E-2"/>
          <c:w val="0.74778436501781176"/>
          <c:h val="0.75583546144569769"/>
        </c:manualLayout>
      </c:layout>
      <c:areaChart>
        <c:grouping val="standard"/>
        <c:varyColors val="0"/>
        <c:ser>
          <c:idx val="3"/>
          <c:order val="3"/>
          <c:tx>
            <c:strRef>
              <c:f>Trend!$B$4</c:f>
              <c:strCache>
                <c:ptCount val="1"/>
                <c:pt idx="0">
                  <c:v>1-year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0"/>
            </a:gradFill>
          </c:spPr>
          <c:val>
            <c:numRef>
              <c:f>Trend!$B$5:$B$28</c:f>
              <c:numCache>
                <c:formatCode>#,##0</c:formatCode>
                <c:ptCount val="24"/>
                <c:pt idx="0">
                  <c:v>2841</c:v>
                </c:pt>
                <c:pt idx="1">
                  <c:v>3605</c:v>
                </c:pt>
                <c:pt idx="2">
                  <c:v>3649</c:v>
                </c:pt>
                <c:pt idx="3">
                  <c:v>4274</c:v>
                </c:pt>
                <c:pt idx="4">
                  <c:v>4049</c:v>
                </c:pt>
                <c:pt idx="5">
                  <c:v>4943</c:v>
                </c:pt>
                <c:pt idx="6">
                  <c:v>4840</c:v>
                </c:pt>
                <c:pt idx="7">
                  <c:v>5009</c:v>
                </c:pt>
                <c:pt idx="8">
                  <c:v>4780</c:v>
                </c:pt>
                <c:pt idx="9">
                  <c:v>5183</c:v>
                </c:pt>
                <c:pt idx="10">
                  <c:v>7161</c:v>
                </c:pt>
                <c:pt idx="11">
                  <c:v>6901</c:v>
                </c:pt>
                <c:pt idx="12">
                  <c:v>7550</c:v>
                </c:pt>
                <c:pt idx="13">
                  <c:v>7921</c:v>
                </c:pt>
                <c:pt idx="14">
                  <c:v>8376</c:v>
                </c:pt>
                <c:pt idx="15">
                  <c:v>8604</c:v>
                </c:pt>
                <c:pt idx="16">
                  <c:v>8451</c:v>
                </c:pt>
                <c:pt idx="17">
                  <c:v>8572</c:v>
                </c:pt>
                <c:pt idx="18">
                  <c:v>9151</c:v>
                </c:pt>
                <c:pt idx="19">
                  <c:v>8741</c:v>
                </c:pt>
                <c:pt idx="20">
                  <c:v>8554</c:v>
                </c:pt>
                <c:pt idx="21">
                  <c:v>7689</c:v>
                </c:pt>
                <c:pt idx="22">
                  <c:v>7521</c:v>
                </c:pt>
                <c:pt idx="23">
                  <c:v>7661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39232"/>
        <c:axId val="23437312"/>
      </c:areaChart>
      <c:lineChart>
        <c:grouping val="standard"/>
        <c:varyColors val="0"/>
        <c:ser>
          <c:idx val="0"/>
          <c:order val="0"/>
          <c:tx>
            <c:strRef>
              <c:f>Trend!$G$4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rgbClr val="BFBCB1"/>
              </a:solidFill>
              <a:round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22"/>
            <c:bubble3D val="0"/>
          </c:dPt>
          <c:dPt>
            <c:idx val="23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4.1736227045075123E-3"/>
                  <c:y val="-4.7297297297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5.8430717863105178E-2"/>
                  <c:y val="4.504504504504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Trend!$F$5:$F$28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Trend!$G$5:$G$28</c:f>
              <c:numCache>
                <c:formatCode>0.0%</c:formatCode>
                <c:ptCount val="24"/>
                <c:pt idx="0">
                  <c:v>0.219</c:v>
                </c:pt>
                <c:pt idx="1">
                  <c:v>0.22900000000000001</c:v>
                </c:pt>
                <c:pt idx="2">
                  <c:v>0.23499999999999999</c:v>
                </c:pt>
                <c:pt idx="3">
                  <c:v>0.23699999999999999</c:v>
                </c:pt>
                <c:pt idx="4">
                  <c:v>0.22</c:v>
                </c:pt>
                <c:pt idx="5">
                  <c:v>0.22</c:v>
                </c:pt>
                <c:pt idx="6">
                  <c:v>0.222</c:v>
                </c:pt>
                <c:pt idx="7">
                  <c:v>0.19900000000000001</c:v>
                </c:pt>
                <c:pt idx="8">
                  <c:v>0.20300000000000001</c:v>
                </c:pt>
                <c:pt idx="9">
                  <c:v>0.19800000000000001</c:v>
                </c:pt>
                <c:pt idx="10">
                  <c:v>0.17899999999999999</c:v>
                </c:pt>
                <c:pt idx="11">
                  <c:v>0.192</c:v>
                </c:pt>
                <c:pt idx="12">
                  <c:v>0.17799999999999999</c:v>
                </c:pt>
                <c:pt idx="13">
                  <c:v>0.182</c:v>
                </c:pt>
                <c:pt idx="14">
                  <c:v>0.17599999999999999</c:v>
                </c:pt>
                <c:pt idx="15">
                  <c:v>0.16700000000000001</c:v>
                </c:pt>
                <c:pt idx="16">
                  <c:v>0.17199999999999999</c:v>
                </c:pt>
                <c:pt idx="17">
                  <c:v>0.16400000000000001</c:v>
                </c:pt>
                <c:pt idx="18">
                  <c:v>0.154</c:v>
                </c:pt>
                <c:pt idx="19">
                  <c:v>0.15</c:v>
                </c:pt>
                <c:pt idx="20">
                  <c:v>0.14899999999999999</c:v>
                </c:pt>
                <c:pt idx="21">
                  <c:v>0.152</c:v>
                </c:pt>
                <c:pt idx="22">
                  <c:v>0.151</c:v>
                </c:pt>
                <c:pt idx="23">
                  <c:v>0.14499999999999999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Trend!$H$4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21"/>
            <c:bubble3D val="0"/>
          </c:dPt>
          <c:dPt>
            <c:idx val="22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2.7824151363383415E-3"/>
                  <c:y val="-4.504504504504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3650528658875906E-2"/>
                  <c:y val="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Trend!$F$5:$F$28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Trend!$H$5:$H$27</c:f>
              <c:numCache>
                <c:formatCode>0.0%</c:formatCode>
                <c:ptCount val="23"/>
                <c:pt idx="0">
                  <c:v>0.34799999999999998</c:v>
                </c:pt>
                <c:pt idx="1">
                  <c:v>0.35</c:v>
                </c:pt>
                <c:pt idx="2">
                  <c:v>0.34499999999999997</c:v>
                </c:pt>
                <c:pt idx="3">
                  <c:v>0.36899999999999999</c:v>
                </c:pt>
                <c:pt idx="4">
                  <c:v>0.35699999999999998</c:v>
                </c:pt>
                <c:pt idx="5">
                  <c:v>0.33600000000000002</c:v>
                </c:pt>
                <c:pt idx="6">
                  <c:v>0.33600000000000002</c:v>
                </c:pt>
                <c:pt idx="7">
                  <c:v>0.32</c:v>
                </c:pt>
                <c:pt idx="8">
                  <c:v>0.309</c:v>
                </c:pt>
                <c:pt idx="9">
                  <c:v>0.317</c:v>
                </c:pt>
                <c:pt idx="10">
                  <c:v>0.30499999999999999</c:v>
                </c:pt>
                <c:pt idx="11">
                  <c:v>0.315</c:v>
                </c:pt>
                <c:pt idx="12">
                  <c:v>0.28999999999999998</c:v>
                </c:pt>
                <c:pt idx="13">
                  <c:v>0.28799999999999998</c:v>
                </c:pt>
                <c:pt idx="14">
                  <c:v>0.28499999999999998</c:v>
                </c:pt>
                <c:pt idx="15">
                  <c:v>0.27</c:v>
                </c:pt>
                <c:pt idx="16">
                  <c:v>0.26800000000000002</c:v>
                </c:pt>
                <c:pt idx="17">
                  <c:v>0.26</c:v>
                </c:pt>
                <c:pt idx="18">
                  <c:v>0.246</c:v>
                </c:pt>
                <c:pt idx="19">
                  <c:v>0.23799999999999999</c:v>
                </c:pt>
                <c:pt idx="20">
                  <c:v>0.248</c:v>
                </c:pt>
                <c:pt idx="21">
                  <c:v>0.25</c:v>
                </c:pt>
                <c:pt idx="22">
                  <c:v>0.251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Trend!$I$4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rgbClr val="595749"/>
              </a:solidFill>
              <a:round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10"/>
            <c:bubble3D val="0"/>
          </c:dPt>
          <c:dPt>
            <c:idx val="11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20"/>
            <c:bubble3D val="0"/>
          </c:dPt>
          <c:dPt>
            <c:idx val="21"/>
            <c:marker>
              <c:symbol val="circle"/>
              <c:size val="7"/>
              <c:spPr>
                <a:solidFill>
                  <a:srgbClr val="FFFFFF"/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2.7824151363383415E-3"/>
                  <c:y val="-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3912075681691708E-3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Trend!$F$5:$F$28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Trend!$I$5:$I$26</c:f>
              <c:numCache>
                <c:formatCode>0.0%</c:formatCode>
                <c:ptCount val="22"/>
                <c:pt idx="0">
                  <c:v>0.43</c:v>
                </c:pt>
                <c:pt idx="1">
                  <c:v>0.42699999999999999</c:v>
                </c:pt>
                <c:pt idx="2">
                  <c:v>0.42499999999999999</c:v>
                </c:pt>
                <c:pt idx="3">
                  <c:v>0.45400000000000001</c:v>
                </c:pt>
                <c:pt idx="4">
                  <c:v>0.437</c:v>
                </c:pt>
                <c:pt idx="5">
                  <c:v>0.41199999999999998</c:v>
                </c:pt>
                <c:pt idx="6">
                  <c:v>0.41399999999999998</c:v>
                </c:pt>
                <c:pt idx="7">
                  <c:v>0.39500000000000002</c:v>
                </c:pt>
                <c:pt idx="8">
                  <c:v>0.378</c:v>
                </c:pt>
                <c:pt idx="9">
                  <c:v>0.40300000000000002</c:v>
                </c:pt>
                <c:pt idx="10">
                  <c:v>0.39600000000000002</c:v>
                </c:pt>
                <c:pt idx="11">
                  <c:v>0.39400000000000002</c:v>
                </c:pt>
                <c:pt idx="12">
                  <c:v>0.36499999999999999</c:v>
                </c:pt>
                <c:pt idx="13">
                  <c:v>0.36799999999999999</c:v>
                </c:pt>
                <c:pt idx="14">
                  <c:v>0.36</c:v>
                </c:pt>
                <c:pt idx="15">
                  <c:v>0.34100000000000003</c:v>
                </c:pt>
                <c:pt idx="16">
                  <c:v>0.33700000000000002</c:v>
                </c:pt>
                <c:pt idx="17">
                  <c:v>0.33100000000000002</c:v>
                </c:pt>
                <c:pt idx="18">
                  <c:v>0.309</c:v>
                </c:pt>
                <c:pt idx="19">
                  <c:v>0.308</c:v>
                </c:pt>
                <c:pt idx="20">
                  <c:v>0.32200000000000001</c:v>
                </c:pt>
                <c:pt idx="21">
                  <c:v>0.313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20928"/>
        <c:axId val="23422848"/>
      </c:lineChart>
      <c:catAx>
        <c:axId val="23420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Year Released from Prison</a:t>
                </a:r>
              </a:p>
            </c:rich>
          </c:tx>
          <c:layout>
            <c:manualLayout>
              <c:xMode val="edge"/>
              <c:yMode val="edge"/>
              <c:x val="0.39104905814152191"/>
              <c:y val="0.879109917003617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23422848"/>
        <c:crosses val="autoZero"/>
        <c:auto val="1"/>
        <c:lblAlgn val="ctr"/>
        <c:lblOffset val="100"/>
        <c:noMultiLvlLbl val="0"/>
      </c:catAx>
      <c:valAx>
        <c:axId val="234228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Recidivism Rate</a:t>
                </a:r>
              </a:p>
            </c:rich>
          </c:tx>
          <c:layout>
            <c:manualLayout>
              <c:xMode val="edge"/>
              <c:yMode val="edge"/>
              <c:x val="2.0121681367458451E-2"/>
              <c:y val="0.27816574448464215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23420928"/>
        <c:crossesAt val="1"/>
        <c:crossBetween val="midCat"/>
      </c:valAx>
      <c:valAx>
        <c:axId val="234373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Number of Offenders Released</a:t>
                </a:r>
              </a:p>
            </c:rich>
          </c:tx>
          <c:layout>
            <c:manualLayout>
              <c:xMode val="edge"/>
              <c:yMode val="edge"/>
              <c:x val="0.94211010038603271"/>
              <c:y val="0.1873242533872455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23439232"/>
        <c:crosses val="max"/>
        <c:crossBetween val="between"/>
      </c:valAx>
      <c:catAx>
        <c:axId val="23439232"/>
        <c:scaling>
          <c:orientation val="minMax"/>
        </c:scaling>
        <c:delete val="1"/>
        <c:axPos val="b"/>
        <c:majorTickMark val="out"/>
        <c:minorTickMark val="none"/>
        <c:tickLblPos val="nextTo"/>
        <c:crossAx val="2343731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6633277685030607"/>
          <c:y val="0.93067337022061436"/>
          <c:w val="0.27280506881547989"/>
          <c:h val="4.021440732070653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8350505715227"/>
          <c:y val="3.6295903007471306E-2"/>
          <c:w val="0.69831423432533668"/>
          <c:h val="0.72552407646785499"/>
        </c:manualLayout>
      </c:layout>
      <c:lineChart>
        <c:grouping val="standard"/>
        <c:varyColors val="0"/>
        <c:ser>
          <c:idx val="2"/>
          <c:order val="0"/>
          <c:tx>
            <c:strRef>
              <c:f>Race!$AD$3</c:f>
              <c:strCache>
                <c:ptCount val="1"/>
                <c:pt idx="0">
                  <c:v>  Black</c:v>
                </c:pt>
              </c:strCache>
            </c:strRef>
          </c:tx>
          <c:spPr>
            <a:ln w="762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Race!$BF$4:$BQ$4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Race!$AD$7:$AO$7</c:f>
              <c:numCache>
                <c:formatCode>0.0%</c:formatCode>
                <c:ptCount val="12"/>
                <c:pt idx="0">
                  <c:v>0.42199999999999999</c:v>
                </c:pt>
                <c:pt idx="1">
                  <c:v>0.41399999999999998</c:v>
                </c:pt>
                <c:pt idx="2">
                  <c:v>0.40100000000000002</c:v>
                </c:pt>
                <c:pt idx="3">
                  <c:v>0.39200000000000002</c:v>
                </c:pt>
                <c:pt idx="4">
                  <c:v>0.38200000000000001</c:v>
                </c:pt>
                <c:pt idx="5">
                  <c:v>0.35799999999999998</c:v>
                </c:pt>
                <c:pt idx="6">
                  <c:v>0.35599999999999998</c:v>
                </c:pt>
                <c:pt idx="7">
                  <c:v>0.33600000000000002</c:v>
                </c:pt>
                <c:pt idx="8">
                  <c:v>0.32200000000000001</c:v>
                </c:pt>
                <c:pt idx="9">
                  <c:v>0.315</c:v>
                </c:pt>
                <c:pt idx="10">
                  <c:v>0.33</c:v>
                </c:pt>
                <c:pt idx="11">
                  <c:v>0.313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Race!$BF$3</c:f>
              <c:strCache>
                <c:ptCount val="1"/>
                <c:pt idx="0">
                  <c:v>  White</c:v>
                </c:pt>
              </c:strCache>
            </c:strRef>
          </c:tx>
          <c:spPr>
            <a:ln w="762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Race!$BF$4:$BQ$4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Race!$BF$7:$BQ$7</c:f>
              <c:numCache>
                <c:formatCode>0.0%</c:formatCode>
                <c:ptCount val="12"/>
                <c:pt idx="0">
                  <c:v>0.36099999999999999</c:v>
                </c:pt>
                <c:pt idx="1">
                  <c:v>0.36699999999999999</c:v>
                </c:pt>
                <c:pt idx="2">
                  <c:v>0.32500000000000001</c:v>
                </c:pt>
                <c:pt idx="3">
                  <c:v>0.33900000000000002</c:v>
                </c:pt>
                <c:pt idx="4">
                  <c:v>0.33300000000000002</c:v>
                </c:pt>
                <c:pt idx="5">
                  <c:v>0.32</c:v>
                </c:pt>
                <c:pt idx="6">
                  <c:v>0.315</c:v>
                </c:pt>
                <c:pt idx="7">
                  <c:v>0.32200000000000001</c:v>
                </c:pt>
                <c:pt idx="8">
                  <c:v>0.29199999999999998</c:v>
                </c:pt>
                <c:pt idx="9">
                  <c:v>0.30099999999999999</c:v>
                </c:pt>
                <c:pt idx="10">
                  <c:v>0.31</c:v>
                </c:pt>
                <c:pt idx="11">
                  <c:v>0.30299999999999999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1648"/>
        <c:axId val="24662016"/>
      </c:lineChart>
      <c:catAx>
        <c:axId val="2465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Released from Prison</a:t>
                </a:r>
              </a:p>
              <a:p>
                <a:pPr>
                  <a:defRPr/>
                </a:pPr>
                <a:r>
                  <a:rPr lang="en-US" b="0" dirty="0"/>
                  <a:t>3-Year Follow-up Period</a:t>
                </a:r>
              </a:p>
            </c:rich>
          </c:tx>
          <c:layout>
            <c:manualLayout>
              <c:xMode val="edge"/>
              <c:yMode val="edge"/>
              <c:x val="0.33062592511825112"/>
              <c:y val="0.901458333333333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4662016"/>
        <c:crosses val="autoZero"/>
        <c:auto val="1"/>
        <c:lblAlgn val="ctr"/>
        <c:lblOffset val="150"/>
        <c:tickLblSkip val="1"/>
        <c:noMultiLvlLbl val="0"/>
      </c:catAx>
      <c:valAx>
        <c:axId val="24662016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Recidivism Rate</a:t>
                </a:r>
              </a:p>
            </c:rich>
          </c:tx>
          <c:layout>
            <c:manualLayout>
              <c:xMode val="edge"/>
              <c:yMode val="edge"/>
              <c:x val="0"/>
              <c:y val="0.2497419310883469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24651648"/>
        <c:crosses val="autoZero"/>
        <c:crossBetween val="between"/>
        <c:majorUnit val="0.1"/>
        <c:minorUnit val="0.1"/>
      </c:valAx>
    </c:plotArea>
    <c:legend>
      <c:legendPos val="r"/>
      <c:layout>
        <c:manualLayout>
          <c:xMode val="edge"/>
          <c:yMode val="edge"/>
          <c:x val="0.80794762214455673"/>
          <c:y val="4.3733647853216269E-2"/>
          <c:w val="0.16466284686506735"/>
          <c:h val="0.2104529708854620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9620132781571"/>
          <c:y val="2.7777777777777776E-2"/>
          <c:w val="0.77565921601359422"/>
          <c:h val="0.8143939559638379"/>
        </c:manualLayout>
      </c:layout>
      <c:areaChart>
        <c:grouping val="standard"/>
        <c:varyColors val="0"/>
        <c:ser>
          <c:idx val="2"/>
          <c:order val="0"/>
          <c:tx>
            <c:strRef>
              <c:f>'Time to Recividism'!$C$51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76200" cap="sq">
              <a:noFill/>
              <a:miter lim="800000"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Recividism'!$C$53:$C$89</c:f>
              <c:numCache>
                <c:formatCode>#,##0</c:formatCode>
                <c:ptCount val="37"/>
                <c:pt idx="0">
                  <c:v>1177</c:v>
                </c:pt>
                <c:pt idx="1">
                  <c:v>1522</c:v>
                </c:pt>
                <c:pt idx="2">
                  <c:v>1617</c:v>
                </c:pt>
                <c:pt idx="3">
                  <c:v>1623</c:v>
                </c:pt>
                <c:pt idx="4">
                  <c:v>1554</c:v>
                </c:pt>
              </c:numCache>
            </c:numRef>
          </c:val>
        </c:ser>
        <c:ser>
          <c:idx val="0"/>
          <c:order val="1"/>
          <c:tx>
            <c:strRef>
              <c:f>'Time to Recividism'!$D$51</c:f>
              <c:strCache>
                <c:ptCount val="1"/>
                <c:pt idx="0">
                  <c:v>50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Recividism'!$D$53:$D$89</c:f>
              <c:numCache>
                <c:formatCode>General</c:formatCode>
                <c:ptCount val="37"/>
                <c:pt idx="4" formatCode="#,##0">
                  <c:v>1554</c:v>
                </c:pt>
                <c:pt idx="5" formatCode="#,##0">
                  <c:v>1466</c:v>
                </c:pt>
                <c:pt idx="6" formatCode="#,##0">
                  <c:v>1337</c:v>
                </c:pt>
                <c:pt idx="7" formatCode="#,##0">
                  <c:v>1291</c:v>
                </c:pt>
                <c:pt idx="8" formatCode="#,##0">
                  <c:v>1208</c:v>
                </c:pt>
                <c:pt idx="9" formatCode="#,##0">
                  <c:v>1155</c:v>
                </c:pt>
                <c:pt idx="10" formatCode="#,##0">
                  <c:v>1146</c:v>
                </c:pt>
                <c:pt idx="11" formatCode="#,##0">
                  <c:v>1073</c:v>
                </c:pt>
              </c:numCache>
            </c:numRef>
          </c:val>
        </c:ser>
        <c:ser>
          <c:idx val="1"/>
          <c:order val="2"/>
          <c:tx>
            <c:strRef>
              <c:f>'Time to Recividism'!$E$51</c:f>
              <c:strCache>
                <c:ptCount val="1"/>
                <c:pt idx="0">
                  <c:v>75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Recividism'!$E$53:$E$89</c:f>
              <c:numCache>
                <c:formatCode>General</c:formatCode>
                <c:ptCount val="37"/>
                <c:pt idx="11" formatCode="#,##0">
                  <c:v>1073</c:v>
                </c:pt>
                <c:pt idx="12" formatCode="#,##0">
                  <c:v>1047</c:v>
                </c:pt>
                <c:pt idx="13" formatCode="#,##0">
                  <c:v>973</c:v>
                </c:pt>
                <c:pt idx="14" formatCode="#,##0">
                  <c:v>951</c:v>
                </c:pt>
                <c:pt idx="15" formatCode="#,##0">
                  <c:v>905</c:v>
                </c:pt>
                <c:pt idx="16" formatCode="#,##0">
                  <c:v>853</c:v>
                </c:pt>
                <c:pt idx="17" formatCode="#,##0">
                  <c:v>836</c:v>
                </c:pt>
                <c:pt idx="18" formatCode="#,##0">
                  <c:v>818</c:v>
                </c:pt>
                <c:pt idx="19" formatCode="#,##0">
                  <c:v>794</c:v>
                </c:pt>
                <c:pt idx="20" formatCode="#,##0">
                  <c:v>703</c:v>
                </c:pt>
                <c:pt idx="21" formatCode="#,##0">
                  <c:v>759</c:v>
                </c:pt>
              </c:numCache>
            </c:numRef>
          </c:val>
        </c:ser>
        <c:ser>
          <c:idx val="3"/>
          <c:order val="3"/>
          <c:tx>
            <c:strRef>
              <c:f>'Time to Recividism'!$F$51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25400">
              <a:noFill/>
            </a:ln>
          </c:spPr>
          <c:cat>
            <c:strRef>
              <c:f>'Time to Recividism'!$B$53:$B$89</c:f>
              <c:strCache>
                <c:ptCount val="37"/>
                <c:pt idx="0">
                  <c:v>&lt; 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strCache>
            </c:strRef>
          </c:cat>
          <c:val>
            <c:numRef>
              <c:f>'Time to Recividism'!$F$53:$F$89</c:f>
              <c:numCache>
                <c:formatCode>General</c:formatCode>
                <c:ptCount val="37"/>
                <c:pt idx="21" formatCode="#,##0">
                  <c:v>759</c:v>
                </c:pt>
                <c:pt idx="22" formatCode="#,##0">
                  <c:v>669</c:v>
                </c:pt>
                <c:pt idx="23" formatCode="#,##0">
                  <c:v>685</c:v>
                </c:pt>
                <c:pt idx="24" formatCode="#,##0">
                  <c:v>700</c:v>
                </c:pt>
                <c:pt idx="25" formatCode="#,##0">
                  <c:v>676</c:v>
                </c:pt>
                <c:pt idx="26" formatCode="#,##0">
                  <c:v>637</c:v>
                </c:pt>
                <c:pt idx="27" formatCode="#,##0">
                  <c:v>675</c:v>
                </c:pt>
                <c:pt idx="28" formatCode="#,##0">
                  <c:v>567</c:v>
                </c:pt>
                <c:pt idx="29" formatCode="#,##0">
                  <c:v>587</c:v>
                </c:pt>
                <c:pt idx="30" formatCode="#,##0">
                  <c:v>594</c:v>
                </c:pt>
                <c:pt idx="31" formatCode="#,##0">
                  <c:v>559</c:v>
                </c:pt>
                <c:pt idx="32" formatCode="#,##0">
                  <c:v>554</c:v>
                </c:pt>
                <c:pt idx="33" formatCode="#,##0">
                  <c:v>526</c:v>
                </c:pt>
                <c:pt idx="34" formatCode="#,##0">
                  <c:v>532</c:v>
                </c:pt>
                <c:pt idx="35" formatCode="#,##0">
                  <c:v>498</c:v>
                </c:pt>
                <c:pt idx="36" formatCode="#,##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93760"/>
        <c:axId val="92304128"/>
      </c:areaChart>
      <c:catAx>
        <c:axId val="92293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Months to Recidivism</a:t>
                </a:r>
              </a:p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200" b="0" i="1">
                    <a:solidFill>
                      <a:schemeClr val="tx1"/>
                    </a:solidFill>
                  </a:rPr>
                  <a:t>Recidivists</a:t>
                </a:r>
                <a:r>
                  <a:rPr lang="en-US" sz="1200" b="0" i="1" baseline="0">
                    <a:solidFill>
                      <a:schemeClr val="tx1"/>
                    </a:solidFill>
                  </a:rPr>
                  <a:t> Released from Prison 2000-2011</a:t>
                </a:r>
              </a:p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200" b="0" i="1" baseline="0">
                    <a:solidFill>
                      <a:schemeClr val="tx1"/>
                    </a:solidFill>
                  </a:rPr>
                  <a:t>3-Year Follow-up Period</a:t>
                </a:r>
                <a:endParaRPr lang="en-US" sz="1200" b="0" i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265310586176727"/>
              <c:y val="0.916522309711286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 rot="-5400000" vert="horz"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2304128"/>
        <c:crosses val="autoZero"/>
        <c:auto val="1"/>
        <c:lblAlgn val="ctr"/>
        <c:lblOffset val="100"/>
        <c:tickLblSkip val="1"/>
        <c:noMultiLvlLbl val="0"/>
      </c:catAx>
      <c:valAx>
        <c:axId val="92304128"/>
        <c:scaling>
          <c:orientation val="minMax"/>
          <c:max val="17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Number of Recidivists</a:t>
                </a:r>
              </a:p>
            </c:rich>
          </c:tx>
          <c:layout>
            <c:manualLayout>
              <c:xMode val="edge"/>
              <c:yMode val="edge"/>
              <c:x val="2.9523486288351888E-3"/>
              <c:y val="0.30355663209780048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2293760"/>
        <c:crosses val="autoZero"/>
        <c:crossBetween val="midCat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1">
                <a:lumMod val="60000"/>
                <a:lumOff val="40000"/>
              </a:schemeClr>
            </a:solidFill>
          </c:spPr>
          <c:invertIfNegative val="0"/>
          <c:cat>
            <c:strRef>
              <c:f>'Length of Stay_NEW'!$I$82:$I$86</c:f>
              <c:strCache>
                <c:ptCount val="5"/>
                <c:pt idx="0">
                  <c:v>One year or less</c:v>
                </c:pt>
                <c:pt idx="1">
                  <c:v>1-2 years</c:v>
                </c:pt>
                <c:pt idx="2">
                  <c:v>2-3 years</c:v>
                </c:pt>
                <c:pt idx="3">
                  <c:v>3-5 years</c:v>
                </c:pt>
                <c:pt idx="4">
                  <c:v>&gt;5 years</c:v>
                </c:pt>
              </c:strCache>
            </c:strRef>
          </c:cat>
          <c:val>
            <c:numRef>
              <c:f>'Length of Stay_NEW'!$J$82:$J$86</c:f>
              <c:numCache>
                <c:formatCode>###0.0%</c:formatCode>
                <c:ptCount val="5"/>
                <c:pt idx="0">
                  <c:v>0.35616438356164382</c:v>
                </c:pt>
                <c:pt idx="1">
                  <c:v>0.32714617169373544</c:v>
                </c:pt>
                <c:pt idx="2">
                  <c:v>0.31244064577397912</c:v>
                </c:pt>
                <c:pt idx="3">
                  <c:v>0.26600000000000001</c:v>
                </c:pt>
                <c:pt idx="4">
                  <c:v>0.1574468085106383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53120"/>
        <c:axId val="24455040"/>
      </c:barChart>
      <c:catAx>
        <c:axId val="24453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Most Recent Length of Stay in Prison</a:t>
                </a:r>
              </a:p>
            </c:rich>
          </c:tx>
          <c:layout>
            <c:manualLayout>
              <c:xMode val="edge"/>
              <c:yMode val="edge"/>
              <c:x val="2.8945047409614337E-2"/>
              <c:y val="0.20465749879856568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4455040"/>
        <c:crosses val="autoZero"/>
        <c:auto val="1"/>
        <c:lblAlgn val="ctr"/>
        <c:lblOffset val="100"/>
        <c:noMultiLvlLbl val="0"/>
      </c:catAx>
      <c:valAx>
        <c:axId val="2445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400" dirty="0"/>
                  <a:t>Recidivism Rate</a:t>
                </a:r>
              </a:p>
              <a:p>
                <a:pPr>
                  <a:defRPr sz="1200"/>
                </a:pPr>
                <a:r>
                  <a:rPr lang="en-US" sz="1300" b="0" dirty="0"/>
                  <a:t>3-Year Follow-up (2011 Releases</a:t>
                </a:r>
                <a:r>
                  <a:rPr lang="en-US" sz="11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43324726301104255"/>
              <c:y val="0.9291869062141879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4453120"/>
        <c:crosses val="autoZero"/>
        <c:crossBetween val="between"/>
        <c:minorUnit val="1.000000000000000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v>   High</c:v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'Risk Proxy'!$B$8:$B$19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'Risk Proxy'!$F$8:$F$19</c:f>
              <c:numCache>
                <c:formatCode>###0.0%</c:formatCode>
                <c:ptCount val="12"/>
                <c:pt idx="0">
                  <c:v>0.54131736526946106</c:v>
                </c:pt>
                <c:pt idx="1">
                  <c:v>0.55838000861697545</c:v>
                </c:pt>
                <c:pt idx="2">
                  <c:v>0.50992817912970001</c:v>
                </c:pt>
                <c:pt idx="3">
                  <c:v>0.51722689075630246</c:v>
                </c:pt>
                <c:pt idx="4">
                  <c:v>0.49259259259259258</c:v>
                </c:pt>
                <c:pt idx="5">
                  <c:v>0.48799668874172186</c:v>
                </c:pt>
                <c:pt idx="6">
                  <c:v>0.4683598794662075</c:v>
                </c:pt>
                <c:pt idx="7">
                  <c:v>0.47048379937860629</c:v>
                </c:pt>
                <c:pt idx="8">
                  <c:v>0.43566992014196981</c:v>
                </c:pt>
                <c:pt idx="9">
                  <c:v>0.45351696999508112</c:v>
                </c:pt>
                <c:pt idx="10">
                  <c:v>0.44217687074829931</c:v>
                </c:pt>
                <c:pt idx="11">
                  <c:v>0.41973039215686275</c:v>
                </c:pt>
              </c:numCache>
            </c:numRef>
          </c:val>
          <c:smooth val="0"/>
        </c:ser>
        <c:ser>
          <c:idx val="3"/>
          <c:order val="1"/>
          <c:tx>
            <c:v>   Moderate</c:v>
          </c:tx>
          <c:spPr>
            <a:ln w="762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'Risk Proxy'!$B$8:$B$19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'Risk Proxy'!$L$8:$L$19</c:f>
              <c:numCache>
                <c:formatCode>###0.0%</c:formatCode>
                <c:ptCount val="12"/>
                <c:pt idx="0">
                  <c:v>0.38365453247680231</c:v>
                </c:pt>
                <c:pt idx="1">
                  <c:v>0.37509104151493083</c:v>
                </c:pt>
                <c:pt idx="2">
                  <c:v>0.35404716379859785</c:v>
                </c:pt>
                <c:pt idx="3">
                  <c:v>0.35971005738447603</c:v>
                </c:pt>
                <c:pt idx="4">
                  <c:v>0.36102418207681369</c:v>
                </c:pt>
                <c:pt idx="5">
                  <c:v>0.34205557054221741</c:v>
                </c:pt>
                <c:pt idx="6">
                  <c:v>0.34148964775477281</c:v>
                </c:pt>
                <c:pt idx="7">
                  <c:v>0.32498709344346927</c:v>
                </c:pt>
                <c:pt idx="8">
                  <c:v>0.31446390021587911</c:v>
                </c:pt>
                <c:pt idx="9">
                  <c:v>0.3164280514438243</c:v>
                </c:pt>
                <c:pt idx="10">
                  <c:v>0.33479746217667156</c:v>
                </c:pt>
                <c:pt idx="11">
                  <c:v>0.34115138592750532</c:v>
                </c:pt>
              </c:numCache>
            </c:numRef>
          </c:val>
          <c:smooth val="0"/>
        </c:ser>
        <c:ser>
          <c:idx val="0"/>
          <c:order val="2"/>
          <c:tx>
            <c:v>   Low</c:v>
          </c:tx>
          <c:spPr>
            <a:ln w="762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val>
            <c:numRef>
              <c:f>'Risk Proxy'!$R$8:$R$19</c:f>
              <c:numCache>
                <c:formatCode>###0.0%</c:formatCode>
                <c:ptCount val="12"/>
                <c:pt idx="0">
                  <c:v>0.21412803532008831</c:v>
                </c:pt>
                <c:pt idx="1">
                  <c:v>0.20847268673355629</c:v>
                </c:pt>
                <c:pt idx="2">
                  <c:v>0.21073558648111335</c:v>
                </c:pt>
                <c:pt idx="3">
                  <c:v>0.21574074074074073</c:v>
                </c:pt>
                <c:pt idx="4">
                  <c:v>0.22353437368199069</c:v>
                </c:pt>
                <c:pt idx="5">
                  <c:v>0.19095060190950602</c:v>
                </c:pt>
                <c:pt idx="6">
                  <c:v>0.19836488812392428</c:v>
                </c:pt>
                <c:pt idx="7">
                  <c:v>0.20852486418721269</c:v>
                </c:pt>
                <c:pt idx="8">
                  <c:v>0.19308790383170549</c:v>
                </c:pt>
                <c:pt idx="9">
                  <c:v>0.17675159235668791</c:v>
                </c:pt>
                <c:pt idx="10">
                  <c:v>0.20668569099062373</c:v>
                </c:pt>
                <c:pt idx="11">
                  <c:v>0.18496849684968494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69984"/>
        <c:axId val="37771904"/>
      </c:lineChart>
      <c:catAx>
        <c:axId val="3776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Released from Prison</a:t>
                </a:r>
              </a:p>
              <a:p>
                <a:pPr>
                  <a:defRPr/>
                </a:pPr>
                <a:r>
                  <a:rPr lang="en-US" sz="1300" b="0"/>
                  <a:t>3-Year Follow-up</a:t>
                </a:r>
                <a:r>
                  <a:rPr lang="en-US" sz="1300" b="0" baseline="0"/>
                  <a:t> Period</a:t>
                </a:r>
                <a:endParaRPr lang="en-US" sz="1300" b="0"/>
              </a:p>
            </c:rich>
          </c:tx>
          <c:layout>
            <c:manualLayout>
              <c:xMode val="edge"/>
              <c:yMode val="edge"/>
              <c:x val="0.35893048926871013"/>
              <c:y val="0.925552050473186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7771904"/>
        <c:crosses val="autoZero"/>
        <c:auto val="1"/>
        <c:lblAlgn val="ctr"/>
        <c:lblOffset val="150"/>
        <c:tickLblSkip val="1"/>
        <c:noMultiLvlLbl val="0"/>
      </c:catAx>
      <c:valAx>
        <c:axId val="37771904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Recidivism Rate</a:t>
                </a:r>
              </a:p>
            </c:rich>
          </c:tx>
          <c:layout>
            <c:manualLayout>
              <c:xMode val="edge"/>
              <c:yMode val="edge"/>
              <c:x val="5.4706892491830205E-3"/>
              <c:y val="0.31925962724690959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37769984"/>
        <c:crosses val="autoZero"/>
        <c:crossBetween val="between"/>
        <c:majorUnit val="0.1"/>
        <c:minorUnit val="0.1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85410083903525036"/>
          <c:y val="4.3733647853216269E-2"/>
          <c:w val="0.13837768621701274"/>
          <c:h val="0.1675212360331221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6186461126281E-2"/>
          <c:y val="2.6756798484450176E-2"/>
          <c:w val="0.68028348389119953"/>
          <c:h val="0.78849804396212131"/>
        </c:manualLayout>
      </c:layout>
      <c:lineChart>
        <c:grouping val="standard"/>
        <c:varyColors val="0"/>
        <c:ser>
          <c:idx val="2"/>
          <c:order val="0"/>
          <c:tx>
            <c:v>   Property Offense</c:v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'[Chart in Microsoft PowerPoint]Most Serious Offense Pre-Releas'!$B$8:$B$19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'[Chart in Microsoft PowerPoint]Most Serious Offense Pre-Releas'!$R$8:$R$19</c:f>
              <c:numCache>
                <c:formatCode>###0.0%</c:formatCode>
                <c:ptCount val="12"/>
                <c:pt idx="0">
                  <c:v>0.45376635092467299</c:v>
                </c:pt>
                <c:pt idx="1">
                  <c:v>0.45996275605214154</c:v>
                </c:pt>
                <c:pt idx="2">
                  <c:v>0.40566037735849059</c:v>
                </c:pt>
                <c:pt idx="3">
                  <c:v>0.41530054644808745</c:v>
                </c:pt>
                <c:pt idx="4">
                  <c:v>0.42404006677796324</c:v>
                </c:pt>
                <c:pt idx="5">
                  <c:v>0.41580601706331388</c:v>
                </c:pt>
                <c:pt idx="6">
                  <c:v>0.39953488372093027</c:v>
                </c:pt>
                <c:pt idx="7">
                  <c:v>0.40747577295800647</c:v>
                </c:pt>
                <c:pt idx="8">
                  <c:v>0.3619550858652576</c:v>
                </c:pt>
                <c:pt idx="9">
                  <c:v>0.38730004847309746</c:v>
                </c:pt>
                <c:pt idx="10">
                  <c:v>0.40685772773797341</c:v>
                </c:pt>
                <c:pt idx="11">
                  <c:v>0.41622574955908292</c:v>
                </c:pt>
              </c:numCache>
            </c:numRef>
          </c:val>
          <c:smooth val="0"/>
        </c:ser>
        <c:ser>
          <c:idx val="3"/>
          <c:order val="1"/>
          <c:tx>
            <c:v>   Drug Offense</c:v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'[Chart in Microsoft PowerPoint]Most Serious Offense Pre-Releas'!$B$8:$B$19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'[Chart in Microsoft PowerPoint]Most Serious Offense Pre-Releas'!$F$8:$F$19</c:f>
              <c:numCache>
                <c:formatCode>###0.0%</c:formatCode>
                <c:ptCount val="12"/>
                <c:pt idx="0">
                  <c:v>0.3472041612483745</c:v>
                </c:pt>
                <c:pt idx="1">
                  <c:v>0.34251675353685779</c:v>
                </c:pt>
                <c:pt idx="2">
                  <c:v>0.36143745680718731</c:v>
                </c:pt>
                <c:pt idx="3">
                  <c:v>0.36557177615571773</c:v>
                </c:pt>
                <c:pt idx="4">
                  <c:v>0.32912781130005486</c:v>
                </c:pt>
                <c:pt idx="5">
                  <c:v>0.31397023523763801</c:v>
                </c:pt>
                <c:pt idx="6">
                  <c:v>0.31088607594936707</c:v>
                </c:pt>
                <c:pt idx="7">
                  <c:v>0.29138022210470654</c:v>
                </c:pt>
                <c:pt idx="8">
                  <c:v>0.30244145490782265</c:v>
                </c:pt>
                <c:pt idx="9">
                  <c:v>0.28678592036930178</c:v>
                </c:pt>
                <c:pt idx="10">
                  <c:v>0.31646341463414634</c:v>
                </c:pt>
                <c:pt idx="11">
                  <c:v>0.30610844200411802</c:v>
                </c:pt>
              </c:numCache>
            </c:numRef>
          </c:val>
          <c:smooth val="0"/>
        </c:ser>
        <c:ser>
          <c:idx val="0"/>
          <c:order val="2"/>
          <c:tx>
            <c:v>   Public Order Offense</c:v>
          </c:tx>
          <c:spPr>
            <a:ln w="7620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'[Chart in Microsoft PowerPoint]Most Serious Offense Pre-Releas'!$B$8:$B$19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'[Chart in Microsoft PowerPoint]Most Serious Offense Pre-Releas'!$L$8:$L$19</c:f>
              <c:numCache>
                <c:formatCode>###0.0%</c:formatCode>
                <c:ptCount val="12"/>
                <c:pt idx="0">
                  <c:v>0.46307692307692305</c:v>
                </c:pt>
                <c:pt idx="1">
                  <c:v>0.43514644351464432</c:v>
                </c:pt>
                <c:pt idx="2">
                  <c:v>0.40196078431372551</c:v>
                </c:pt>
                <c:pt idx="3">
                  <c:v>0.41484716157205243</c:v>
                </c:pt>
                <c:pt idx="4">
                  <c:v>0.35557768924302791</c:v>
                </c:pt>
                <c:pt idx="5">
                  <c:v>0.36456558773424191</c:v>
                </c:pt>
                <c:pt idx="6">
                  <c:v>0.35017421602787457</c:v>
                </c:pt>
                <c:pt idx="7">
                  <c:v>0.34836702954898913</c:v>
                </c:pt>
                <c:pt idx="8">
                  <c:v>0.30419821059876118</c:v>
                </c:pt>
                <c:pt idx="9">
                  <c:v>0.28685258964143423</c:v>
                </c:pt>
                <c:pt idx="10">
                  <c:v>0.29240924092409243</c:v>
                </c:pt>
                <c:pt idx="11">
                  <c:v>0.28276877761413843</c:v>
                </c:pt>
              </c:numCache>
            </c:numRef>
          </c:val>
          <c:smooth val="0"/>
        </c:ser>
        <c:ser>
          <c:idx val="1"/>
          <c:order val="3"/>
          <c:tx>
            <c:v>   Violent Offense</c:v>
          </c:tx>
          <c:spPr>
            <a:ln w="76200">
              <a:solidFill>
                <a:schemeClr val="bg1">
                  <a:lumMod val="85000"/>
                </a:schemeClr>
              </a:solidFill>
            </a:ln>
          </c:spPr>
          <c:marker>
            <c:symbol val="none"/>
          </c:marker>
          <c:cat>
            <c:strRef>
              <c:f>'[Chart in Microsoft PowerPoint]Most Serious Offense Pre-Releas'!$B$8:$B$19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'[Chart in Microsoft PowerPoint]Most Serious Offense Pre-Releas'!$AD$8:$AD$19</c:f>
              <c:numCache>
                <c:formatCode>###0.0%</c:formatCode>
                <c:ptCount val="12"/>
                <c:pt idx="0">
                  <c:v>0.36054673069818988</c:v>
                </c:pt>
                <c:pt idx="1">
                  <c:v>0.35421412300683369</c:v>
                </c:pt>
                <c:pt idx="2">
                  <c:v>0.32327733973260203</c:v>
                </c:pt>
                <c:pt idx="3">
                  <c:v>0.32138242894056845</c:v>
                </c:pt>
                <c:pt idx="4">
                  <c:v>0.33085381630012939</c:v>
                </c:pt>
                <c:pt idx="5">
                  <c:v>0.29504430587463082</c:v>
                </c:pt>
                <c:pt idx="6">
                  <c:v>0.30520530229550596</c:v>
                </c:pt>
                <c:pt idx="7">
                  <c:v>0.29463722397476344</c:v>
                </c:pt>
                <c:pt idx="8">
                  <c:v>0.27931960608773498</c:v>
                </c:pt>
                <c:pt idx="9">
                  <c:v>0.28126870137642129</c:v>
                </c:pt>
                <c:pt idx="10">
                  <c:v>0.28909526662672258</c:v>
                </c:pt>
                <c:pt idx="11">
                  <c:v>0.2723735408560311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05824"/>
        <c:axId val="92616192"/>
      </c:lineChart>
      <c:catAx>
        <c:axId val="92605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Released from Prison</a:t>
                </a:r>
              </a:p>
              <a:p>
                <a:pPr>
                  <a:defRPr/>
                </a:pPr>
                <a:r>
                  <a:rPr lang="en-US" sz="1300" b="0"/>
                  <a:t>3-Year Follow-up</a:t>
                </a:r>
                <a:r>
                  <a:rPr lang="en-US" sz="1300" b="0" baseline="0"/>
                  <a:t> Period</a:t>
                </a:r>
                <a:endParaRPr lang="en-US" sz="1300" b="0"/>
              </a:p>
            </c:rich>
          </c:tx>
          <c:layout>
            <c:manualLayout>
              <c:xMode val="edge"/>
              <c:yMode val="edge"/>
              <c:x val="0.31675650202815558"/>
              <c:y val="0.925388601036269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92616192"/>
        <c:crosses val="autoZero"/>
        <c:auto val="1"/>
        <c:lblAlgn val="ctr"/>
        <c:lblOffset val="150"/>
        <c:tickLblSkip val="1"/>
        <c:noMultiLvlLbl val="0"/>
      </c:catAx>
      <c:valAx>
        <c:axId val="92616192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Recidivism Rate</a:t>
                </a:r>
              </a:p>
            </c:rich>
          </c:tx>
          <c:layout>
            <c:manualLayout>
              <c:xMode val="edge"/>
              <c:yMode val="edge"/>
              <c:x val="5.470610466390002E-3"/>
              <c:y val="0.3225066899210888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92605824"/>
        <c:crosses val="autoZero"/>
        <c:crossBetween val="between"/>
        <c:majorUnit val="0.1"/>
        <c:minorUnit val="0.1"/>
      </c:valAx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7222274058488771"/>
          <c:y val="4.5905255328425966E-2"/>
          <c:w val="0.22777725941511229"/>
          <c:h val="0.2540578111775115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MALES</a:t>
            </a:r>
          </a:p>
        </c:rich>
      </c:tx>
      <c:layout>
        <c:manualLayout>
          <c:xMode val="edge"/>
          <c:yMode val="edge"/>
          <c:x val="0.41328953292054627"/>
          <c:y val="1.398608596385344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698989812065831E-2"/>
          <c:y val="2.777777777777779E-2"/>
          <c:w val="0.80900702783075507"/>
          <c:h val="0.851430993000874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Gender!$A$5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dLbls>
            <c:dLbl>
              <c:idx val="19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Gender!$P$5:$AC$5</c:f>
              <c:numCache>
                <c:formatCode>0.0%</c:formatCode>
                <c:ptCount val="14"/>
                <c:pt idx="0">
                  <c:v>0.184</c:v>
                </c:pt>
                <c:pt idx="1">
                  <c:v>0.19900000000000001</c:v>
                </c:pt>
                <c:pt idx="2">
                  <c:v>0.182</c:v>
                </c:pt>
                <c:pt idx="3">
                  <c:v>0.188</c:v>
                </c:pt>
                <c:pt idx="4">
                  <c:v>0.18099999999999999</c:v>
                </c:pt>
                <c:pt idx="5">
                  <c:v>0.17</c:v>
                </c:pt>
                <c:pt idx="6">
                  <c:v>0.17699999999999999</c:v>
                </c:pt>
                <c:pt idx="7">
                  <c:v>0.16500000000000001</c:v>
                </c:pt>
                <c:pt idx="8">
                  <c:v>0.16</c:v>
                </c:pt>
                <c:pt idx="9">
                  <c:v>0.154</c:v>
                </c:pt>
                <c:pt idx="10">
                  <c:v>0.154</c:v>
                </c:pt>
                <c:pt idx="11">
                  <c:v>0.154</c:v>
                </c:pt>
                <c:pt idx="12">
                  <c:v>0.154</c:v>
                </c:pt>
                <c:pt idx="13">
                  <c:v>0.14799999999999999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Gender!$A$6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Gender!$P$6:$AB$6</c:f>
              <c:numCache>
                <c:formatCode>0.0%</c:formatCode>
                <c:ptCount val="13"/>
                <c:pt idx="0">
                  <c:v>0.316</c:v>
                </c:pt>
                <c:pt idx="1">
                  <c:v>0.32600000000000001</c:v>
                </c:pt>
                <c:pt idx="2">
                  <c:v>0.29599999999999999</c:v>
                </c:pt>
                <c:pt idx="3">
                  <c:v>0.29599999999999999</c:v>
                </c:pt>
                <c:pt idx="4">
                  <c:v>0.29099999999999998</c:v>
                </c:pt>
                <c:pt idx="5">
                  <c:v>0.27500000000000002</c:v>
                </c:pt>
                <c:pt idx="6">
                  <c:v>0.27500000000000002</c:v>
                </c:pt>
                <c:pt idx="7">
                  <c:v>0.26400000000000001</c:v>
                </c:pt>
                <c:pt idx="8">
                  <c:v>0.254</c:v>
                </c:pt>
                <c:pt idx="9">
                  <c:v>0.24299999999999999</c:v>
                </c:pt>
                <c:pt idx="10">
                  <c:v>0.253</c:v>
                </c:pt>
                <c:pt idx="11">
                  <c:v>0.252</c:v>
                </c:pt>
                <c:pt idx="12">
                  <c:v>0.255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Gender!$A$7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Gender!$P$7:$AA$7</c:f>
              <c:numCache>
                <c:formatCode>0.0%</c:formatCode>
                <c:ptCount val="12"/>
                <c:pt idx="0">
                  <c:v>0.40899999999999997</c:v>
                </c:pt>
                <c:pt idx="1">
                  <c:v>0.40500000000000003</c:v>
                </c:pt>
                <c:pt idx="2">
                  <c:v>0.371</c:v>
                </c:pt>
                <c:pt idx="3">
                  <c:v>0.378</c:v>
                </c:pt>
                <c:pt idx="4">
                  <c:v>0.36699999999999999</c:v>
                </c:pt>
                <c:pt idx="5">
                  <c:v>0.34699999999999998</c:v>
                </c:pt>
                <c:pt idx="6">
                  <c:v>0.34599999999999997</c:v>
                </c:pt>
                <c:pt idx="7">
                  <c:v>0.33600000000000002</c:v>
                </c:pt>
                <c:pt idx="8">
                  <c:v>0.317</c:v>
                </c:pt>
                <c:pt idx="9">
                  <c:v>0.315</c:v>
                </c:pt>
                <c:pt idx="10">
                  <c:v>0.32900000000000001</c:v>
                </c:pt>
                <c:pt idx="11">
                  <c:v>0.317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123072"/>
        <c:axId val="85124608"/>
      </c:lineChart>
      <c:catAx>
        <c:axId val="851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5124608"/>
        <c:crosses val="autoZero"/>
        <c:auto val="1"/>
        <c:lblAlgn val="ctr"/>
        <c:lblOffset val="100"/>
        <c:noMultiLvlLbl val="0"/>
      </c:catAx>
      <c:valAx>
        <c:axId val="85124608"/>
        <c:scaling>
          <c:orientation val="minMax"/>
          <c:max val="0.5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85123072"/>
        <c:crosses val="autoZero"/>
        <c:crossBetween val="between"/>
        <c:majorUnit val="5.0000000000000017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en-US">
                <a:solidFill>
                  <a:schemeClr val="tx1"/>
                </a:solidFill>
              </a:rPr>
              <a:t>FEMALES</a:t>
            </a:r>
          </a:p>
        </c:rich>
      </c:tx>
      <c:layout>
        <c:manualLayout>
          <c:xMode val="edge"/>
          <c:yMode val="edge"/>
          <c:x val="0.49662836938536109"/>
          <c:y val="1.636279422291464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190719954331952"/>
          <c:y val="2.777777777777779E-2"/>
          <c:w val="0.76782374182257607"/>
          <c:h val="0.85143099300087499"/>
        </c:manualLayout>
      </c:layout>
      <c:lineChart>
        <c:grouping val="standard"/>
        <c:varyColors val="0"/>
        <c:ser>
          <c:idx val="0"/>
          <c:order val="0"/>
          <c:tx>
            <c:strRef>
              <c:f>Gender!$A$5</c:f>
              <c:strCache>
                <c:ptCount val="1"/>
                <c:pt idx="0">
                  <c:v>1-year</c:v>
                </c:pt>
              </c:strCache>
            </c:strRef>
          </c:tx>
          <c:spPr>
            <a:ln w="7620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Gender!$B$5:$O$5</c:f>
              <c:numCache>
                <c:formatCode>0.0%</c:formatCode>
                <c:ptCount val="14"/>
                <c:pt idx="0">
                  <c:v>0.13500000000000001</c:v>
                </c:pt>
                <c:pt idx="1">
                  <c:v>0.126</c:v>
                </c:pt>
                <c:pt idx="2">
                  <c:v>0.13500000000000001</c:v>
                </c:pt>
                <c:pt idx="3">
                  <c:v>0.11700000000000001</c:v>
                </c:pt>
                <c:pt idx="4">
                  <c:v>0.11600000000000001</c:v>
                </c:pt>
                <c:pt idx="5">
                  <c:v>0.14099999999999999</c:v>
                </c:pt>
                <c:pt idx="6">
                  <c:v>0.114</c:v>
                </c:pt>
                <c:pt idx="7">
                  <c:v>0.15</c:v>
                </c:pt>
                <c:pt idx="8">
                  <c:v>9.4E-2</c:v>
                </c:pt>
                <c:pt idx="9">
                  <c:v>0.109</c:v>
                </c:pt>
                <c:pt idx="10">
                  <c:v>8.5999999999999993E-2</c:v>
                </c:pt>
                <c:pt idx="11">
                  <c:v>0.127</c:v>
                </c:pt>
                <c:pt idx="12">
                  <c:v>0.109</c:v>
                </c:pt>
                <c:pt idx="13">
                  <c:v>0.107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Gender!$A$6</c:f>
              <c:strCache>
                <c:ptCount val="1"/>
                <c:pt idx="0">
                  <c:v>2-year</c:v>
                </c:pt>
              </c:strCache>
            </c:strRef>
          </c:tx>
          <c:spPr>
            <a:ln w="7620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Gender!$B$6:$N$6</c:f>
              <c:numCache>
                <c:formatCode>0.0%</c:formatCode>
                <c:ptCount val="13"/>
                <c:pt idx="0">
                  <c:v>0.20200000000000001</c:v>
                </c:pt>
                <c:pt idx="1">
                  <c:v>0.20899999999999999</c:v>
                </c:pt>
                <c:pt idx="2">
                  <c:v>0.223</c:v>
                </c:pt>
                <c:pt idx="3">
                  <c:v>0.20399999999999999</c:v>
                </c:pt>
                <c:pt idx="4">
                  <c:v>0.217</c:v>
                </c:pt>
                <c:pt idx="5">
                  <c:v>0.20799999999999999</c:v>
                </c:pt>
                <c:pt idx="6">
                  <c:v>0.19500000000000001</c:v>
                </c:pt>
                <c:pt idx="7">
                  <c:v>0.21199999999999999</c:v>
                </c:pt>
                <c:pt idx="8">
                  <c:v>0.16600000000000001</c:v>
                </c:pt>
                <c:pt idx="9">
                  <c:v>0.184</c:v>
                </c:pt>
                <c:pt idx="10">
                  <c:v>0.18099999999999999</c:v>
                </c:pt>
                <c:pt idx="11">
                  <c:v>0.22</c:v>
                </c:pt>
                <c:pt idx="12">
                  <c:v>0.20499999999999999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Gender!$A$7</c:f>
              <c:strCache>
                <c:ptCount val="1"/>
                <c:pt idx="0">
                  <c:v>3-year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Gender!$B$4:$O$4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Gender!$B$7:$M$7</c:f>
              <c:numCache>
                <c:formatCode>0.0%</c:formatCode>
                <c:ptCount val="12"/>
                <c:pt idx="0">
                  <c:v>0.27400000000000002</c:v>
                </c:pt>
                <c:pt idx="1">
                  <c:v>0.28199999999999997</c:v>
                </c:pt>
                <c:pt idx="2">
                  <c:v>0.29399999999999998</c:v>
                </c:pt>
                <c:pt idx="3">
                  <c:v>0.254</c:v>
                </c:pt>
                <c:pt idx="4">
                  <c:v>0.28899999999999998</c:v>
                </c:pt>
                <c:pt idx="5">
                  <c:v>0.27800000000000002</c:v>
                </c:pt>
                <c:pt idx="6">
                  <c:v>0.23699999999999999</c:v>
                </c:pt>
                <c:pt idx="7">
                  <c:v>0.27</c:v>
                </c:pt>
                <c:pt idx="8">
                  <c:v>0.222</c:v>
                </c:pt>
                <c:pt idx="9">
                  <c:v>0.23599999999999999</c:v>
                </c:pt>
                <c:pt idx="10">
                  <c:v>0.23</c:v>
                </c:pt>
                <c:pt idx="11">
                  <c:v>0.26200000000000001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84544"/>
        <c:axId val="91906816"/>
      </c:lineChart>
      <c:catAx>
        <c:axId val="918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1906816"/>
        <c:crosses val="autoZero"/>
        <c:auto val="1"/>
        <c:lblAlgn val="ctr"/>
        <c:lblOffset val="100"/>
        <c:noMultiLvlLbl val="0"/>
      </c:catAx>
      <c:valAx>
        <c:axId val="91906816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Recidivism Rate</a:t>
                </a:r>
              </a:p>
            </c:rich>
          </c:tx>
          <c:layout>
            <c:manualLayout>
              <c:xMode val="edge"/>
              <c:yMode val="edge"/>
              <c:x val="2.804760827096018E-2"/>
              <c:y val="0.3364594460657454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884544"/>
        <c:crosses val="autoZero"/>
        <c:crossBetween val="between"/>
        <c:majorUnit val="5.0000000000000017E-2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660411799187359"/>
          <c:y val="2.5603448845866475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Release'!$CH$5:$CU$5</c:f>
              <c:numCache>
                <c:formatCode>0.0%</c:formatCode>
                <c:ptCount val="14"/>
                <c:pt idx="0">
                  <c:v>0.14399999999999999</c:v>
                </c:pt>
                <c:pt idx="1">
                  <c:v>0.13500000000000001</c:v>
                </c:pt>
                <c:pt idx="2">
                  <c:v>0.14099999999999999</c:v>
                </c:pt>
                <c:pt idx="3">
                  <c:v>0.156</c:v>
                </c:pt>
                <c:pt idx="4">
                  <c:v>0.13200000000000001</c:v>
                </c:pt>
                <c:pt idx="5">
                  <c:v>0.13100000000000001</c:v>
                </c:pt>
                <c:pt idx="6">
                  <c:v>0.14399999999999999</c:v>
                </c:pt>
                <c:pt idx="7">
                  <c:v>0.12</c:v>
                </c:pt>
                <c:pt idx="8">
                  <c:v>0.114</c:v>
                </c:pt>
                <c:pt idx="9">
                  <c:v>0.11799999999999999</c:v>
                </c:pt>
                <c:pt idx="10">
                  <c:v>0.13</c:v>
                </c:pt>
                <c:pt idx="11">
                  <c:v>9.8000000000000004E-2</c:v>
                </c:pt>
                <c:pt idx="12">
                  <c:v>0.11</c:v>
                </c:pt>
                <c:pt idx="13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Release'!$CH$6:$CT$6</c:f>
              <c:numCache>
                <c:formatCode>0.0%</c:formatCode>
                <c:ptCount val="13"/>
                <c:pt idx="0">
                  <c:v>0.23799999999999999</c:v>
                </c:pt>
                <c:pt idx="1">
                  <c:v>0.24199999999999999</c:v>
                </c:pt>
                <c:pt idx="2">
                  <c:v>0.22900000000000001</c:v>
                </c:pt>
                <c:pt idx="3">
                  <c:v>0.24399999999999999</c:v>
                </c:pt>
                <c:pt idx="4">
                  <c:v>0.21299999999999999</c:v>
                </c:pt>
                <c:pt idx="5">
                  <c:v>0.20699999999999999</c:v>
                </c:pt>
                <c:pt idx="6">
                  <c:v>0.215</c:v>
                </c:pt>
                <c:pt idx="7">
                  <c:v>0.218</c:v>
                </c:pt>
                <c:pt idx="8">
                  <c:v>0.185</c:v>
                </c:pt>
                <c:pt idx="9">
                  <c:v>0.19800000000000001</c:v>
                </c:pt>
                <c:pt idx="10">
                  <c:v>0.21299999999999999</c:v>
                </c:pt>
                <c:pt idx="11">
                  <c:v>0.186</c:v>
                </c:pt>
                <c:pt idx="12">
                  <c:v>0.183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Release'!$CH$7:$CS$7</c:f>
              <c:numCache>
                <c:formatCode>0.0%</c:formatCode>
                <c:ptCount val="12"/>
                <c:pt idx="0">
                  <c:v>0.317</c:v>
                </c:pt>
                <c:pt idx="1">
                  <c:v>0.316</c:v>
                </c:pt>
                <c:pt idx="2">
                  <c:v>0.29499999999999998</c:v>
                </c:pt>
                <c:pt idx="3">
                  <c:v>0.309</c:v>
                </c:pt>
                <c:pt idx="4">
                  <c:v>0.27900000000000003</c:v>
                </c:pt>
                <c:pt idx="5">
                  <c:v>0.26600000000000001</c:v>
                </c:pt>
                <c:pt idx="6">
                  <c:v>0.28000000000000003</c:v>
                </c:pt>
                <c:pt idx="7">
                  <c:v>0.28000000000000003</c:v>
                </c:pt>
                <c:pt idx="8">
                  <c:v>0.246</c:v>
                </c:pt>
                <c:pt idx="9">
                  <c:v>0.249</c:v>
                </c:pt>
                <c:pt idx="10">
                  <c:v>0.27500000000000002</c:v>
                </c:pt>
                <c:pt idx="11">
                  <c:v>0.245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66464"/>
        <c:axId val="48759552"/>
      </c:lineChart>
      <c:catAx>
        <c:axId val="9196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8759552"/>
        <c:crosses val="autoZero"/>
        <c:auto val="1"/>
        <c:lblAlgn val="ctr"/>
        <c:lblOffset val="100"/>
        <c:noMultiLvlLbl val="0"/>
      </c:catAx>
      <c:valAx>
        <c:axId val="48759552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1966464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52025945606239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Release'!$BT$5:$CG$5</c:f>
              <c:numCache>
                <c:formatCode>0.0%</c:formatCode>
                <c:ptCount val="14"/>
                <c:pt idx="0">
                  <c:v>0.156</c:v>
                </c:pt>
                <c:pt idx="1">
                  <c:v>0.17799999999999999</c:v>
                </c:pt>
                <c:pt idx="2">
                  <c:v>0.14199999999999999</c:v>
                </c:pt>
                <c:pt idx="3">
                  <c:v>0.13300000000000001</c:v>
                </c:pt>
                <c:pt idx="4">
                  <c:v>0.13200000000000001</c:v>
                </c:pt>
                <c:pt idx="5">
                  <c:v>0.14299999999999999</c:v>
                </c:pt>
                <c:pt idx="6">
                  <c:v>0.13600000000000001</c:v>
                </c:pt>
                <c:pt idx="7">
                  <c:v>0.14899999999999999</c:v>
                </c:pt>
                <c:pt idx="8">
                  <c:v>0.14199999999999999</c:v>
                </c:pt>
                <c:pt idx="9">
                  <c:v>0.14399999999999999</c:v>
                </c:pt>
                <c:pt idx="10">
                  <c:v>0.128</c:v>
                </c:pt>
                <c:pt idx="11">
                  <c:v>0.13900000000000001</c:v>
                </c:pt>
                <c:pt idx="12">
                  <c:v>0.13</c:v>
                </c:pt>
                <c:pt idx="13">
                  <c:v>0.12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Release'!$BT$6:$CF$6</c:f>
              <c:numCache>
                <c:formatCode>0.0%</c:formatCode>
                <c:ptCount val="13"/>
                <c:pt idx="0">
                  <c:v>0.26300000000000001</c:v>
                </c:pt>
                <c:pt idx="1">
                  <c:v>0.27300000000000002</c:v>
                </c:pt>
                <c:pt idx="2">
                  <c:v>0.24</c:v>
                </c:pt>
                <c:pt idx="3">
                  <c:v>0.223</c:v>
                </c:pt>
                <c:pt idx="4">
                  <c:v>0.24399999999999999</c:v>
                </c:pt>
                <c:pt idx="5">
                  <c:v>0.224</c:v>
                </c:pt>
                <c:pt idx="6">
                  <c:v>0.23899999999999999</c:v>
                </c:pt>
                <c:pt idx="7">
                  <c:v>0.224</c:v>
                </c:pt>
                <c:pt idx="8">
                  <c:v>0.23599999999999999</c:v>
                </c:pt>
                <c:pt idx="9">
                  <c:v>0.216</c:v>
                </c:pt>
                <c:pt idx="10">
                  <c:v>0.222</c:v>
                </c:pt>
                <c:pt idx="11">
                  <c:v>0.222</c:v>
                </c:pt>
                <c:pt idx="12">
                  <c:v>0.23499999999999999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Release'!$BT$7:$CE$7</c:f>
              <c:numCache>
                <c:formatCode>0.0%</c:formatCode>
                <c:ptCount val="12"/>
                <c:pt idx="0">
                  <c:v>0.32900000000000001</c:v>
                </c:pt>
                <c:pt idx="1">
                  <c:v>0.34300000000000003</c:v>
                </c:pt>
                <c:pt idx="2">
                  <c:v>0.29399999999999998</c:v>
                </c:pt>
                <c:pt idx="3">
                  <c:v>0.3</c:v>
                </c:pt>
                <c:pt idx="4">
                  <c:v>0.309</c:v>
                </c:pt>
                <c:pt idx="5">
                  <c:v>0.28399999999999997</c:v>
                </c:pt>
                <c:pt idx="6">
                  <c:v>0.30599999999999999</c:v>
                </c:pt>
                <c:pt idx="7">
                  <c:v>0.29599999999999999</c:v>
                </c:pt>
                <c:pt idx="8">
                  <c:v>0.28499999999999998</c:v>
                </c:pt>
                <c:pt idx="9">
                  <c:v>0.29399999999999998</c:v>
                </c:pt>
                <c:pt idx="10">
                  <c:v>0.28999999999999998</c:v>
                </c:pt>
                <c:pt idx="11">
                  <c:v>0.26800000000000002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85280"/>
        <c:axId val="48786816"/>
      </c:lineChart>
      <c:catAx>
        <c:axId val="487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8786816"/>
        <c:crosses val="autoZero"/>
        <c:auto val="1"/>
        <c:lblAlgn val="ctr"/>
        <c:lblOffset val="100"/>
        <c:noMultiLvlLbl val="0"/>
      </c:catAx>
      <c:valAx>
        <c:axId val="48786816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48785280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52025945606239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Release'!$BF$5:$BS$5</c:f>
              <c:numCache>
                <c:formatCode>0.0%</c:formatCode>
                <c:ptCount val="14"/>
                <c:pt idx="0">
                  <c:v>0.17299999999999999</c:v>
                </c:pt>
                <c:pt idx="1">
                  <c:v>0.183</c:v>
                </c:pt>
                <c:pt idx="2">
                  <c:v>0.17499999999999999</c:v>
                </c:pt>
                <c:pt idx="3">
                  <c:v>0.193</c:v>
                </c:pt>
                <c:pt idx="4">
                  <c:v>0.17599999999999999</c:v>
                </c:pt>
                <c:pt idx="5">
                  <c:v>0.16</c:v>
                </c:pt>
                <c:pt idx="6">
                  <c:v>0.16400000000000001</c:v>
                </c:pt>
                <c:pt idx="7">
                  <c:v>0.152</c:v>
                </c:pt>
                <c:pt idx="8">
                  <c:v>0.14899999999999999</c:v>
                </c:pt>
                <c:pt idx="9">
                  <c:v>0.14299999999999999</c:v>
                </c:pt>
                <c:pt idx="10">
                  <c:v>0.123</c:v>
                </c:pt>
                <c:pt idx="11">
                  <c:v>0.13600000000000001</c:v>
                </c:pt>
                <c:pt idx="12">
                  <c:v>0.14099999999999999</c:v>
                </c:pt>
                <c:pt idx="13">
                  <c:v>0.13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Release'!$BF$6:$BR$6</c:f>
              <c:numCache>
                <c:formatCode>0.0%</c:formatCode>
                <c:ptCount val="13"/>
                <c:pt idx="0">
                  <c:v>0.28399999999999997</c:v>
                </c:pt>
                <c:pt idx="1">
                  <c:v>0.3</c:v>
                </c:pt>
                <c:pt idx="2">
                  <c:v>0.29199999999999998</c:v>
                </c:pt>
                <c:pt idx="3">
                  <c:v>0.29899999999999999</c:v>
                </c:pt>
                <c:pt idx="4">
                  <c:v>0.27800000000000002</c:v>
                </c:pt>
                <c:pt idx="5">
                  <c:v>0.26100000000000001</c:v>
                </c:pt>
                <c:pt idx="6">
                  <c:v>0.252</c:v>
                </c:pt>
                <c:pt idx="7">
                  <c:v>0.249</c:v>
                </c:pt>
                <c:pt idx="8">
                  <c:v>0.24</c:v>
                </c:pt>
                <c:pt idx="9">
                  <c:v>0.218</c:v>
                </c:pt>
                <c:pt idx="10">
                  <c:v>0.21</c:v>
                </c:pt>
                <c:pt idx="11">
                  <c:v>0.23899999999999999</c:v>
                </c:pt>
                <c:pt idx="12">
                  <c:v>0.23599999999999999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Release'!$BF$7:$BQ$7</c:f>
              <c:numCache>
                <c:formatCode>0.0%</c:formatCode>
                <c:ptCount val="12"/>
                <c:pt idx="0">
                  <c:v>0.375</c:v>
                </c:pt>
                <c:pt idx="1">
                  <c:v>0.375</c:v>
                </c:pt>
                <c:pt idx="2">
                  <c:v>0.375</c:v>
                </c:pt>
                <c:pt idx="3">
                  <c:v>0.376</c:v>
                </c:pt>
                <c:pt idx="4">
                  <c:v>0.36199999999999999</c:v>
                </c:pt>
                <c:pt idx="5">
                  <c:v>0.33900000000000002</c:v>
                </c:pt>
                <c:pt idx="6">
                  <c:v>0.316</c:v>
                </c:pt>
                <c:pt idx="7">
                  <c:v>0.316</c:v>
                </c:pt>
                <c:pt idx="8">
                  <c:v>0.309</c:v>
                </c:pt>
                <c:pt idx="9">
                  <c:v>0.28699999999999998</c:v>
                </c:pt>
                <c:pt idx="10">
                  <c:v>0.28000000000000003</c:v>
                </c:pt>
                <c:pt idx="11">
                  <c:v>0.29299999999999998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22272"/>
        <c:axId val="73623808"/>
      </c:lineChart>
      <c:catAx>
        <c:axId val="736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73623808"/>
        <c:crosses val="autoZero"/>
        <c:auto val="1"/>
        <c:lblAlgn val="ctr"/>
        <c:lblOffset val="100"/>
        <c:noMultiLvlLbl val="0"/>
      </c:catAx>
      <c:valAx>
        <c:axId val="73623808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73622272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98989812065831E-2"/>
          <c:y val="2.0826556516501008E-2"/>
          <c:w val="0.72583140606131258"/>
          <c:h val="0.9421920136593751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Release'!$AR$5:$BE$5</c:f>
              <c:numCache>
                <c:formatCode>0.0%</c:formatCode>
                <c:ptCount val="14"/>
                <c:pt idx="0">
                  <c:v>0.187</c:v>
                </c:pt>
                <c:pt idx="1">
                  <c:v>0.19900000000000001</c:v>
                </c:pt>
                <c:pt idx="2">
                  <c:v>0.16600000000000001</c:v>
                </c:pt>
                <c:pt idx="3">
                  <c:v>0.17799999999999999</c:v>
                </c:pt>
                <c:pt idx="4">
                  <c:v>0.185</c:v>
                </c:pt>
                <c:pt idx="5">
                  <c:v>0.16500000000000001</c:v>
                </c:pt>
                <c:pt idx="6">
                  <c:v>0.14199999999999999</c:v>
                </c:pt>
                <c:pt idx="7">
                  <c:v>0.14099999999999999</c:v>
                </c:pt>
                <c:pt idx="8">
                  <c:v>0.14399999999999999</c:v>
                </c:pt>
                <c:pt idx="9">
                  <c:v>0.123</c:v>
                </c:pt>
                <c:pt idx="10">
                  <c:v>0.13900000000000001</c:v>
                </c:pt>
                <c:pt idx="11">
                  <c:v>0.158</c:v>
                </c:pt>
                <c:pt idx="12">
                  <c:v>0.156</c:v>
                </c:pt>
                <c:pt idx="13">
                  <c:v>0.154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Release'!$AR$6:$BD$6</c:f>
              <c:numCache>
                <c:formatCode>0.0%</c:formatCode>
                <c:ptCount val="13"/>
                <c:pt idx="0">
                  <c:v>0.31900000000000001</c:v>
                </c:pt>
                <c:pt idx="1">
                  <c:v>0.33700000000000002</c:v>
                </c:pt>
                <c:pt idx="2">
                  <c:v>0.27800000000000002</c:v>
                </c:pt>
                <c:pt idx="3">
                  <c:v>0.28599999999999998</c:v>
                </c:pt>
                <c:pt idx="4">
                  <c:v>0.28699999999999998</c:v>
                </c:pt>
                <c:pt idx="5">
                  <c:v>0.27100000000000002</c:v>
                </c:pt>
                <c:pt idx="6">
                  <c:v>0.23499999999999999</c:v>
                </c:pt>
                <c:pt idx="7">
                  <c:v>0.23799999999999999</c:v>
                </c:pt>
                <c:pt idx="8">
                  <c:v>0.24</c:v>
                </c:pt>
                <c:pt idx="9">
                  <c:v>0.218</c:v>
                </c:pt>
                <c:pt idx="10">
                  <c:v>0.248</c:v>
                </c:pt>
                <c:pt idx="11">
                  <c:v>0.252</c:v>
                </c:pt>
                <c:pt idx="12">
                  <c:v>0.24399999999999999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Release'!$AR$7:$BC$7</c:f>
              <c:numCache>
                <c:formatCode>0.0%</c:formatCode>
                <c:ptCount val="12"/>
                <c:pt idx="0">
                  <c:v>0.41599999999999998</c:v>
                </c:pt>
                <c:pt idx="1">
                  <c:v>0.40300000000000002</c:v>
                </c:pt>
                <c:pt idx="2">
                  <c:v>0.36499999999999999</c:v>
                </c:pt>
                <c:pt idx="3">
                  <c:v>0.36099999999999999</c:v>
                </c:pt>
                <c:pt idx="4">
                  <c:v>0.35399999999999998</c:v>
                </c:pt>
                <c:pt idx="5">
                  <c:v>0.34100000000000003</c:v>
                </c:pt>
                <c:pt idx="6">
                  <c:v>0.30299999999999999</c:v>
                </c:pt>
                <c:pt idx="7">
                  <c:v>0.31</c:v>
                </c:pt>
                <c:pt idx="8">
                  <c:v>0.308</c:v>
                </c:pt>
                <c:pt idx="9">
                  <c:v>0.28000000000000003</c:v>
                </c:pt>
                <c:pt idx="10">
                  <c:v>0.32100000000000001</c:v>
                </c:pt>
                <c:pt idx="11">
                  <c:v>0.316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87328"/>
        <c:axId val="83829888"/>
      </c:lineChart>
      <c:catAx>
        <c:axId val="9198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3829888"/>
        <c:crosses val="autoZero"/>
        <c:auto val="1"/>
        <c:lblAlgn val="ctr"/>
        <c:lblOffset val="100"/>
        <c:noMultiLvlLbl val="0"/>
      </c:catAx>
      <c:valAx>
        <c:axId val="83829888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91987328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10730829848964"/>
          <c:y val="2.5603448845866475E-2"/>
          <c:w val="0.72583140606131258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Release'!$AD$5:$AQ$5</c:f>
              <c:numCache>
                <c:formatCode>0.0%</c:formatCode>
                <c:ptCount val="14"/>
                <c:pt idx="0">
                  <c:v>0.18099999999999999</c:v>
                </c:pt>
                <c:pt idx="1">
                  <c:v>0.19900000000000001</c:v>
                </c:pt>
                <c:pt idx="2">
                  <c:v>0.19500000000000001</c:v>
                </c:pt>
                <c:pt idx="3">
                  <c:v>0.185</c:v>
                </c:pt>
                <c:pt idx="4">
                  <c:v>0.17699999999999999</c:v>
                </c:pt>
                <c:pt idx="5">
                  <c:v>0.17199999999999999</c:v>
                </c:pt>
                <c:pt idx="6">
                  <c:v>0.191</c:v>
                </c:pt>
                <c:pt idx="7">
                  <c:v>0.17299999999999999</c:v>
                </c:pt>
                <c:pt idx="8">
                  <c:v>0.16700000000000001</c:v>
                </c:pt>
                <c:pt idx="9">
                  <c:v>0.16300000000000001</c:v>
                </c:pt>
                <c:pt idx="10">
                  <c:v>0.158</c:v>
                </c:pt>
                <c:pt idx="11">
                  <c:v>0.16700000000000001</c:v>
                </c:pt>
                <c:pt idx="12">
                  <c:v>0.16300000000000001</c:v>
                </c:pt>
                <c:pt idx="13">
                  <c:v>0.158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Release'!$AD$6:$AP$6</c:f>
              <c:numCache>
                <c:formatCode>0.0%</c:formatCode>
                <c:ptCount val="13"/>
                <c:pt idx="0">
                  <c:v>0.31</c:v>
                </c:pt>
                <c:pt idx="1">
                  <c:v>0.32200000000000001</c:v>
                </c:pt>
                <c:pt idx="2">
                  <c:v>0.307</c:v>
                </c:pt>
                <c:pt idx="3">
                  <c:v>0.29799999999999999</c:v>
                </c:pt>
                <c:pt idx="4">
                  <c:v>0.28199999999999997</c:v>
                </c:pt>
                <c:pt idx="5">
                  <c:v>0.28499999999999998</c:v>
                </c:pt>
                <c:pt idx="6">
                  <c:v>0.29199999999999998</c:v>
                </c:pt>
                <c:pt idx="7">
                  <c:v>0.27200000000000002</c:v>
                </c:pt>
                <c:pt idx="8">
                  <c:v>0.253</c:v>
                </c:pt>
                <c:pt idx="9">
                  <c:v>0.26800000000000002</c:v>
                </c:pt>
                <c:pt idx="10">
                  <c:v>0.26100000000000001</c:v>
                </c:pt>
                <c:pt idx="11">
                  <c:v>0.27600000000000002</c:v>
                </c:pt>
                <c:pt idx="12">
                  <c:v>0.28799999999999998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Release'!$AD$7:$AO$7</c:f>
              <c:numCache>
                <c:formatCode>0.0%</c:formatCode>
                <c:ptCount val="12"/>
                <c:pt idx="0">
                  <c:v>0.40200000000000002</c:v>
                </c:pt>
                <c:pt idx="1">
                  <c:v>0.40400000000000003</c:v>
                </c:pt>
                <c:pt idx="2">
                  <c:v>0.38600000000000001</c:v>
                </c:pt>
                <c:pt idx="3">
                  <c:v>0.38500000000000001</c:v>
                </c:pt>
                <c:pt idx="4">
                  <c:v>0.36399999999999999</c:v>
                </c:pt>
                <c:pt idx="5">
                  <c:v>0.35499999999999998</c:v>
                </c:pt>
                <c:pt idx="6">
                  <c:v>0.36499999999999999</c:v>
                </c:pt>
                <c:pt idx="7">
                  <c:v>0.35899999999999999</c:v>
                </c:pt>
                <c:pt idx="8">
                  <c:v>0.32300000000000001</c:v>
                </c:pt>
                <c:pt idx="9">
                  <c:v>0.35199999999999998</c:v>
                </c:pt>
                <c:pt idx="10">
                  <c:v>0.35299999999999998</c:v>
                </c:pt>
                <c:pt idx="11">
                  <c:v>0.34799999999999998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43328"/>
        <c:axId val="83853312"/>
      </c:lineChart>
      <c:catAx>
        <c:axId val="8384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3853312"/>
        <c:crosses val="autoZero"/>
        <c:auto val="1"/>
        <c:lblAlgn val="ctr"/>
        <c:lblOffset val="100"/>
        <c:noMultiLvlLbl val="0"/>
      </c:catAx>
      <c:valAx>
        <c:axId val="83853312"/>
        <c:scaling>
          <c:orientation val="minMax"/>
          <c:max val="0.6000000000000002"/>
          <c:min val="0"/>
        </c:scaling>
        <c:delete val="0"/>
        <c:axPos val="l"/>
        <c:numFmt formatCode="0%" sourceLinked="0"/>
        <c:majorTickMark val="cross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83843328"/>
        <c:crosses val="autoZero"/>
        <c:crossBetween val="between"/>
        <c:majorUnit val="0.1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80298509119875"/>
          <c:y val="2.5603448845866475E-2"/>
          <c:w val="0.4321972860615047"/>
          <c:h val="0.94708688475796177"/>
        </c:manualLayout>
      </c:layout>
      <c:lineChart>
        <c:grouping val="standard"/>
        <c:varyColors val="0"/>
        <c:ser>
          <c:idx val="0"/>
          <c:order val="0"/>
          <c:tx>
            <c:strRef>
              <c:f>'Age at Release'!$A$5</c:f>
              <c:strCache>
                <c:ptCount val="1"/>
                <c:pt idx="0">
                  <c:v>1-year</c:v>
                </c:pt>
              </c:strCache>
            </c:strRef>
          </c:tx>
          <c:spPr>
            <a:ln w="31750" cap="rnd">
              <a:solidFill>
                <a:schemeClr val="tx2">
                  <a:lumMod val="5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Release'!$P$5:$AC$5</c:f>
              <c:numCache>
                <c:formatCode>0.0%</c:formatCode>
                <c:ptCount val="14"/>
                <c:pt idx="0">
                  <c:v>0.20399999999999999</c:v>
                </c:pt>
                <c:pt idx="1">
                  <c:v>0.218</c:v>
                </c:pt>
                <c:pt idx="2">
                  <c:v>0.215</c:v>
                </c:pt>
                <c:pt idx="3">
                  <c:v>0.22</c:v>
                </c:pt>
                <c:pt idx="4">
                  <c:v>0.23200000000000001</c:v>
                </c:pt>
                <c:pt idx="5">
                  <c:v>0.221</c:v>
                </c:pt>
                <c:pt idx="6">
                  <c:v>0.24399999999999999</c:v>
                </c:pt>
                <c:pt idx="7">
                  <c:v>0.222</c:v>
                </c:pt>
                <c:pt idx="8">
                  <c:v>0.20899999999999999</c:v>
                </c:pt>
                <c:pt idx="9">
                  <c:v>0.215</c:v>
                </c:pt>
                <c:pt idx="10">
                  <c:v>0.223</c:v>
                </c:pt>
                <c:pt idx="11">
                  <c:v>0.217</c:v>
                </c:pt>
                <c:pt idx="12">
                  <c:v>0.222</c:v>
                </c:pt>
                <c:pt idx="13">
                  <c:v>0.22500000000000001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'Age at Release'!$A$6</c:f>
              <c:strCache>
                <c:ptCount val="1"/>
                <c:pt idx="0">
                  <c:v>2-year</c:v>
                </c:pt>
              </c:strCache>
            </c:strRef>
          </c:tx>
          <c:spPr>
            <a:ln w="31750" cap="rnd">
              <a:solidFill>
                <a:schemeClr val="tx2">
                  <a:lumMod val="75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Release'!$P$6:$AB$6</c:f>
              <c:numCache>
                <c:formatCode>0.0%</c:formatCode>
                <c:ptCount val="13"/>
                <c:pt idx="0">
                  <c:v>0.34300000000000003</c:v>
                </c:pt>
                <c:pt idx="1">
                  <c:v>0.35399999999999998</c:v>
                </c:pt>
                <c:pt idx="2">
                  <c:v>0.34300000000000003</c:v>
                </c:pt>
                <c:pt idx="3">
                  <c:v>0.34699999999999998</c:v>
                </c:pt>
                <c:pt idx="4">
                  <c:v>0.36899999999999999</c:v>
                </c:pt>
                <c:pt idx="5">
                  <c:v>0.33800000000000002</c:v>
                </c:pt>
                <c:pt idx="6">
                  <c:v>0.35399999999999998</c:v>
                </c:pt>
                <c:pt idx="7">
                  <c:v>0.33400000000000002</c:v>
                </c:pt>
                <c:pt idx="8">
                  <c:v>0.32300000000000001</c:v>
                </c:pt>
                <c:pt idx="9">
                  <c:v>0.32400000000000001</c:v>
                </c:pt>
                <c:pt idx="10">
                  <c:v>0.34899999999999998</c:v>
                </c:pt>
                <c:pt idx="11">
                  <c:v>0.33500000000000002</c:v>
                </c:pt>
                <c:pt idx="12">
                  <c:v>0.34499999999999997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'Age at Release'!$A$7</c:f>
              <c:strCache>
                <c:ptCount val="1"/>
                <c:pt idx="0">
                  <c:v>3-year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</c:spPr>
          <c:marker>
            <c:symbol val="none"/>
          </c:marker>
          <c:cat>
            <c:strRef>
              <c:f>'Age at Release'!$B$4:$O$4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'Age at Release'!$P$7:$AA$7</c:f>
              <c:numCache>
                <c:formatCode>0.0%</c:formatCode>
                <c:ptCount val="12"/>
                <c:pt idx="0">
                  <c:v>0.44900000000000001</c:v>
                </c:pt>
                <c:pt idx="1">
                  <c:v>0.45200000000000001</c:v>
                </c:pt>
                <c:pt idx="2">
                  <c:v>0.41699999999999998</c:v>
                </c:pt>
                <c:pt idx="3">
                  <c:v>0.441</c:v>
                </c:pt>
                <c:pt idx="4">
                  <c:v>0.45600000000000002</c:v>
                </c:pt>
                <c:pt idx="5">
                  <c:v>0.42299999999999999</c:v>
                </c:pt>
                <c:pt idx="6">
                  <c:v>0.436</c:v>
                </c:pt>
                <c:pt idx="7">
                  <c:v>0.40400000000000003</c:v>
                </c:pt>
                <c:pt idx="8">
                  <c:v>0.39400000000000002</c:v>
                </c:pt>
                <c:pt idx="9">
                  <c:v>0.40400000000000003</c:v>
                </c:pt>
                <c:pt idx="10">
                  <c:v>0.42599999999999999</c:v>
                </c:pt>
                <c:pt idx="11">
                  <c:v>0.41599999999999998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13696"/>
        <c:axId val="92015232"/>
      </c:lineChart>
      <c:catAx>
        <c:axId val="920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92015232"/>
        <c:crosses val="autoZero"/>
        <c:auto val="1"/>
        <c:lblAlgn val="ctr"/>
        <c:lblOffset val="100"/>
        <c:noMultiLvlLbl val="0"/>
      </c:catAx>
      <c:valAx>
        <c:axId val="92015232"/>
        <c:scaling>
          <c:orientation val="minMax"/>
          <c:max val="0.6000000000000002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Recidivism Rate</a:t>
                </a:r>
              </a:p>
            </c:rich>
          </c:tx>
          <c:layout>
            <c:manualLayout>
              <c:xMode val="edge"/>
              <c:yMode val="edge"/>
              <c:x val="0.16241290260166275"/>
              <c:y val="0.32720316849489878"/>
            </c:manualLayout>
          </c:layout>
          <c:overlay val="0"/>
        </c:title>
        <c:numFmt formatCode="0%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92013696"/>
        <c:crosses val="autoZero"/>
        <c:crossBetween val="between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3794A7-DC58-437C-B5D0-1813E92FABC0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98F635-51B2-45E3-9A14-D3F5EC94D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F88032-2902-46B7-8CD0-DE2E19FB6099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3062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4D873C-63FC-4928-BE26-7B6A85263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15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3B6C6-73B7-46DD-827D-ECEB81A31D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7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9D3789-255C-4352-9530-96BFDAF63E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1E6D6-07F3-4DEA-B620-C0CD136A7A15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4" tIns="46586" rIns="93174" bIns="46586" anchor="b"/>
          <a:lstStyle/>
          <a:p>
            <a:pPr algn="r">
              <a:defRPr/>
            </a:pPr>
            <a:fld id="{A79C8B0A-A29D-460D-B3A1-D5538A403D73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B4C18-FEA3-4C13-B242-6D54325F6C74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4" tIns="46586" rIns="93174" bIns="46586" anchor="b"/>
          <a:lstStyle/>
          <a:p>
            <a:pPr algn="r">
              <a:defRPr/>
            </a:pPr>
            <a:fld id="{3475A59A-81DD-4338-8489-FAD5DEA0CB67}" type="slidenum">
              <a:rPr lang="en-US" sz="1200">
                <a:solidFill>
                  <a:prstClr val="black"/>
                </a:solidFill>
                <a:latin typeface="Calibri"/>
                <a:cs typeface="Arial" charset="0"/>
              </a:rPr>
              <a:pPr algn="r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283A32-C600-4E18-A4AC-6A09A7A8EE0C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B68D8-C0DE-4F37-A566-C4CB02AB1C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7CEBB-6AFD-4676-9F8F-F6433C11AD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30" y="5250480"/>
            <a:ext cx="7772400" cy="5312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830" y="5774125"/>
            <a:ext cx="6400800" cy="3017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1"/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67828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/>
          <p:nvPr userDrawn="1"/>
        </p:nvSpPr>
        <p:spPr>
          <a:xfrm>
            <a:off x="5254625" y="2897188"/>
            <a:ext cx="2732088" cy="273208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6"/>
          <p:cNvSpPr/>
          <p:nvPr userDrawn="1"/>
        </p:nvSpPr>
        <p:spPr>
          <a:xfrm>
            <a:off x="0" y="1930400"/>
            <a:ext cx="813911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3151188"/>
            <a:ext cx="22923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 userDrawn="1"/>
        </p:nvSpPr>
        <p:spPr>
          <a:xfrm>
            <a:off x="5254625" y="2897188"/>
            <a:ext cx="2732088" cy="273208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0" y="1930400"/>
            <a:ext cx="813911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3151188"/>
            <a:ext cx="22923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/>
          <p:nvPr userDrawn="1"/>
        </p:nvSpPr>
        <p:spPr>
          <a:xfrm>
            <a:off x="712788" y="2940050"/>
            <a:ext cx="2765425" cy="2159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latin typeface="+mn-lt"/>
              </a:rPr>
              <a:t>For more information, please contact…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01355" y="3201315"/>
            <a:ext cx="4553700" cy="4553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355" y="3656685"/>
            <a:ext cx="4553700" cy="23527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500" y="544513"/>
            <a:ext cx="8255000" cy="5768975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1988" y="752475"/>
            <a:ext cx="1828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Primary Palette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84213" y="3505200"/>
            <a:ext cx="19224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Highlight Palette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457325" y="1393825"/>
            <a:ext cx="1520825" cy="1520825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931988" y="1182688"/>
            <a:ext cx="571500" cy="5715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931988" y="2554288"/>
            <a:ext cx="571500" cy="571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3113" y="1346200"/>
            <a:ext cx="673100" cy="153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200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179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170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117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143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134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79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1213" y="1346200"/>
            <a:ext cx="0" cy="15192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40113" y="3505200"/>
            <a:ext cx="1738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Neutral Palette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4191000" y="1393825"/>
            <a:ext cx="1522413" cy="15208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4667250" y="1182688"/>
            <a:ext cx="569913" cy="571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4667250" y="2554288"/>
            <a:ext cx="569913" cy="571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6788" y="1346200"/>
            <a:ext cx="673100" cy="153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235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104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146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78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109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4888" y="1346200"/>
            <a:ext cx="0" cy="15192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6263" y="1393825"/>
            <a:ext cx="1520825" cy="152082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7400925" y="1182688"/>
            <a:ext cx="571500" cy="571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7400925" y="2554288"/>
            <a:ext cx="571500" cy="571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2050" y="1346200"/>
            <a:ext cx="673100" cy="15398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218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78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78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59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59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80150" y="1346200"/>
            <a:ext cx="0" cy="15192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463" y="4070350"/>
            <a:ext cx="457200" cy="4572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2749550" y="4213225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2339975" y="4213225"/>
            <a:ext cx="228600" cy="228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2430463" y="4597400"/>
            <a:ext cx="457200" cy="4572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2749550" y="4740275"/>
            <a:ext cx="2286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2339975" y="4740275"/>
            <a:ext cx="228600" cy="228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2430463" y="5145088"/>
            <a:ext cx="457200" cy="455612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2749550" y="5286375"/>
            <a:ext cx="2286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2339975" y="5286375"/>
            <a:ext cx="228600" cy="228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4191000" y="4127500"/>
            <a:ext cx="1522413" cy="15208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4667250" y="3916363"/>
            <a:ext cx="569913" cy="5715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4667250" y="5287963"/>
            <a:ext cx="569913" cy="569912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6788" y="4079875"/>
            <a:ext cx="673100" cy="15382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221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188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177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89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73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4888" y="4138613"/>
            <a:ext cx="0" cy="1517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6263" y="4127500"/>
            <a:ext cx="1520825" cy="15208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7400925" y="3916363"/>
            <a:ext cx="571500" cy="5715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7400925" y="5287963"/>
            <a:ext cx="571500" cy="569912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2050" y="4079875"/>
            <a:ext cx="673100" cy="15382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 242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 242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 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 191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 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 127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80150" y="4079875"/>
            <a:ext cx="0" cy="1517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1213" y="4079875"/>
            <a:ext cx="1331912" cy="16922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254	 253	 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241	 221	 187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170	 43	 2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204	 25	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220	 88	 66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249	 201	 151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R	249	 196	 147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G	203	 24	 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B	203	 24	 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  <a:defRPr/>
            </a:pPr>
            <a:endParaRPr lang="en-US" sz="1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9313" y="4079875"/>
            <a:ext cx="0" cy="15176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Quote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349"/>
            <a:ext cx="8139065" cy="23526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4551363"/>
            <a:ext cx="8137525" cy="3190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67828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FFFF"/>
                </a:solidFill>
                <a:latin typeface="Bodoni MT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817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060" y="544990"/>
            <a:ext cx="8255529" cy="5768020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2319" y="752040"/>
            <a:ext cx="182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Primary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3748" y="3504895"/>
            <a:ext cx="19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Highlight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456585" y="1393607"/>
            <a:ext cx="1521619" cy="1521619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932091" y="1183414"/>
            <a:ext cx="570608" cy="570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932091" y="2554812"/>
            <a:ext cx="570608" cy="570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2679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200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117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134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0779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39453" y="3504895"/>
            <a:ext cx="173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Neutral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91" y="1393607"/>
            <a:ext cx="1521619" cy="152161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666596" y="1183414"/>
            <a:ext cx="570608" cy="570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666596" y="2554812"/>
            <a:ext cx="570608" cy="5706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7184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235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7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5284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5597" y="1393607"/>
            <a:ext cx="1521619" cy="152161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01102" y="1183414"/>
            <a:ext cx="570608" cy="5706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401102" y="2554812"/>
            <a:ext cx="570608" cy="5706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1690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218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142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9790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863" y="4070986"/>
            <a:ext cx="456486" cy="45648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749962" y="4213639"/>
            <a:ext cx="228243" cy="2282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340007" y="4213639"/>
            <a:ext cx="228243" cy="228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430863" y="4597905"/>
            <a:ext cx="456486" cy="45648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749962" y="4740558"/>
            <a:ext cx="228243" cy="2282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340007" y="4740558"/>
            <a:ext cx="228243" cy="228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2430863" y="5144410"/>
            <a:ext cx="456486" cy="4564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2749962" y="5287063"/>
            <a:ext cx="228243" cy="2282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2340007" y="5287063"/>
            <a:ext cx="228243" cy="228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191091" y="4126783"/>
            <a:ext cx="1521619" cy="152161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666596" y="3916590"/>
            <a:ext cx="570608" cy="57060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666596" y="5287988"/>
            <a:ext cx="570608" cy="5706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7184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221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5284" y="4138865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5597" y="4126783"/>
            <a:ext cx="1521619" cy="15216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401102" y="3916590"/>
            <a:ext cx="570608" cy="5706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7401102" y="5287988"/>
            <a:ext cx="570608" cy="5706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1690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191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79790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0779" y="4079758"/>
            <a:ext cx="133258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254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241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170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43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88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151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196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8879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6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FFFF"/>
                </a:solidFill>
                <a:latin typeface="Bodoni MT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928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060" y="544990"/>
            <a:ext cx="8255529" cy="5768020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2319" y="752040"/>
            <a:ext cx="182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Primary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3748" y="3504895"/>
            <a:ext cx="19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Highlight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456585" y="1393607"/>
            <a:ext cx="1521619" cy="1521619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932091" y="1183414"/>
            <a:ext cx="570608" cy="570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932091" y="2554812"/>
            <a:ext cx="570608" cy="570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2679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200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117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134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0779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39453" y="3504895"/>
            <a:ext cx="173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Neutral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91" y="1393607"/>
            <a:ext cx="1521619" cy="152161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666596" y="1183414"/>
            <a:ext cx="570608" cy="570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666596" y="2554812"/>
            <a:ext cx="570608" cy="5706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7184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235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7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5284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5597" y="1393607"/>
            <a:ext cx="1521619" cy="152161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01102" y="1183414"/>
            <a:ext cx="570608" cy="5706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401102" y="2554812"/>
            <a:ext cx="570608" cy="5706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1690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218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142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9790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863" y="4070986"/>
            <a:ext cx="456486" cy="45648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749962" y="4213639"/>
            <a:ext cx="228243" cy="2282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340007" y="4213639"/>
            <a:ext cx="228243" cy="228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430863" y="4597905"/>
            <a:ext cx="456486" cy="45648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749962" y="4740558"/>
            <a:ext cx="228243" cy="2282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340007" y="4740558"/>
            <a:ext cx="228243" cy="228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2430863" y="5144410"/>
            <a:ext cx="456486" cy="4564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2749962" y="5287063"/>
            <a:ext cx="228243" cy="2282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2340007" y="5287063"/>
            <a:ext cx="228243" cy="228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191091" y="4126783"/>
            <a:ext cx="1521619" cy="152161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666596" y="3916590"/>
            <a:ext cx="570608" cy="57060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666596" y="5287988"/>
            <a:ext cx="570608" cy="5706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7184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221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5284" y="4138865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5597" y="4126783"/>
            <a:ext cx="1521619" cy="15216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401102" y="3916590"/>
            <a:ext cx="570608" cy="5706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7401102" y="5287988"/>
            <a:ext cx="570608" cy="5706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1690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191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79790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0779" y="4079758"/>
            <a:ext cx="133258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254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241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170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43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88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151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196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8879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07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5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FFFF"/>
                </a:solidFill>
                <a:latin typeface="Bodoni MT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600" i="1" dirty="0" smtClean="0">
                <a:solidFill>
                  <a:srgbClr val="FFFFFF"/>
                </a:solidFill>
                <a:latin typeface="Bodoni MT"/>
              </a:rPr>
              <a:t>Thank you.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01355" y="3201315"/>
            <a:ext cx="4553700" cy="45537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355" y="3656685"/>
            <a:ext cx="4553700" cy="235274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12848" y="2940456"/>
            <a:ext cx="2766142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595749"/>
                </a:solidFill>
                <a:latin typeface="Tw Cen MT"/>
              </a:rPr>
              <a:t>For more information, please contact… </a:t>
            </a:r>
          </a:p>
        </p:txBody>
      </p:sp>
    </p:spTree>
    <p:extLst>
      <p:ext uri="{BB962C8B-B14F-4D97-AF65-F5344CB8AC3E}">
        <p14:creationId xmlns:p14="http://schemas.microsoft.com/office/powerpoint/2010/main" val="98201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6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23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060" y="544990"/>
            <a:ext cx="8255529" cy="5768020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2319" y="752040"/>
            <a:ext cx="182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Primary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3748" y="3504895"/>
            <a:ext cx="19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Highlight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456585" y="1393607"/>
            <a:ext cx="1521619" cy="1521619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932091" y="1183414"/>
            <a:ext cx="570608" cy="570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932091" y="2554812"/>
            <a:ext cx="570608" cy="570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2679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200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117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134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0779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39453" y="3504895"/>
            <a:ext cx="173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Neutral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91" y="1393607"/>
            <a:ext cx="1521619" cy="152161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666596" y="1183414"/>
            <a:ext cx="570608" cy="570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666596" y="2554812"/>
            <a:ext cx="570608" cy="5706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7184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235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104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60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7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5284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5597" y="1393607"/>
            <a:ext cx="1521619" cy="152161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01102" y="1183414"/>
            <a:ext cx="570608" cy="5706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401102" y="2554812"/>
            <a:ext cx="570608" cy="5706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1690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218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142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106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9790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863" y="4070986"/>
            <a:ext cx="456486" cy="45648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749962" y="4213639"/>
            <a:ext cx="228243" cy="2282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340007" y="4213639"/>
            <a:ext cx="228243" cy="228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430863" y="4597905"/>
            <a:ext cx="456486" cy="45648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749962" y="4740558"/>
            <a:ext cx="228243" cy="2282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340007" y="4740558"/>
            <a:ext cx="228243" cy="228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2430863" y="5144410"/>
            <a:ext cx="456486" cy="4564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2749962" y="5287063"/>
            <a:ext cx="228243" cy="2282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2340007" y="5287063"/>
            <a:ext cx="228243" cy="228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191091" y="4126783"/>
            <a:ext cx="1521619" cy="152161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666596" y="3916590"/>
            <a:ext cx="570608" cy="57060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666596" y="5287988"/>
            <a:ext cx="570608" cy="5706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7184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226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221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177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73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5284" y="4138865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5597" y="4126783"/>
            <a:ext cx="1521619" cy="15216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401102" y="3916590"/>
            <a:ext cx="570608" cy="5706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7401102" y="5287988"/>
            <a:ext cx="570608" cy="5706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1690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242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191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 127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79790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0779" y="4079758"/>
            <a:ext cx="133258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R	254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G	241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	B	170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43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25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220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88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66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151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196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147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203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  <a:latin typeface="Tw Cen MT"/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  <a:latin typeface="Tw Cen MT"/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endParaRPr lang="en-US" sz="1000" dirty="0">
              <a:solidFill>
                <a:srgbClr val="BFBCB1">
                  <a:lumMod val="50000"/>
                </a:srgbClr>
              </a:solidFill>
              <a:latin typeface="Tw Cen MT"/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8879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80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rgbClr val="506892"/>
              </a:gs>
              <a:gs pos="100000">
                <a:srgbClr val="3C4E6D"/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67828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3207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3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3941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409575"/>
            <a:ext cx="322263" cy="682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5" name="Rectangle 8"/>
          <p:cNvSpPr/>
          <p:nvPr userDrawn="1"/>
        </p:nvSpPr>
        <p:spPr>
          <a:xfrm>
            <a:off x="338138" y="409575"/>
            <a:ext cx="114300" cy="6826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rgbClr val="FFFFFF"/>
              </a:solidFill>
              <a:latin typeface="Bodoni MT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75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5175250"/>
            <a:ext cx="8153400" cy="1022350"/>
          </a:xfrm>
          <a:prstGeom prst="rect">
            <a:avLst/>
          </a:prstGeom>
          <a:solidFill>
            <a:srgbClr val="59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737100"/>
            <a:ext cx="5562600" cy="4191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State of Wisconsin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Department of Corrections</a:t>
            </a:r>
          </a:p>
        </p:txBody>
      </p:sp>
      <p:pic>
        <p:nvPicPr>
          <p:cNvPr id="102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2897188"/>
            <a:ext cx="19462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37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Bodoni MT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Bodoni MT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b="1" i="1" kern="1200">
          <a:solidFill>
            <a:schemeClr val="bg1"/>
          </a:solidFill>
          <a:latin typeface="Bodoni MT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1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58950"/>
            <a:ext cx="8291513" cy="509905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9" r:id="rId2"/>
    <p:sldLayoutId id="2147483928" r:id="rId3"/>
    <p:sldLayoutId id="2147483927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42113" y="1531938"/>
            <a:ext cx="728662" cy="53260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</p:spPr>
        <p:txBody>
          <a:bodyPr lIns="457200" tIns="457200" rIns="457200" bIns="45720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36" r:id="rId3"/>
    <p:sldLayoutId id="2147483935" r:id="rId4"/>
    <p:sldLayoutId id="2147483944" r:id="rId5"/>
    <p:sldLayoutId id="2147483945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1938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Bodoni M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5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3" r:id="rId2"/>
    <p:sldLayoutId id="2147483954" r:id="rId3"/>
    <p:sldLayoutId id="2147483955" r:id="rId4"/>
    <p:sldLayoutId id="21474839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9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2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ctrTitle"/>
          </p:nvPr>
        </p:nvSpPr>
        <p:spPr bwMode="auto">
          <a:xfrm>
            <a:off x="1081088" y="5311775"/>
            <a:ext cx="8062912" cy="93662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Bodoni MT"/>
              </a:rPr>
              <a:t>WI DOC Recidivism Rates (August 2016 Report)</a:t>
            </a:r>
            <a:br>
              <a:rPr lang="en-US" sz="2800" dirty="0" smtClean="0">
                <a:latin typeface="Bodoni MT"/>
              </a:rPr>
            </a:br>
            <a:r>
              <a:rPr lang="en-US" sz="600" dirty="0" smtClean="0">
                <a:latin typeface="Bodoni MT"/>
              </a:rPr>
              <a:t/>
            </a:r>
            <a:br>
              <a:rPr lang="en-US" sz="600" dirty="0" smtClean="0">
                <a:latin typeface="Bodoni MT"/>
              </a:rPr>
            </a:br>
            <a:r>
              <a:rPr lang="en-US" sz="1800" dirty="0" smtClean="0">
                <a:latin typeface="Bodoni MT"/>
              </a:rPr>
              <a:t>September 13</a:t>
            </a:r>
            <a:r>
              <a:rPr lang="en-US" sz="1800" baseline="30000" dirty="0" smtClean="0">
                <a:latin typeface="Bodoni MT"/>
              </a:rPr>
              <a:t>th</a:t>
            </a:r>
            <a:r>
              <a:rPr lang="en-US" sz="1800" dirty="0" smtClean="0">
                <a:latin typeface="Bodoni MT"/>
              </a:rPr>
              <a:t>,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7050" y="400050"/>
            <a:ext cx="8229600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Months to Recidivism (3-year follow-up)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7071" y="1143000"/>
            <a:ext cx="7366000" cy="5598583"/>
            <a:chOff x="889000" y="629708"/>
            <a:chExt cx="7366000" cy="5598583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1968556"/>
                </p:ext>
              </p:extLst>
            </p:nvPr>
          </p:nvGraphicFramePr>
          <p:xfrm>
            <a:off x="889000" y="629708"/>
            <a:ext cx="7366000" cy="55985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8"/>
            <p:cNvSpPr txBox="1"/>
            <p:nvPr/>
          </p:nvSpPr>
          <p:spPr>
            <a:xfrm>
              <a:off x="1717367" y="1650520"/>
              <a:ext cx="661796" cy="7740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25%</a:t>
              </a:r>
            </a:p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within</a:t>
              </a:r>
            </a:p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4½</a:t>
              </a:r>
            </a:p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months</a:t>
              </a: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2081405" y="3285519"/>
              <a:ext cx="1007931" cy="4339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50% within</a:t>
              </a:r>
              <a:b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11½ months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563698" y="4551340"/>
              <a:ext cx="1712210" cy="26381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2">
                      <a:lumMod val="10000"/>
                    </a:schemeClr>
                  </a:solidFill>
                </a:rPr>
                <a:t>75% within 21 months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71007" y="3502336"/>
              <a:ext cx="316614" cy="135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110036" y="3502336"/>
              <a:ext cx="339421" cy="135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4" idx="1"/>
            </p:cNvCxnSpPr>
            <p:nvPr/>
          </p:nvCxnSpPr>
          <p:spPr>
            <a:xfrm>
              <a:off x="1767276" y="4683249"/>
              <a:ext cx="796422" cy="0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280156" y="4683249"/>
              <a:ext cx="761431" cy="795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x Length of Prison Stay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286431"/>
              </p:ext>
            </p:extLst>
          </p:nvPr>
        </p:nvGraphicFramePr>
        <p:xfrm>
          <a:off x="76200" y="1207911"/>
          <a:ext cx="7315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553200" y="1207911"/>
            <a:ext cx="2362200" cy="1371600"/>
          </a:xfrm>
          <a:prstGeom prst="wedgeRectCallout">
            <a:avLst>
              <a:gd name="adj1" fmla="val -159202"/>
              <a:gd name="adj2" fmla="val -7888"/>
            </a:avLst>
          </a:prstGeom>
          <a:solidFill>
            <a:srgbClr val="E3E2DD"/>
          </a:solidFill>
          <a:ln w="11429" cap="flat" cmpd="sng" algn="ctr">
            <a:solidFill>
              <a:srgbClr val="B3AA75"/>
            </a:solidFill>
            <a:prstDash val="sysDash"/>
          </a:ln>
          <a:effectLst/>
        </p:spPr>
        <p:txBody>
          <a:bodyPr rot="0" spcFirstLastPara="0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u="sng" dirty="0" smtClean="0">
                <a:effectLst/>
                <a:latin typeface="Tw Cen MT"/>
                <a:ea typeface="Times New Roman"/>
              </a:rPr>
              <a:t>Releases </a:t>
            </a:r>
            <a:r>
              <a:rPr lang="en-US" sz="1200" b="1" u="sng" dirty="0">
                <a:effectLst/>
                <a:latin typeface="Tw Cen MT"/>
                <a:ea typeface="Times New Roman"/>
              </a:rPr>
              <a:t>with stays &gt; 5 years</a:t>
            </a:r>
            <a:endParaRPr lang="en-US" sz="1200" dirty="0">
              <a:effectLst/>
              <a:latin typeface="Times New Roman"/>
              <a:ea typeface="Times New Roman"/>
            </a:endParaRPr>
          </a:p>
          <a:p>
            <a:pPr marL="171450" marR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effectLst/>
                <a:latin typeface="Tw Cen MT"/>
                <a:ea typeface="Times New Roman"/>
              </a:rPr>
              <a:t>24.4% had active sex offenses</a:t>
            </a:r>
            <a:endParaRPr lang="en-US" sz="1100" dirty="0">
              <a:effectLst/>
              <a:latin typeface="Times New Roman"/>
              <a:ea typeface="Times New Roman"/>
            </a:endParaRPr>
          </a:p>
          <a:p>
            <a:pPr marL="171450" marR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effectLst/>
                <a:latin typeface="Tw Cen MT"/>
                <a:ea typeface="Times New Roman"/>
              </a:rPr>
              <a:t>38.3% were age 40 or older</a:t>
            </a:r>
            <a:endParaRPr lang="en-US" sz="1100" dirty="0">
              <a:effectLst/>
              <a:latin typeface="Times New Roman"/>
              <a:ea typeface="Times New Roman"/>
            </a:endParaRPr>
          </a:p>
          <a:p>
            <a:pPr marL="171450" marR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effectLst/>
                <a:latin typeface="Tw Cen MT"/>
                <a:ea typeface="Times New Roman"/>
              </a:rPr>
              <a:t>12.2% were originally admitted for revocation </a:t>
            </a:r>
            <a:r>
              <a:rPr lang="en-US" sz="1100" dirty="0" smtClean="0">
                <a:effectLst/>
                <a:latin typeface="Tw Cen MT"/>
                <a:ea typeface="Times New Roman"/>
              </a:rPr>
              <a:t>only</a:t>
            </a:r>
            <a:r>
              <a:rPr lang="en-US" sz="11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553200" y="3505200"/>
            <a:ext cx="2362200" cy="1371600"/>
          </a:xfrm>
          <a:prstGeom prst="wedgeRectCallout">
            <a:avLst>
              <a:gd name="adj1" fmla="val -48330"/>
              <a:gd name="adj2" fmla="val 71124"/>
            </a:avLst>
          </a:prstGeom>
          <a:solidFill>
            <a:srgbClr val="E3E2DD"/>
          </a:solidFill>
          <a:ln w="11429" cap="flat" cmpd="sng" algn="ctr">
            <a:solidFill>
              <a:srgbClr val="B3AA75"/>
            </a:solidFill>
            <a:prstDash val="sysDash"/>
          </a:ln>
          <a:effectLst/>
        </p:spPr>
        <p:txBody>
          <a:bodyPr rot="0" spcFirstLastPara="0" vert="horz" wrap="square" lIns="9144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200" b="1" u="sng" dirty="0">
                <a:latin typeface="Tw Cen MT"/>
                <a:ea typeface="Times New Roman"/>
              </a:rPr>
              <a:t>Releases with stays 1 year or less</a:t>
            </a:r>
            <a:endParaRPr lang="en-US" sz="1200" dirty="0">
              <a:latin typeface="Times New Roman"/>
              <a:ea typeface="Times New Roman"/>
            </a:endParaRPr>
          </a:p>
          <a:p>
            <a:pPr marL="171450" marR="0" lvl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Tw Cen MT"/>
                <a:ea typeface="Times New Roman"/>
              </a:rPr>
              <a:t>6.5% had active sex offenses</a:t>
            </a:r>
            <a:endParaRPr lang="en-US" sz="1100" dirty="0">
              <a:latin typeface="Times New Roman"/>
              <a:ea typeface="Times New Roman"/>
            </a:endParaRPr>
          </a:p>
          <a:p>
            <a:pPr marL="171450" marR="0" lvl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Tw Cen MT"/>
                <a:ea typeface="Times New Roman"/>
              </a:rPr>
              <a:t>27.3% were age 40 or older</a:t>
            </a:r>
            <a:endParaRPr lang="en-US" sz="1100" dirty="0">
              <a:latin typeface="Times New Roman"/>
              <a:ea typeface="Times New Roman"/>
            </a:endParaRPr>
          </a:p>
          <a:p>
            <a:pPr marL="171450" marR="0" lvl="0" indent="-17145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100" dirty="0">
                <a:latin typeface="Tw Cen MT"/>
                <a:ea typeface="Times New Roman"/>
              </a:rPr>
              <a:t>54.0% were originally admitted for revocation only</a:t>
            </a:r>
            <a:endParaRPr lang="en-US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27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x Risk Level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725981"/>
              </p:ext>
            </p:extLst>
          </p:nvPr>
        </p:nvGraphicFramePr>
        <p:xfrm>
          <a:off x="228600" y="1371600"/>
          <a:ext cx="8534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72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x Original Offense Type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640121"/>
              </p:ext>
            </p:extLst>
          </p:nvPr>
        </p:nvGraphicFramePr>
        <p:xfrm>
          <a:off x="381000" y="1219200"/>
          <a:ext cx="83820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7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Offenses in Each Category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77312"/>
              </p:ext>
            </p:extLst>
          </p:nvPr>
        </p:nvGraphicFramePr>
        <p:xfrm>
          <a:off x="228600" y="1905000"/>
          <a:ext cx="8686801" cy="4724399"/>
        </p:xfrm>
        <a:graphic>
          <a:graphicData uri="http://schemas.openxmlformats.org/drawingml/2006/table">
            <a:tbl>
              <a:tblPr firstRow="1" firstCol="1" bandRow="1"/>
              <a:tblGrid>
                <a:gridCol w="1447800"/>
                <a:gridCol w="669731"/>
                <a:gridCol w="1411688"/>
                <a:gridCol w="787918"/>
                <a:gridCol w="1431386"/>
                <a:gridCol w="787918"/>
                <a:gridCol w="1527413"/>
                <a:gridCol w="622947"/>
              </a:tblGrid>
              <a:tr h="31471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Violent Offense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Property Offense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Drug Offense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Public Order Offense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Statute Description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Statute Description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Statute Description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Statute Description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97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2nd Degree Sexual Assault of Child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378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Burglary-Building or Dwelling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728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Manufacture/Deliver Cocaine (≤1g)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168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Operating while under Influence (5th or 6th)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547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88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Armed Robbery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289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Forgery-Uttering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163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Possess. with Intent.-Cocaine (&gt;1-5g)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Possession of Firearm by Felon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176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88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Substantial Battery-Intend Bodily Harm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213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Drive or Operate Vehicle w/o Consent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Manufacture/Deliver Cocaine (&gt;1-5g)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91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Failure to Support Child (120 Days+)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8886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1st Degree Sexual Assault of Child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176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Misappropriate ID Info - Obtain Money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Possess w/Intent-Cocaine (&gt;5-15g)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86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Bail Jumping-Felony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610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Battery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167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Theft-Movable Property (≤$2500)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Possess w/Intent-THC (≤200 grams)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72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Vehicle Operator Flee/Elude Officer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w Cen MT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516947"/>
            <a:ext cx="594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Most Common Offenses in Each Original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Offense Type Category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Offense Type Specialization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04111"/>
              </p:ext>
            </p:extLst>
          </p:nvPr>
        </p:nvGraphicFramePr>
        <p:xfrm>
          <a:off x="381000" y="1447800"/>
          <a:ext cx="8686798" cy="3267791"/>
        </p:xfrm>
        <a:graphic>
          <a:graphicData uri="http://schemas.openxmlformats.org/drawingml/2006/table">
            <a:tbl>
              <a:tblPr firstRow="1" firstCol="1" bandRow="1"/>
              <a:tblGrid>
                <a:gridCol w="1762692"/>
                <a:gridCol w="1621807"/>
                <a:gridCol w="1621807"/>
                <a:gridCol w="1621807"/>
                <a:gridCol w="1621807"/>
                <a:gridCol w="218439"/>
                <a:gridCol w="218439"/>
              </a:tblGrid>
              <a:tr h="405740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Percent of Recidivists Convicted for the Same Offense Type as Their Original Incarceration Offense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2011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Releases, 3-Year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Follow-up (</a:t>
                      </a:r>
                      <a:r>
                        <a:rPr lang="en-US" sz="1600" b="0" i="1" u="sng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recidivists only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)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74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Original Incarceration Offense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Type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Post-Release Recidivism </a:t>
                      </a: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Offense Type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Violent Offense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Property Offense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Drug Offense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Public Order Offense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Violent Offender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28.3%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18.8%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16.0%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36.9%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Property Offender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16.0%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46.9%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13.3%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23.9%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Drug Offender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17.9%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12.3%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43.9%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25.8%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Public Order Offender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21.4%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15.1%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10.9%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w Cen MT"/>
                          <a:ea typeface="Times New Roman"/>
                          <a:cs typeface="Calibri"/>
                        </a:rPr>
                        <a:t>52.6%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 rot="814819">
            <a:off x="2247106" y="3568035"/>
            <a:ext cx="6209345" cy="554273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Megan Jones, PhD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Director of Research &amp; Policy</a:t>
            </a:r>
          </a:p>
          <a:p>
            <a:r>
              <a:rPr lang="en-US" dirty="0" smtClean="0"/>
              <a:t>3099 East Washington Avenue</a:t>
            </a:r>
          </a:p>
          <a:p>
            <a:r>
              <a:rPr lang="en-US" dirty="0" smtClean="0"/>
              <a:t>Madison, WI 53704</a:t>
            </a:r>
          </a:p>
          <a:p>
            <a:r>
              <a:rPr lang="en-US" dirty="0" smtClean="0"/>
              <a:t>(608) 240-5801</a:t>
            </a:r>
          </a:p>
          <a:p>
            <a:r>
              <a:rPr lang="en-US" dirty="0" smtClean="0"/>
              <a:t>megan.jones@wisconsin.gov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12763" y="406400"/>
            <a:ext cx="77724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3000" b="1" dirty="0" smtClean="0"/>
              <a:t>Primary Domains for Measuring and Reporting Recidivism Rates</a:t>
            </a: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2362200" y="3228975"/>
            <a:ext cx="4191000" cy="1905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57" name="AutoShape 9"/>
          <p:cNvSpPr>
            <a:spLocks/>
          </p:cNvSpPr>
          <p:nvPr/>
        </p:nvSpPr>
        <p:spPr bwMode="auto">
          <a:xfrm rot="5400000">
            <a:off x="4263232" y="461168"/>
            <a:ext cx="400050" cy="4202113"/>
          </a:xfrm>
          <a:prstGeom prst="leftBrace">
            <a:avLst>
              <a:gd name="adj1" fmla="val 87533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en-US" sz="16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841500" y="29257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595749"/>
                </a:solidFill>
                <a:cs typeface="Times New Roman" pitchFamily="18" charset="0"/>
              </a:rPr>
              <a:t>Starting</a:t>
            </a:r>
          </a:p>
          <a:p>
            <a:pPr algn="ctr"/>
            <a:r>
              <a:rPr lang="en-US" b="1">
                <a:solidFill>
                  <a:srgbClr val="595749"/>
                </a:solidFill>
                <a:cs typeface="Times New Roman" pitchFamily="18" charset="0"/>
              </a:rPr>
              <a:t>Point</a:t>
            </a:r>
            <a:endParaRPr lang="en-US" b="1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40965" name="Rectangle 13"/>
          <p:cNvSpPr>
            <a:spLocks noChangeArrowheads="1"/>
          </p:cNvSpPr>
          <p:nvPr/>
        </p:nvSpPr>
        <p:spPr bwMode="auto">
          <a:xfrm>
            <a:off x="1784350" y="33702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595749"/>
                </a:solidFill>
                <a:cs typeface="Arial" charset="0"/>
              </a:rPr>
              <a:t/>
            </a:r>
            <a:br>
              <a:rPr lang="en-US">
                <a:solidFill>
                  <a:srgbClr val="595749"/>
                </a:solidFill>
                <a:cs typeface="Arial" charset="0"/>
              </a:rPr>
            </a:br>
            <a:endParaRPr lang="en-US">
              <a:solidFill>
                <a:srgbClr val="595749"/>
              </a:solidFill>
              <a:cs typeface="Arial" charset="0"/>
            </a:endParaRPr>
          </a:p>
          <a:p>
            <a:pPr eaLnBrk="0" hangingPunct="0"/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600450" y="1881188"/>
            <a:ext cx="203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595749"/>
                </a:solidFill>
                <a:cs typeface="Arial" charset="0"/>
              </a:rPr>
              <a:t>Follow-up Period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67150" y="3671888"/>
            <a:ext cx="207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595749"/>
                </a:solidFill>
                <a:cs typeface="Arial" charset="0"/>
              </a:rPr>
              <a:t>Recidivism Event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772025" y="3067050"/>
            <a:ext cx="304800" cy="381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2362200" y="2743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6572250" y="27432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2362200" y="3543300"/>
            <a:ext cx="0" cy="1181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876300" y="4795838"/>
            <a:ext cx="2971800" cy="1524000"/>
          </a:xfrm>
          <a:prstGeom prst="rect">
            <a:avLst/>
          </a:prstGeom>
          <a:solidFill>
            <a:schemeClr val="bg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Placement on 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Discharge from Supervision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Release from Prison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Gender/Age/Offense..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Program Completion..</a:t>
            </a:r>
          </a:p>
          <a:p>
            <a:pPr lvl="1">
              <a:buFontTx/>
              <a:buChar char="•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Geographic Area, etc…</a:t>
            </a:r>
          </a:p>
          <a:p>
            <a:pPr lvl="1"/>
            <a:endParaRPr lang="en-US" sz="500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1076325" y="3762375"/>
            <a:ext cx="2667000" cy="547688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595749"/>
                </a:solidFill>
                <a:cs typeface="Arial" charset="0"/>
              </a:rPr>
              <a:t>? Question ?  </a:t>
            </a:r>
          </a:p>
          <a:p>
            <a:pPr algn="ctr"/>
            <a:endParaRPr lang="en-US" sz="500" b="1">
              <a:solidFill>
                <a:srgbClr val="595749"/>
              </a:solidFill>
              <a:cs typeface="Arial" charset="0"/>
            </a:endParaRPr>
          </a:p>
          <a:p>
            <a:pPr algn="ctr"/>
            <a:r>
              <a:rPr lang="en-US" sz="1400" i="1">
                <a:solidFill>
                  <a:srgbClr val="595749"/>
                </a:solidFill>
                <a:cs typeface="Arial" charset="0"/>
              </a:rPr>
              <a:t>What is the recidivism rate for….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228600" y="1247775"/>
            <a:ext cx="3371850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400">
                <a:solidFill>
                  <a:srgbClr val="595749"/>
                </a:solidFill>
                <a:cs typeface="Arial" charset="0"/>
              </a:rPr>
              <a:t> </a:t>
            </a:r>
            <a:r>
              <a:rPr lang="en-US" sz="1600">
                <a:solidFill>
                  <a:srgbClr val="595749"/>
                </a:solidFill>
                <a:cs typeface="Arial" charset="0"/>
              </a:rPr>
              <a:t>Timeframe when the subject has an opportunity to engage in a recidivism event.  Can be variable (6 months, 1 yr, 2 yr, 5yr, etc…).</a:t>
            </a:r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3657600" y="1587500"/>
            <a:ext cx="889000" cy="317500"/>
          </a:xfrm>
          <a:custGeom>
            <a:avLst/>
            <a:gdLst>
              <a:gd name="T0" fmla="*/ 2147483647 w 560"/>
              <a:gd name="T1" fmla="*/ 2147483647 h 200"/>
              <a:gd name="T2" fmla="*/ 2147483647 w 560"/>
              <a:gd name="T3" fmla="*/ 2147483647 h 200"/>
              <a:gd name="T4" fmla="*/ 0 w 560"/>
              <a:gd name="T5" fmla="*/ 2147483647 h 200"/>
              <a:gd name="T6" fmla="*/ 0 60000 65536"/>
              <a:gd name="T7" fmla="*/ 0 60000 65536"/>
              <a:gd name="T8" fmla="*/ 0 60000 65536"/>
              <a:gd name="T9" fmla="*/ 0 w 560"/>
              <a:gd name="T10" fmla="*/ 0 h 200"/>
              <a:gd name="T11" fmla="*/ 560 w 560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0" h="200">
                <a:moveTo>
                  <a:pt x="480" y="200"/>
                </a:moveTo>
                <a:cubicBezTo>
                  <a:pt x="520" y="108"/>
                  <a:pt x="560" y="16"/>
                  <a:pt x="480" y="8"/>
                </a:cubicBezTo>
                <a:cubicBezTo>
                  <a:pt x="400" y="0"/>
                  <a:pt x="200" y="76"/>
                  <a:pt x="0" y="152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4419600" y="4191000"/>
            <a:ext cx="4343400" cy="2057400"/>
          </a:xfrm>
          <a:prstGeom prst="rect">
            <a:avLst/>
          </a:prstGeom>
          <a:solidFill>
            <a:schemeClr val="bg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Re-Arrest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Re-Arrest &amp; Charged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Jail Confinement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No Conviction	     Prison Confinement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Fine and/or Jail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Jail/Probation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595749"/>
                </a:solidFill>
                <a:cs typeface="Arial" charset="0"/>
              </a:rPr>
              <a:t>  Conviction	     Prison</a:t>
            </a:r>
          </a:p>
        </p:txBody>
      </p:sp>
      <p:sp>
        <p:nvSpPr>
          <p:cNvPr id="2088" name="Line 40"/>
          <p:cNvSpPr>
            <a:spLocks noChangeShapeType="1"/>
          </p:cNvSpPr>
          <p:nvPr/>
        </p:nvSpPr>
        <p:spPr bwMode="auto">
          <a:xfrm>
            <a:off x="6172200" y="43910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6172200" y="48625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1722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6172200" y="53482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6172200" y="5595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6172200" y="5838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 rot="-377086">
            <a:off x="4957763" y="3484563"/>
            <a:ext cx="2128837" cy="742950"/>
          </a:xfrm>
          <a:custGeom>
            <a:avLst/>
            <a:gdLst>
              <a:gd name="T0" fmla="*/ 0 w 616"/>
              <a:gd name="T1" fmla="*/ 2147483647 h 504"/>
              <a:gd name="T2" fmla="*/ 2147483647 w 616"/>
              <a:gd name="T3" fmla="*/ 2147483647 h 504"/>
              <a:gd name="T4" fmla="*/ 2147483647 w 616"/>
              <a:gd name="T5" fmla="*/ 2147483647 h 504"/>
              <a:gd name="T6" fmla="*/ 0 60000 65536"/>
              <a:gd name="T7" fmla="*/ 0 60000 65536"/>
              <a:gd name="T8" fmla="*/ 0 60000 65536"/>
              <a:gd name="T9" fmla="*/ 0 w 616"/>
              <a:gd name="T10" fmla="*/ 0 h 504"/>
              <a:gd name="T11" fmla="*/ 616 w 61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504">
                <a:moveTo>
                  <a:pt x="0" y="72"/>
                </a:moveTo>
                <a:cubicBezTo>
                  <a:pt x="220" y="36"/>
                  <a:pt x="440" y="0"/>
                  <a:pt x="528" y="72"/>
                </a:cubicBezTo>
                <a:cubicBezTo>
                  <a:pt x="616" y="144"/>
                  <a:pt x="572" y="324"/>
                  <a:pt x="528" y="5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1371600" y="308133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595749"/>
                </a:solidFill>
                <a:cs typeface="Arial" charset="0"/>
              </a:rPr>
              <a:t>Date</a:t>
            </a:r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927100" y="5629275"/>
            <a:ext cx="444500" cy="342900"/>
          </a:xfrm>
          <a:custGeom>
            <a:avLst/>
            <a:gdLst>
              <a:gd name="T0" fmla="*/ 2147483647 w 280"/>
              <a:gd name="T1" fmla="*/ 0 h 216"/>
              <a:gd name="T2" fmla="*/ 2147483647 w 280"/>
              <a:gd name="T3" fmla="*/ 2147483647 h 216"/>
              <a:gd name="T4" fmla="*/ 2147483647 w 280"/>
              <a:gd name="T5" fmla="*/ 2147483647 h 216"/>
              <a:gd name="T6" fmla="*/ 0 60000 65536"/>
              <a:gd name="T7" fmla="*/ 0 60000 65536"/>
              <a:gd name="T8" fmla="*/ 0 60000 65536"/>
              <a:gd name="T9" fmla="*/ 0 w 280"/>
              <a:gd name="T10" fmla="*/ 0 h 216"/>
              <a:gd name="T11" fmla="*/ 280 w 280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216">
                <a:moveTo>
                  <a:pt x="40" y="0"/>
                </a:moveTo>
                <a:cubicBezTo>
                  <a:pt x="20" y="84"/>
                  <a:pt x="0" y="168"/>
                  <a:pt x="40" y="192"/>
                </a:cubicBezTo>
                <a:cubicBezTo>
                  <a:pt x="80" y="216"/>
                  <a:pt x="180" y="180"/>
                  <a:pt x="28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895350" y="5638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595749"/>
                </a:solidFill>
                <a:cs typeface="Arial" charset="0"/>
              </a:rPr>
              <a:t>BY</a:t>
            </a:r>
            <a:endParaRPr lang="en-US" sz="900" b="1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172200" y="46339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6186488" y="60674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59574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83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5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6" grpId="1" animBg="1"/>
      <p:bldP spid="2057" grpId="0" animBg="1"/>
      <p:bldP spid="2057" grpId="1" animBg="1"/>
      <p:bldP spid="2060" grpId="0"/>
      <p:bldP spid="2060" grpId="1"/>
      <p:bldP spid="40965" grpId="0"/>
      <p:bldP spid="2063" grpId="0"/>
      <p:bldP spid="2063" grpId="1"/>
      <p:bldP spid="2065" grpId="0"/>
      <p:bldP spid="2065" grpId="1"/>
      <p:bldP spid="2068" grpId="0" animBg="1"/>
      <p:bldP spid="2068" grpId="1" animBg="1"/>
      <p:bldP spid="2070" grpId="0" animBg="1"/>
      <p:bldP spid="2070" grpId="1" animBg="1"/>
      <p:bldP spid="2071" grpId="0" animBg="1"/>
      <p:bldP spid="2071" grpId="1" animBg="1"/>
      <p:bldP spid="2081" grpId="0" animBg="1"/>
      <p:bldP spid="2081" grpId="1" animBg="1"/>
      <p:bldP spid="2081" grpId="2" animBg="1"/>
      <p:bldP spid="2082" grpId="0" animBg="1"/>
      <p:bldP spid="2082" grpId="1" animBg="1"/>
      <p:bldP spid="2082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85" grpId="2" animBg="1"/>
      <p:bldP spid="2086" grpId="0" animBg="1"/>
      <p:bldP spid="2086" grpId="1" animBg="1"/>
      <p:bldP spid="2086" grpId="2" animBg="1"/>
      <p:bldP spid="2087" grpId="0" animBg="1"/>
      <p:bldP spid="2087" grpId="1" animBg="1"/>
      <p:bldP spid="2087" grpId="2" animBg="1"/>
      <p:bldP spid="2088" grpId="0" animBg="1"/>
      <p:bldP spid="2088" grpId="1" animBg="1"/>
      <p:bldP spid="2088" grpId="2" animBg="1"/>
      <p:bldP spid="2088" grpId="3" animBg="1"/>
      <p:bldP spid="2089" grpId="0" animBg="1"/>
      <p:bldP spid="2089" grpId="1" animBg="1"/>
      <p:bldP spid="2089" grpId="2" animBg="1"/>
      <p:bldP spid="2090" grpId="0" animBg="1"/>
      <p:bldP spid="2090" grpId="1" animBg="1"/>
      <p:bldP spid="2090" grpId="2" animBg="1"/>
      <p:bldP spid="2091" grpId="0" animBg="1"/>
      <p:bldP spid="2091" grpId="1" animBg="1"/>
      <p:bldP spid="2091" grpId="2" animBg="1"/>
      <p:bldP spid="2092" grpId="0" animBg="1"/>
      <p:bldP spid="2092" grpId="1" animBg="1"/>
      <p:bldP spid="2092" grpId="2" animBg="1"/>
      <p:bldP spid="2093" grpId="0" animBg="1"/>
      <p:bldP spid="2093" grpId="1" animBg="1"/>
      <p:bldP spid="2093" grpId="2" animBg="1"/>
      <p:bldP spid="2094" grpId="0" animBg="1"/>
      <p:bldP spid="2094" grpId="1" animBg="1"/>
      <p:bldP spid="2094" grpId="2" animBg="1"/>
      <p:bldP spid="2095" grpId="0"/>
      <p:bldP spid="2095" grpId="1"/>
      <p:bldP spid="2095" grpId="2"/>
      <p:bldP spid="2096" grpId="0" animBg="1"/>
      <p:bldP spid="2096" grpId="1" animBg="1"/>
      <p:bldP spid="2096" grpId="2" animBg="1"/>
      <p:bldP spid="2097" grpId="0"/>
      <p:bldP spid="2097" grpId="1"/>
      <p:bldP spid="2097" grpId="2"/>
      <p:bldP spid="2099" grpId="0" animBg="1"/>
      <p:bldP spid="2099" grpId="1" animBg="1"/>
      <p:bldP spid="2099" grpId="2" animBg="1"/>
      <p:bldP spid="2100" grpId="0" animBg="1"/>
      <p:bldP spid="2100" grpId="1" animBg="1"/>
      <p:bldP spid="21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8600"/>
            <a:ext cx="8137525" cy="21336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600" b="1" dirty="0" smtClean="0"/>
              <a:t>Recidivism</a:t>
            </a:r>
            <a:br>
              <a:rPr lang="en-US" sz="4600" b="1" dirty="0" smtClean="0"/>
            </a:br>
            <a:r>
              <a:rPr lang="en-US" sz="2700" dirty="0" smtClean="0"/>
              <a:t>To commit a criminal offense resulting in a new conviction and sentence to the Wisconsin DOC.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2438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WI DOC recidivism rates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represent the number of persons who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have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recidivated divided by the total number of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persons </a:t>
            </a:r>
            <a:r>
              <a:rPr lang="en-US" sz="2400" dirty="0" smtClean="0">
                <a:solidFill>
                  <a:srgbClr val="595749"/>
                </a:solidFill>
                <a:latin typeface="Tw Cen MT"/>
                <a:cs typeface="Arial" charset="0"/>
              </a:rPr>
              <a:t>in a defined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population.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The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offense date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 is the date of the recidivism event.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dirty="0">
              <a:solidFill>
                <a:srgbClr val="595749"/>
              </a:solidFill>
              <a:latin typeface="Tw Cen MT"/>
              <a:cs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All recidivism rates are based on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only Wisconsin offenses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 that have resulted in court dispositions that include </a:t>
            </a:r>
            <a:r>
              <a:rPr lang="en-US" sz="2400" b="1" dirty="0">
                <a:solidFill>
                  <a:srgbClr val="595749"/>
                </a:solidFill>
                <a:latin typeface="Tw Cen MT"/>
                <a:cs typeface="Arial" charset="0"/>
              </a:rPr>
              <a:t>custody or supervision </a:t>
            </a:r>
            <a:r>
              <a:rPr lang="en-US" sz="2400" dirty="0">
                <a:solidFill>
                  <a:srgbClr val="595749"/>
                </a:solidFill>
                <a:latin typeface="Tw Cen MT"/>
                <a:cs typeface="Arial" charset="0"/>
              </a:rPr>
              <a:t>under the WI DOC. </a:t>
            </a:r>
          </a:p>
        </p:txBody>
      </p:sp>
    </p:spTree>
    <p:extLst>
      <p:ext uri="{BB962C8B-B14F-4D97-AF65-F5344CB8AC3E}">
        <p14:creationId xmlns:p14="http://schemas.microsoft.com/office/powerpoint/2010/main" val="1049095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>
            <a:spLocks noGrp="1"/>
          </p:cNvSpPr>
          <p:nvPr>
            <p:ph type="title"/>
          </p:nvPr>
        </p:nvSpPr>
        <p:spPr bwMode="auto">
          <a:xfrm>
            <a:off x="512763" y="406400"/>
            <a:ext cx="7772400" cy="685800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Calculating the Recidivism Rate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309813"/>
            <a:ext cx="12954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595749"/>
                </a:solidFill>
                <a:latin typeface="Tw Cen MT"/>
              </a:rPr>
              <a:t>Starting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595749"/>
                </a:solidFill>
                <a:latin typeface="Tw Cen MT"/>
              </a:rPr>
              <a:t>Point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39000" y="2309813"/>
            <a:ext cx="10668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595749"/>
                </a:solidFill>
                <a:latin typeface="Tw Cen MT"/>
              </a:rPr>
              <a:t>End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595749"/>
                </a:solidFill>
                <a:latin typeface="Tw Cen MT"/>
              </a:rPr>
              <a:t>Point</a:t>
            </a: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>
            <a:off x="2057400" y="2665413"/>
            <a:ext cx="5181600" cy="0"/>
          </a:xfrm>
          <a:prstGeom prst="line">
            <a:avLst/>
          </a:prstGeom>
          <a:ln w="5080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xplosion 1 16"/>
          <p:cNvSpPr/>
          <p:nvPr/>
        </p:nvSpPr>
        <p:spPr>
          <a:xfrm>
            <a:off x="5257800" y="2271713"/>
            <a:ext cx="784225" cy="785812"/>
          </a:xfrm>
          <a:prstGeom prst="irregularSeal1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32388" y="3027363"/>
            <a:ext cx="1039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>
                <a:solidFill>
                  <a:srgbClr val="595749"/>
                </a:solidFill>
                <a:latin typeface="Tw Cen MT"/>
              </a:rPr>
              <a:t>Offense </a:t>
            </a:r>
          </a:p>
          <a:p>
            <a:pPr algn="ctr">
              <a:lnSpc>
                <a:spcPts val="1800"/>
              </a:lnSpc>
            </a:pPr>
            <a:r>
              <a:rPr lang="en-US">
                <a:solidFill>
                  <a:srgbClr val="595749"/>
                </a:solidFill>
                <a:latin typeface="Tw Cen MT"/>
              </a:rPr>
              <a:t>Date</a:t>
            </a:r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609600" y="3657600"/>
            <a:ext cx="7848600" cy="2971800"/>
            <a:chOff x="609600" y="3657600"/>
            <a:chExt cx="7848600" cy="2971800"/>
          </a:xfrm>
        </p:grpSpPr>
        <p:sp>
          <p:nvSpPr>
            <p:cNvPr id="20" name="Rectangle 19"/>
            <p:cNvSpPr/>
            <p:nvPr/>
          </p:nvSpPr>
          <p:spPr>
            <a:xfrm>
              <a:off x="609600" y="3657600"/>
              <a:ext cx="7848600" cy="2971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934" name="TextBox 18"/>
            <p:cNvSpPr txBox="1">
              <a:spLocks noChangeArrowheads="1"/>
            </p:cNvSpPr>
            <p:nvPr/>
          </p:nvSpPr>
          <p:spPr bwMode="auto">
            <a:xfrm>
              <a:off x="632460" y="3787441"/>
              <a:ext cx="40919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>
                  <a:solidFill>
                    <a:srgbClr val="595749"/>
                  </a:solidFill>
                  <a:latin typeface="Tw Cen MT"/>
                </a:rPr>
                <a:t>EXAMPLE</a:t>
              </a:r>
            </a:p>
          </p:txBody>
        </p:sp>
      </p:grp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804863" y="4191000"/>
            <a:ext cx="2014537" cy="2176463"/>
            <a:chOff x="805398" y="4191000"/>
            <a:chExt cx="2014002" cy="2175696"/>
          </a:xfrm>
        </p:grpSpPr>
        <p:sp>
          <p:nvSpPr>
            <p:cNvPr id="21" name="Rectangle 20"/>
            <p:cNvSpPr/>
            <p:nvPr/>
          </p:nvSpPr>
          <p:spPr>
            <a:xfrm>
              <a:off x="881578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43389" y="4191000"/>
              <a:ext cx="614200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73501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C41818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81578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43389" y="4794037"/>
              <a:ext cx="614200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3614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11690" y="4191000"/>
              <a:ext cx="615786" cy="73792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11690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C41818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73501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3614" y="4794037"/>
              <a:ext cx="615786" cy="73951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37931" name="TextBox 32"/>
            <p:cNvSpPr txBox="1">
              <a:spLocks noChangeArrowheads="1"/>
            </p:cNvSpPr>
            <p:nvPr/>
          </p:nvSpPr>
          <p:spPr bwMode="auto">
            <a:xfrm>
              <a:off x="1074129" y="5609272"/>
              <a:ext cx="1476540" cy="38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solidFill>
                    <a:srgbClr val="595749"/>
                  </a:solidFill>
                  <a:latin typeface="Tw Cen MT"/>
                </a:rPr>
                <a:t>“The Cohort”</a:t>
              </a:r>
            </a:p>
          </p:txBody>
        </p:sp>
        <p:sp>
          <p:nvSpPr>
            <p:cNvPr id="37932" name="TextBox 33"/>
            <p:cNvSpPr txBox="1">
              <a:spLocks noChangeArrowheads="1"/>
            </p:cNvSpPr>
            <p:nvPr/>
          </p:nvSpPr>
          <p:spPr bwMode="auto">
            <a:xfrm>
              <a:off x="805398" y="5914072"/>
              <a:ext cx="2014002" cy="45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595749"/>
                  </a:solidFill>
                  <a:latin typeface="Tw Cen MT"/>
                </a:rPr>
                <a:t>10 offenders released from prison in 2005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2057400" y="1322545"/>
            <a:ext cx="5105400" cy="1141255"/>
            <a:chOff x="1905000" y="1322913"/>
            <a:chExt cx="5105400" cy="1140607"/>
          </a:xfrm>
        </p:grpSpPr>
        <p:sp>
          <p:nvSpPr>
            <p:cNvPr id="37918" name="TextBox 12"/>
            <p:cNvSpPr txBox="1">
              <a:spLocks noChangeArrowheads="1"/>
            </p:cNvSpPr>
            <p:nvPr/>
          </p:nvSpPr>
          <p:spPr bwMode="auto">
            <a:xfrm>
              <a:off x="3398520" y="1322913"/>
              <a:ext cx="2133600" cy="38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595749"/>
                  </a:solidFill>
                  <a:latin typeface="Tw Cen MT"/>
                </a:rPr>
                <a:t>Follow-up Period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-5400000">
              <a:off x="4191151" y="-355728"/>
              <a:ext cx="533097" cy="5105400"/>
            </a:xfrm>
            <a:prstGeom prst="rightBrace">
              <a:avLst>
                <a:gd name="adj1" fmla="val 154047"/>
                <a:gd name="adj2" fmla="val 50000"/>
              </a:avLst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595749"/>
                </a:solidFill>
              </a:endParaRPr>
            </a:p>
          </p:txBody>
        </p:sp>
        <p:sp>
          <p:nvSpPr>
            <p:cNvPr id="37920" name="TextBox 41"/>
            <p:cNvSpPr txBox="1">
              <a:spLocks noChangeArrowheads="1"/>
            </p:cNvSpPr>
            <p:nvPr/>
          </p:nvSpPr>
          <p:spPr bwMode="auto">
            <a:xfrm>
              <a:off x="3398520" y="1514119"/>
              <a:ext cx="2133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1200" dirty="0">
                  <a:solidFill>
                    <a:srgbClr val="595749"/>
                  </a:solidFill>
                  <a:latin typeface="Tw Cen MT"/>
                </a:rPr>
                <a:t>(1 year, 2 years, and 3 years)</a:t>
              </a: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6705600" y="3733800"/>
            <a:ext cx="1570038" cy="2717800"/>
            <a:chOff x="6705599" y="3733800"/>
            <a:chExt cx="1570734" cy="2717016"/>
          </a:xfrm>
        </p:grpSpPr>
        <p:sp>
          <p:nvSpPr>
            <p:cNvPr id="43" name="Rectangle 42"/>
            <p:cNvSpPr/>
            <p:nvPr/>
          </p:nvSpPr>
          <p:spPr>
            <a:xfrm>
              <a:off x="7348822" y="3733800"/>
              <a:ext cx="616223" cy="73797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C41818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37534" y="3733800"/>
              <a:ext cx="614634" cy="73797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C41818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5599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48822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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599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37534" y="5098656"/>
              <a:ext cx="614634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60110" y="4495580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37534" y="4495580"/>
              <a:ext cx="614634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348822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660110" y="5098656"/>
              <a:ext cx="616223" cy="73956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dirty="0">
                  <a:solidFill>
                    <a:srgbClr val="1958C9"/>
                  </a:solidFill>
                  <a:latin typeface="Webdings" pitchFamily="18" charset="2"/>
                </a:rPr>
                <a:t>€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5599" y="3787759"/>
              <a:ext cx="1570734" cy="68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05599" y="4538431"/>
              <a:ext cx="1570734" cy="1299787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916" name="TextBox 56"/>
            <p:cNvSpPr txBox="1">
              <a:spLocks noChangeArrowheads="1"/>
            </p:cNvSpPr>
            <p:nvPr/>
          </p:nvSpPr>
          <p:spPr bwMode="auto">
            <a:xfrm>
              <a:off x="6705599" y="5899784"/>
              <a:ext cx="15707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solidFill>
                    <a:srgbClr val="595749"/>
                  </a:solidFill>
                  <a:latin typeface="Tw Cen MT"/>
                </a:rPr>
                <a:t>Recidivism Rate</a:t>
              </a:r>
            </a:p>
          </p:txBody>
        </p:sp>
        <p:sp>
          <p:nvSpPr>
            <p:cNvPr id="37917" name="TextBox 57"/>
            <p:cNvSpPr txBox="1">
              <a:spLocks noChangeArrowheads="1"/>
            </p:cNvSpPr>
            <p:nvPr/>
          </p:nvSpPr>
          <p:spPr bwMode="auto">
            <a:xfrm>
              <a:off x="6705599" y="6177728"/>
              <a:ext cx="1570733" cy="27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595749"/>
                  </a:solidFill>
                  <a:latin typeface="Tw Cen MT"/>
                </a:rPr>
                <a:t>2 ÷ 10 = 20%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2971800" y="4918075"/>
            <a:ext cx="3429000" cy="1084263"/>
            <a:chOff x="2971800" y="4917595"/>
            <a:chExt cx="3429000" cy="108457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1800" y="4917595"/>
              <a:ext cx="3429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01" name="TextBox 39"/>
            <p:cNvSpPr txBox="1">
              <a:spLocks noChangeArrowheads="1"/>
            </p:cNvSpPr>
            <p:nvPr/>
          </p:nvSpPr>
          <p:spPr bwMode="auto">
            <a:xfrm>
              <a:off x="3592684" y="4953000"/>
              <a:ext cx="21327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b="1">
                  <a:solidFill>
                    <a:srgbClr val="595749"/>
                  </a:solidFill>
                  <a:latin typeface="Tw Cen MT"/>
                </a:rPr>
                <a:t>Follow-up Period</a:t>
              </a:r>
            </a:p>
          </p:txBody>
        </p:sp>
        <p:sp>
          <p:nvSpPr>
            <p:cNvPr id="37902" name="TextBox 40"/>
            <p:cNvSpPr txBox="1">
              <a:spLocks noChangeArrowheads="1"/>
            </p:cNvSpPr>
            <p:nvPr/>
          </p:nvSpPr>
          <p:spPr bwMode="auto">
            <a:xfrm>
              <a:off x="3545949" y="5257800"/>
              <a:ext cx="2226201" cy="271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595749"/>
                  </a:solidFill>
                  <a:latin typeface="Tw Cen MT"/>
                </a:rPr>
                <a:t>1 year</a:t>
              </a:r>
            </a:p>
          </p:txBody>
        </p:sp>
        <p:sp>
          <p:nvSpPr>
            <p:cNvPr id="37903" name="TextBox 58"/>
            <p:cNvSpPr txBox="1">
              <a:spLocks noChangeArrowheads="1"/>
            </p:cNvSpPr>
            <p:nvPr/>
          </p:nvSpPr>
          <p:spPr bwMode="auto">
            <a:xfrm>
              <a:off x="3352800" y="5550763"/>
              <a:ext cx="2689859" cy="45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400">
                  <a:solidFill>
                    <a:srgbClr val="595749"/>
                  </a:solidFill>
                  <a:latin typeface="Tw Cen MT"/>
                </a:rPr>
                <a:t>During the follow-up period, </a:t>
              </a:r>
              <a:br>
                <a:rPr lang="en-US" sz="1400">
                  <a:solidFill>
                    <a:srgbClr val="595749"/>
                  </a:solidFill>
                  <a:latin typeface="Tw Cen MT"/>
                </a:rPr>
              </a:br>
              <a:r>
                <a:rPr lang="en-US" sz="1400">
                  <a:solidFill>
                    <a:srgbClr val="595749"/>
                  </a:solidFill>
                  <a:latin typeface="Tw Cen MT"/>
                </a:rPr>
                <a:t>2 offenders commit a new offense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826472" y="2887967"/>
            <a:ext cx="11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595749"/>
                </a:solidFill>
                <a:latin typeface="Tw Cen MT"/>
              </a:rPr>
              <a:t>Release from Prison</a:t>
            </a:r>
            <a:endParaRPr lang="en-US" sz="1600" dirty="0">
              <a:solidFill>
                <a:srgbClr val="595749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955177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 bwMode="auto">
          <a:xfrm>
            <a:off x="512763" y="406400"/>
            <a:ext cx="7772400" cy="685800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New Data in Report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5168900"/>
          </a:xfrm>
        </p:spPr>
        <p:txBody>
          <a:bodyPr/>
          <a:lstStyle/>
          <a:p>
            <a:pPr eaLnBrk="1" hangingPunct="1"/>
            <a:r>
              <a:rPr lang="en-US" dirty="0" smtClean="0"/>
              <a:t>Trends updated to include additional release years </a:t>
            </a:r>
            <a:r>
              <a:rPr lang="en-US" sz="2700" dirty="0" smtClean="0"/>
              <a:t>(1990-2013)</a:t>
            </a:r>
          </a:p>
          <a:p>
            <a:pPr lvl="1" eaLnBrk="1" hangingPunct="1"/>
            <a:r>
              <a:rPr lang="en-US" dirty="0" smtClean="0"/>
              <a:t>Updated rates for gender, age at release, race, time to recidivism, and length of prison stay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New analyses:</a:t>
            </a:r>
          </a:p>
          <a:p>
            <a:pPr lvl="1" eaLnBrk="1" hangingPunct="1"/>
            <a:r>
              <a:rPr lang="en-US" dirty="0"/>
              <a:t>Risk Level</a:t>
            </a:r>
          </a:p>
          <a:p>
            <a:pPr lvl="1" eaLnBrk="1" hangingPunct="1"/>
            <a:r>
              <a:rPr lang="en-US" dirty="0" smtClean="0"/>
              <a:t>Original Offense Type</a:t>
            </a:r>
          </a:p>
          <a:p>
            <a:pPr lvl="1" eaLnBrk="1" hangingPunct="1"/>
            <a:r>
              <a:rPr lang="en-US" dirty="0" smtClean="0"/>
              <a:t>Offense Type Specialization</a:t>
            </a:r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Rates </a:t>
            </a:r>
            <a:r>
              <a:rPr lang="en-US" sz="2700" dirty="0" smtClean="0"/>
              <a:t>(1990-2013)</a:t>
            </a:r>
            <a:endParaRPr lang="en-US" sz="27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045420"/>
              </p:ext>
            </p:extLst>
          </p:nvPr>
        </p:nvGraphicFramePr>
        <p:xfrm>
          <a:off x="0" y="1295400"/>
          <a:ext cx="912876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2"/>
          <p:cNvSpPr>
            <a:spLocks noGrp="1"/>
          </p:cNvSpPr>
          <p:nvPr>
            <p:ph type="title"/>
          </p:nvPr>
        </p:nvSpPr>
        <p:spPr bwMode="auto">
          <a:xfrm>
            <a:off x="512762" y="406400"/>
            <a:ext cx="8555038" cy="685800"/>
          </a:xfrm>
          <a:solidFill>
            <a:schemeClr val="bg1">
              <a:alpha val="50195"/>
            </a:schemeClr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Recidivism x Gender </a:t>
            </a:r>
            <a:r>
              <a:rPr lang="en-US" sz="2700" dirty="0" smtClean="0"/>
              <a:t>(2000-2013)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400" y="1295400"/>
            <a:ext cx="8779477" cy="5334000"/>
            <a:chOff x="0" y="0"/>
            <a:chExt cx="9680789" cy="5249302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984250" y="5111750"/>
              <a:ext cx="7736417" cy="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/>
            <p:cNvSpPr txBox="1"/>
            <p:nvPr/>
          </p:nvSpPr>
          <p:spPr>
            <a:xfrm>
              <a:off x="3834341" y="4961466"/>
              <a:ext cx="2160528" cy="28783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chemeClr val="tx1"/>
                  </a:solidFill>
                </a:rPr>
                <a:t>Year Released from Prison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0"/>
              <a:ext cx="9680789" cy="4953000"/>
              <a:chOff x="0" y="0"/>
              <a:chExt cx="9680791" cy="495300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9228665" cy="4953000"/>
                <a:chOff x="0" y="0"/>
                <a:chExt cx="10132487" cy="5364691"/>
              </a:xfrm>
            </p:grpSpPr>
            <p:graphicFrame>
              <p:nvGraphicFramePr>
                <p:cNvPr id="33" name="Chart 32"/>
                <p:cNvGraphicFramePr>
                  <a:graphicFrameLocks/>
                </p:cNvGraphicFramePr>
                <p:nvPr/>
              </p:nvGraphicFramePr>
              <p:xfrm>
                <a:off x="4850345" y="21166"/>
                <a:ext cx="5282142" cy="53435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34" name="Chart 33"/>
                <p:cNvGraphicFramePr>
                  <a:graphicFrameLocks/>
                </p:cNvGraphicFramePr>
                <p:nvPr/>
              </p:nvGraphicFramePr>
              <p:xfrm>
                <a:off x="0" y="0"/>
                <a:ext cx="5066243" cy="534352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p:grpSp>
          <p:sp>
            <p:nvSpPr>
              <p:cNvPr id="29" name="Rectangle 28"/>
              <p:cNvSpPr/>
              <p:nvPr/>
            </p:nvSpPr>
            <p:spPr>
              <a:xfrm>
                <a:off x="8403168" y="1121833"/>
                <a:ext cx="171622" cy="138645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03168" y="878418"/>
                <a:ext cx="171622" cy="14032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392582" y="645582"/>
                <a:ext cx="171622" cy="1403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32" name="TextBox 12"/>
              <p:cNvSpPr txBox="1"/>
              <p:nvPr/>
            </p:nvSpPr>
            <p:spPr>
              <a:xfrm>
                <a:off x="8667750" y="529166"/>
                <a:ext cx="1013041" cy="87841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spcAft>
                    <a:spcPts val="300"/>
                  </a:spcAft>
                </a:pPr>
                <a:r>
                  <a:rPr lang="en-US" sz="1400" b="1">
                    <a:solidFill>
                      <a:schemeClr val="tx1"/>
                    </a:solidFill>
                  </a:rPr>
                  <a:t>3-year</a:t>
                </a:r>
              </a:p>
              <a:p>
                <a:pPr algn="l">
                  <a:spcAft>
                    <a:spcPts val="300"/>
                  </a:spcAft>
                </a:pPr>
                <a:r>
                  <a:rPr lang="en-US" sz="1400" b="1">
                    <a:solidFill>
                      <a:schemeClr val="tx1"/>
                    </a:solidFill>
                  </a:rPr>
                  <a:t>2-year</a:t>
                </a:r>
              </a:p>
              <a:p>
                <a:pPr algn="l">
                  <a:spcAft>
                    <a:spcPts val="300"/>
                  </a:spcAft>
                </a:pPr>
                <a:r>
                  <a:rPr lang="en-US" sz="1400" b="1">
                    <a:solidFill>
                      <a:schemeClr val="tx1"/>
                    </a:solidFill>
                  </a:rPr>
                  <a:t>1-year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x Age at Release </a:t>
            </a:r>
            <a:r>
              <a:rPr lang="en-US" sz="2700" dirty="0" smtClean="0"/>
              <a:t>(2000-2013)</a:t>
            </a:r>
            <a:endParaRPr lang="en-US" sz="27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33777" y="1245004"/>
            <a:ext cx="8663708" cy="5066529"/>
            <a:chOff x="0" y="0"/>
            <a:chExt cx="9239252" cy="4346212"/>
          </a:xfrm>
        </p:grpSpPr>
        <p:graphicFrame>
          <p:nvGraphicFramePr>
            <p:cNvPr id="30" name="Chart 29"/>
            <p:cNvGraphicFramePr>
              <a:graphicFrameLocks/>
            </p:cNvGraphicFramePr>
            <p:nvPr/>
          </p:nvGraphicFramePr>
          <p:xfrm>
            <a:off x="7328488" y="14816"/>
            <a:ext cx="1627132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1" name="Chart 30"/>
            <p:cNvGraphicFramePr>
              <a:graphicFrameLocks/>
            </p:cNvGraphicFramePr>
            <p:nvPr/>
          </p:nvGraphicFramePr>
          <p:xfrm>
            <a:off x="5880404" y="14815"/>
            <a:ext cx="1635883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2" name="Chart 31"/>
            <p:cNvGraphicFramePr>
              <a:graphicFrameLocks/>
            </p:cNvGraphicFramePr>
            <p:nvPr/>
          </p:nvGraphicFramePr>
          <p:xfrm>
            <a:off x="4485236" y="14816"/>
            <a:ext cx="1612884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33" name="Chart 32"/>
            <p:cNvGraphicFramePr>
              <a:graphicFrameLocks/>
            </p:cNvGraphicFramePr>
            <p:nvPr/>
          </p:nvGraphicFramePr>
          <p:xfrm>
            <a:off x="3132405" y="25400"/>
            <a:ext cx="1515799" cy="3815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34" name="Chart 33"/>
            <p:cNvGraphicFramePr>
              <a:graphicFrameLocks/>
            </p:cNvGraphicFramePr>
            <p:nvPr/>
          </p:nvGraphicFramePr>
          <p:xfrm>
            <a:off x="1906570" y="0"/>
            <a:ext cx="1418716" cy="3816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35" name="Chart 34"/>
            <p:cNvGraphicFramePr>
              <a:graphicFrameLocks/>
            </p:cNvGraphicFramePr>
            <p:nvPr/>
          </p:nvGraphicFramePr>
          <p:xfrm>
            <a:off x="0" y="46566"/>
            <a:ext cx="2129369" cy="3780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6" name="TextBox 67"/>
            <p:cNvSpPr txBox="1"/>
            <p:nvPr/>
          </p:nvSpPr>
          <p:spPr>
            <a:xfrm>
              <a:off x="711757" y="3877624"/>
              <a:ext cx="431127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>
                  <a:solidFill>
                    <a:schemeClr val="tx1"/>
                  </a:solidFill>
                </a:rPr>
                <a:t>Age:</a:t>
              </a:r>
            </a:p>
          </p:txBody>
        </p:sp>
        <p:sp>
          <p:nvSpPr>
            <p:cNvPr id="37" name="TextBox 68"/>
            <p:cNvSpPr txBox="1"/>
            <p:nvPr/>
          </p:nvSpPr>
          <p:spPr>
            <a:xfrm>
              <a:off x="531841" y="4081425"/>
              <a:ext cx="651481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Avg N:</a:t>
              </a:r>
              <a:r>
                <a:rPr lang="en-US" sz="1400" i="1" baseline="30000">
                  <a:solidFill>
                    <a:schemeClr val="tx2">
                      <a:lumMod val="75000"/>
                    </a:schemeClr>
                  </a:solidFill>
                </a:rPr>
                <a:t>*</a:t>
              </a:r>
            </a:p>
          </p:txBody>
        </p:sp>
        <p:sp>
          <p:nvSpPr>
            <p:cNvPr id="38" name="TextBox 69"/>
            <p:cNvSpPr txBox="1"/>
            <p:nvPr/>
          </p:nvSpPr>
          <p:spPr>
            <a:xfrm>
              <a:off x="1356665" y="3898164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20-24</a:t>
              </a:r>
            </a:p>
          </p:txBody>
        </p:sp>
        <p:sp>
          <p:nvSpPr>
            <p:cNvPr id="39" name="TextBox 70"/>
            <p:cNvSpPr txBox="1"/>
            <p:nvPr/>
          </p:nvSpPr>
          <p:spPr>
            <a:xfrm>
              <a:off x="1356667" y="4070216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1,588</a:t>
              </a:r>
            </a:p>
          </p:txBody>
        </p:sp>
        <p:sp>
          <p:nvSpPr>
            <p:cNvPr id="40" name="TextBox 71"/>
            <p:cNvSpPr txBox="1"/>
            <p:nvPr/>
          </p:nvSpPr>
          <p:spPr>
            <a:xfrm>
              <a:off x="2524177" y="3888207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25-29</a:t>
              </a:r>
            </a:p>
          </p:txBody>
        </p:sp>
        <p:sp>
          <p:nvSpPr>
            <p:cNvPr id="41" name="TextBox 72"/>
            <p:cNvSpPr txBox="1"/>
            <p:nvPr/>
          </p:nvSpPr>
          <p:spPr>
            <a:xfrm>
              <a:off x="2492425" y="4081426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1,640</a:t>
              </a:r>
            </a:p>
          </p:txBody>
        </p:sp>
        <p:sp>
          <p:nvSpPr>
            <p:cNvPr id="42" name="TextBox 73"/>
            <p:cNvSpPr txBox="1"/>
            <p:nvPr/>
          </p:nvSpPr>
          <p:spPr>
            <a:xfrm>
              <a:off x="3801144" y="3909373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30-34</a:t>
              </a:r>
            </a:p>
          </p:txBody>
        </p:sp>
        <p:sp>
          <p:nvSpPr>
            <p:cNvPr id="43" name="TextBox 74"/>
            <p:cNvSpPr txBox="1"/>
            <p:nvPr/>
          </p:nvSpPr>
          <p:spPr>
            <a:xfrm>
              <a:off x="3790559" y="4081426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1,285</a:t>
              </a: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5215690" y="3898790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35-39</a:t>
              </a:r>
            </a:p>
          </p:txBody>
        </p:sp>
        <p:sp>
          <p:nvSpPr>
            <p:cNvPr id="45" name="TextBox 76"/>
            <p:cNvSpPr txBox="1"/>
            <p:nvPr/>
          </p:nvSpPr>
          <p:spPr>
            <a:xfrm>
              <a:off x="5205106" y="4102592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1,149</a:t>
              </a:r>
            </a:p>
          </p:txBody>
        </p:sp>
        <p:sp>
          <p:nvSpPr>
            <p:cNvPr id="46" name="TextBox 77"/>
            <p:cNvSpPr txBox="1"/>
            <p:nvPr/>
          </p:nvSpPr>
          <p:spPr>
            <a:xfrm>
              <a:off x="6693738" y="3900966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40-44</a:t>
              </a:r>
            </a:p>
          </p:txBody>
        </p:sp>
        <p:sp>
          <p:nvSpPr>
            <p:cNvPr id="47" name="TextBox 78"/>
            <p:cNvSpPr txBox="1"/>
            <p:nvPr/>
          </p:nvSpPr>
          <p:spPr>
            <a:xfrm>
              <a:off x="6683154" y="4094183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992</a:t>
              </a:r>
            </a:p>
          </p:txBody>
        </p:sp>
        <p:sp>
          <p:nvSpPr>
            <p:cNvPr id="48" name="TextBox 79"/>
            <p:cNvSpPr txBox="1"/>
            <p:nvPr/>
          </p:nvSpPr>
          <p:spPr>
            <a:xfrm>
              <a:off x="8044786" y="3884778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45-49</a:t>
              </a:r>
            </a:p>
          </p:txBody>
        </p:sp>
        <p:sp>
          <p:nvSpPr>
            <p:cNvPr id="49" name="TextBox 80"/>
            <p:cNvSpPr txBox="1"/>
            <p:nvPr/>
          </p:nvSpPr>
          <p:spPr>
            <a:xfrm>
              <a:off x="8044785" y="4067414"/>
              <a:ext cx="643816" cy="2436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i="1">
                  <a:solidFill>
                    <a:schemeClr val="tx2">
                      <a:lumMod val="75000"/>
                    </a:schemeClr>
                  </a:solidFill>
                </a:rPr>
                <a:t>672</a:t>
              </a:r>
            </a:p>
          </p:txBody>
        </p:sp>
        <p:sp>
          <p:nvSpPr>
            <p:cNvPr id="50" name="TextBox 81"/>
            <p:cNvSpPr txBox="1"/>
            <p:nvPr/>
          </p:nvSpPr>
          <p:spPr>
            <a:xfrm>
              <a:off x="8424901" y="32468"/>
              <a:ext cx="814351" cy="7211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Aft>
                  <a:spcPts val="600"/>
                </a:spcAft>
              </a:pPr>
              <a:r>
                <a:rPr lang="en-US" sz="1400" b="1">
                  <a:solidFill>
                    <a:schemeClr val="tx1"/>
                  </a:solidFill>
                </a:rPr>
                <a:t>3-year</a:t>
              </a:r>
            </a:p>
            <a:p>
              <a:pPr algn="l">
                <a:spcAft>
                  <a:spcPts val="600"/>
                </a:spcAft>
              </a:pPr>
              <a:r>
                <a:rPr lang="en-US" sz="1400" b="1">
                  <a:solidFill>
                    <a:schemeClr val="tx1"/>
                  </a:solidFill>
                </a:rPr>
                <a:t>2-year</a:t>
              </a:r>
            </a:p>
            <a:p>
              <a:pPr algn="l">
                <a:spcAft>
                  <a:spcPts val="600"/>
                </a:spcAft>
              </a:pPr>
              <a:r>
                <a:rPr lang="en-US" sz="1400" b="1">
                  <a:solidFill>
                    <a:schemeClr val="tx1"/>
                  </a:solidFill>
                </a:rPr>
                <a:t>1-year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153638" y="510912"/>
              <a:ext cx="137961" cy="13864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153637" y="294740"/>
              <a:ext cx="137961" cy="1403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153638" y="80248"/>
              <a:ext cx="137961" cy="1403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</p:spTree>
    <p:extLst>
      <p:ext uri="{BB962C8B-B14F-4D97-AF65-F5344CB8AC3E}">
        <p14:creationId xmlns:p14="http://schemas.microsoft.com/office/powerpoint/2010/main" val="136401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Recidivism x Race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9250" y="6366623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</a:rPr>
              <a:t>In </a:t>
            </a:r>
            <a:r>
              <a:rPr lang="en-US" sz="1400" b="1" dirty="0" smtClean="0">
                <a:latin typeface="+mn-lt"/>
              </a:rPr>
              <a:t>2011, </a:t>
            </a:r>
            <a:r>
              <a:rPr lang="en-US" sz="1400" b="1" dirty="0">
                <a:latin typeface="+mn-lt"/>
              </a:rPr>
              <a:t>the </a:t>
            </a:r>
            <a:r>
              <a:rPr lang="en-US" sz="1400" b="1" dirty="0" smtClean="0">
                <a:latin typeface="+mn-lt"/>
              </a:rPr>
              <a:t>3-year recidivism </a:t>
            </a:r>
            <a:r>
              <a:rPr lang="en-US" sz="1400" b="1" dirty="0">
                <a:latin typeface="+mn-lt"/>
              </a:rPr>
              <a:t>rate for Hispanic offenders was </a:t>
            </a:r>
            <a:r>
              <a:rPr lang="en-US" sz="1400" b="1" dirty="0" smtClean="0">
                <a:latin typeface="+mn-lt"/>
              </a:rPr>
              <a:t>27.2% 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641876"/>
              </p:ext>
            </p:extLst>
          </p:nvPr>
        </p:nvGraphicFramePr>
        <p:xfrm>
          <a:off x="457200" y="1371600"/>
          <a:ext cx="829083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824090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2007-2010 Template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ontent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otes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ent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isconsin DOC">
    <a:dk1>
      <a:srgbClr val="595749"/>
    </a:dk1>
    <a:lt1>
      <a:srgbClr val="FFFFFF"/>
    </a:lt1>
    <a:dk2>
      <a:srgbClr val="BFBCB1"/>
    </a:dk2>
    <a:lt2>
      <a:srgbClr val="E3E2DD"/>
    </a:lt2>
    <a:accent1>
      <a:srgbClr val="B3AA75"/>
    </a:accent1>
    <a:accent2>
      <a:srgbClr val="506892"/>
    </a:accent2>
    <a:accent3>
      <a:srgbClr val="8E4E4E"/>
    </a:accent3>
    <a:accent4>
      <a:srgbClr val="FDDD2B"/>
    </a:accent4>
    <a:accent5>
      <a:srgbClr val="1958C9"/>
    </a:accent5>
    <a:accent6>
      <a:srgbClr val="C41818"/>
    </a:accent6>
    <a:hlink>
      <a:srgbClr val="000000"/>
    </a:hlink>
    <a:folHlink>
      <a:srgbClr val="000000"/>
    </a:folHlink>
  </a:clrScheme>
  <a:fontScheme name="Wisconsin DOC">
    <a:majorFont>
      <a:latin typeface="Bodoni MT"/>
      <a:ea typeface=""/>
      <a:cs typeface=""/>
    </a:majorFont>
    <a:minorFont>
      <a:latin typeface="Tw Cen MT"/>
      <a:ea typeface=""/>
      <a:cs typeface="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2007-2010 Template</Template>
  <TotalTime>3327</TotalTime>
  <Words>796</Words>
  <Application>Microsoft Office PowerPoint</Application>
  <PresentationFormat>On-screen Show (4:3)</PresentationFormat>
  <Paragraphs>260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Tw Cen MT</vt:lpstr>
      <vt:lpstr>Times New Roman</vt:lpstr>
      <vt:lpstr>Wingdings</vt:lpstr>
      <vt:lpstr>Bodoni MT</vt:lpstr>
      <vt:lpstr>Webdings</vt:lpstr>
      <vt:lpstr>Calibri</vt:lpstr>
      <vt:lpstr>PowerPoint 2007-2010 Template</vt:lpstr>
      <vt:lpstr>Transition Slides</vt:lpstr>
      <vt:lpstr>Quotes Slides</vt:lpstr>
      <vt:lpstr>Content Slides</vt:lpstr>
      <vt:lpstr>Blank</vt:lpstr>
      <vt:lpstr>1_Content Slides</vt:lpstr>
      <vt:lpstr>1_Blank</vt:lpstr>
      <vt:lpstr>2_Blank</vt:lpstr>
      <vt:lpstr>3_Blank</vt:lpstr>
      <vt:lpstr>2_Content Slides</vt:lpstr>
      <vt:lpstr>WI DOC Recidivism Rates (August 2016 Report)  September 13th, 2016</vt:lpstr>
      <vt:lpstr>Primary Domains for Measuring and Reporting Recidivism Rates</vt:lpstr>
      <vt:lpstr>Recidivism To commit a criminal offense resulting in a new conviction and sentence to the Wisconsin DOC.</vt:lpstr>
      <vt:lpstr>Calculating the Recidivism Rate</vt:lpstr>
      <vt:lpstr>New Data in Report</vt:lpstr>
      <vt:lpstr>Recidivism Rates (1990-2013)</vt:lpstr>
      <vt:lpstr>Recidivism x Gender (2000-2013)</vt:lpstr>
      <vt:lpstr>Recidivism x Age at Release (2000-2013)</vt:lpstr>
      <vt:lpstr>Recidivism x Race</vt:lpstr>
      <vt:lpstr>Months to Recidivism (3-year follow-up)</vt:lpstr>
      <vt:lpstr>Recidivism x Length of Prison Stay</vt:lpstr>
      <vt:lpstr>Recidivism x Risk Level</vt:lpstr>
      <vt:lpstr>Recidivism x Original Offense Type</vt:lpstr>
      <vt:lpstr>Most Common Offenses in Each Category</vt:lpstr>
      <vt:lpstr>Offense Type Specialization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Owner</dc:creator>
  <cp:lastModifiedBy>DOC User</cp:lastModifiedBy>
  <cp:revision>231</cp:revision>
  <cp:lastPrinted>2016-08-24T13:40:52Z</cp:lastPrinted>
  <dcterms:created xsi:type="dcterms:W3CDTF">2012-09-13T02:27:41Z</dcterms:created>
  <dcterms:modified xsi:type="dcterms:W3CDTF">2016-09-12T15:11:26Z</dcterms:modified>
</cp:coreProperties>
</file>