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charts/chart4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4"/>
  </p:notesMasterIdLst>
  <p:handoutMasterIdLst>
    <p:handoutMasterId r:id="rId45"/>
  </p:handoutMasterIdLst>
  <p:sldIdLst>
    <p:sldId id="402" r:id="rId5"/>
    <p:sldId id="529" r:id="rId6"/>
    <p:sldId id="530" r:id="rId7"/>
    <p:sldId id="533" r:id="rId8"/>
    <p:sldId id="568" r:id="rId9"/>
    <p:sldId id="501" r:id="rId10"/>
    <p:sldId id="504" r:id="rId11"/>
    <p:sldId id="536" r:id="rId12"/>
    <p:sldId id="410" r:id="rId13"/>
    <p:sldId id="537" r:id="rId14"/>
    <p:sldId id="566" r:id="rId15"/>
    <p:sldId id="574" r:id="rId16"/>
    <p:sldId id="538" r:id="rId17"/>
    <p:sldId id="551" r:id="rId18"/>
    <p:sldId id="544" r:id="rId19"/>
    <p:sldId id="547" r:id="rId20"/>
    <p:sldId id="560" r:id="rId21"/>
    <p:sldId id="561" r:id="rId22"/>
    <p:sldId id="563" r:id="rId23"/>
    <p:sldId id="562" r:id="rId24"/>
    <p:sldId id="571" r:id="rId25"/>
    <p:sldId id="564" r:id="rId26"/>
    <p:sldId id="572" r:id="rId27"/>
    <p:sldId id="549" r:id="rId28"/>
    <p:sldId id="575" r:id="rId29"/>
    <p:sldId id="553" r:id="rId30"/>
    <p:sldId id="555" r:id="rId31"/>
    <p:sldId id="554" r:id="rId32"/>
    <p:sldId id="556" r:id="rId33"/>
    <p:sldId id="542" r:id="rId34"/>
    <p:sldId id="543" r:id="rId35"/>
    <p:sldId id="557" r:id="rId36"/>
    <p:sldId id="576" r:id="rId37"/>
    <p:sldId id="577" r:id="rId38"/>
    <p:sldId id="578" r:id="rId39"/>
    <p:sldId id="579" r:id="rId40"/>
    <p:sldId id="558" r:id="rId41"/>
    <p:sldId id="559" r:id="rId42"/>
    <p:sldId id="573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 Eville" initials="L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5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Appearance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Low 2-5</c:v>
                </c:pt>
                <c:pt idx="1">
                  <c:v>Moderate 5-9</c:v>
                </c:pt>
                <c:pt idx="2">
                  <c:v>High 10-12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91</c:v>
                </c:pt>
                <c:pt idx="1">
                  <c:v>82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B-4C7E-B0D0-58748E39AE3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FTA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Low 2-5</c:v>
                </c:pt>
                <c:pt idx="1">
                  <c:v>Moderate 5-9</c:v>
                </c:pt>
                <c:pt idx="2">
                  <c:v>High 10-12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</c:v>
                </c:pt>
                <c:pt idx="1">
                  <c:v>18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B-4C7E-B0D0-58748E39AE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9131032"/>
        <c:axId val="359131424"/>
        <c:axId val="0"/>
      </c:bar3DChart>
      <c:catAx>
        <c:axId val="359131032"/>
        <c:scaling>
          <c:orientation val="minMax"/>
        </c:scaling>
        <c:delete val="0"/>
        <c:axPos val="b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crossAx val="359131424"/>
        <c:crosses val="autoZero"/>
        <c:auto val="1"/>
        <c:lblAlgn val="ctr"/>
        <c:lblOffset val="100"/>
        <c:noMultiLvlLbl val="0"/>
      </c:catAx>
      <c:valAx>
        <c:axId val="359131424"/>
        <c:scaling>
          <c:orientation val="minMax"/>
          <c:max val="1"/>
          <c:min val="0"/>
        </c:scaling>
        <c:delete val="0"/>
        <c:axPos val="l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crossAx val="359131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7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067592674511192"/>
          <c:y val="4.5280368774521636E-2"/>
          <c:w val="0.64574213335692587"/>
          <c:h val="0.8039904190933103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Arrest-Free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  <c:pt idx="3">
                  <c:v>Very High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97</c:v>
                </c:pt>
                <c:pt idx="1">
                  <c:v>90</c:v>
                </c:pt>
                <c:pt idx="2">
                  <c:v>84</c:v>
                </c:pt>
                <c:pt idx="3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53-4863-B439-6E4DA3E06C3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Rearrest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Low</c:v>
                </c:pt>
                <c:pt idx="1">
                  <c:v>Medium</c:v>
                </c:pt>
                <c:pt idx="2">
                  <c:v>High</c:v>
                </c:pt>
                <c:pt idx="3">
                  <c:v>Very High</c:v>
                </c:pt>
              </c:strCache>
            </c:strRef>
          </c:cat>
          <c:val>
            <c:numRef>
              <c:f>Sheet1!$C$2:$C$5</c:f>
              <c:numCache>
                <c:formatCode>#,##0</c:formatCode>
                <c:ptCount val="4"/>
                <c:pt idx="0" formatCode="General">
                  <c:v>3</c:v>
                </c:pt>
                <c:pt idx="1">
                  <c:v>10</c:v>
                </c:pt>
                <c:pt idx="2" formatCode="General">
                  <c:v>16</c:v>
                </c:pt>
                <c:pt idx="3" formatCode="General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53-4863-B439-6E4DA3E06C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9132208"/>
        <c:axId val="359133384"/>
        <c:axId val="0"/>
      </c:bar3DChart>
      <c:catAx>
        <c:axId val="359132208"/>
        <c:scaling>
          <c:orientation val="minMax"/>
        </c:scaling>
        <c:delete val="0"/>
        <c:axPos val="b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crossAx val="359133384"/>
        <c:crosses val="autoZero"/>
        <c:auto val="1"/>
        <c:lblAlgn val="ctr"/>
        <c:lblOffset val="100"/>
        <c:noMultiLvlLbl val="0"/>
      </c:catAx>
      <c:valAx>
        <c:axId val="359133384"/>
        <c:scaling>
          <c:orientation val="minMax"/>
        </c:scaling>
        <c:delete val="0"/>
        <c:axPos val="l"/>
        <c:majorGridlines>
          <c:spPr>
            <a:ln>
              <a:solidFill>
                <a:schemeClr val="accent2">
                  <a:lumMod val="75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spPr>
          <a:ln>
            <a:solidFill>
              <a:schemeClr val="accent2">
                <a:lumMod val="75000"/>
              </a:schemeClr>
            </a:solidFill>
          </a:ln>
        </c:spPr>
        <c:crossAx val="3591322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75000"/>
            </a:schemeClr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</c:marker>
          <c:dLbls>
            <c:dLbl>
              <c:idx val="0"/>
              <c:layout>
                <c:manualLayout>
                  <c:x val="-1.3042388790529E-2"/>
                  <c:y val="-4.81127733099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C1-4B8D-B8A5-442EABD0B092}"/>
                </c:ext>
              </c:extLst>
            </c:dLbl>
            <c:dLbl>
              <c:idx val="1"/>
              <c:layout>
                <c:manualLayout>
                  <c:x val="-6.8472541150277094E-2"/>
                  <c:y val="-2.1706755181744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C1-4B8D-B8A5-442EABD0B092}"/>
                </c:ext>
              </c:extLst>
            </c:dLbl>
            <c:dLbl>
              <c:idx val="2"/>
              <c:layout>
                <c:manualLayout>
                  <c:x val="-3.7496867772770802E-2"/>
                  <c:y val="-5.53896763351019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C1-4B8D-B8A5-442EABD0B092}"/>
                </c:ext>
              </c:extLst>
            </c:dLbl>
            <c:dLbl>
              <c:idx val="3"/>
              <c:layout>
                <c:manualLayout>
                  <c:x val="-3.9127166371586898E-2"/>
                  <c:y val="-6.1734495661716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C1-4B8D-B8A5-442EABD0B092}"/>
                </c:ext>
              </c:extLst>
            </c:dLbl>
            <c:dLbl>
              <c:idx val="4"/>
              <c:layout>
                <c:manualLayout>
                  <c:x val="-3.7496867772770802E-2"/>
                  <c:y val="-6.4407279709528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C1-4B8D-B8A5-442EABD0B092}"/>
                </c:ext>
              </c:extLst>
            </c:dLbl>
            <c:dLbl>
              <c:idx val="5"/>
              <c:layout>
                <c:manualLayout>
                  <c:x val="-1.95635831857934E-2"/>
                  <c:y val="-5.41341007323136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CC1-4B8D-B8A5-442EABD0B092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rgbClr val="66666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rgbClr val="666666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Sheet1!$B$2:$B$7</c:f>
              <c:numCache>
                <c:formatCode>0</c:formatCode>
                <c:ptCount val="6"/>
                <c:pt idx="0">
                  <c:v>11.6</c:v>
                </c:pt>
                <c:pt idx="1">
                  <c:v>15.8</c:v>
                </c:pt>
                <c:pt idx="2">
                  <c:v>17.899999999999999</c:v>
                </c:pt>
                <c:pt idx="3">
                  <c:v>22.7</c:v>
                </c:pt>
                <c:pt idx="4">
                  <c:v>27</c:v>
                </c:pt>
                <c:pt idx="5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8CC1-4B8D-B8A5-442EABD0B0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907712"/>
        <c:axId val="446908104"/>
      </c:scatterChart>
      <c:valAx>
        <c:axId val="446907712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666666"/>
                    </a:solidFill>
                  </a:defRPr>
                </a:pPr>
                <a:r>
                  <a:rPr lang="en-US" dirty="0" smtClean="0">
                    <a:solidFill>
                      <a:srgbClr val="666666"/>
                    </a:solidFill>
                  </a:rPr>
                  <a:t>Six Point Scale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666666"/>
                </a:solidFill>
              </a:defRPr>
            </a:pPr>
            <a:endParaRPr lang="en-US"/>
          </a:p>
        </c:txPr>
        <c:crossAx val="446908104"/>
        <c:crosses val="autoZero"/>
        <c:crossBetween val="midCat"/>
        <c:majorUnit val="1"/>
      </c:valAx>
      <c:valAx>
        <c:axId val="446908104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666666"/>
                    </a:solidFill>
                  </a:defRPr>
                </a:pPr>
                <a:r>
                  <a:rPr lang="en-US" dirty="0" smtClean="0">
                    <a:solidFill>
                      <a:srgbClr val="666666"/>
                    </a:solidFill>
                  </a:rPr>
                  <a:t>Failure Rate (Percentage)</a:t>
                </a:r>
                <a:endParaRPr lang="en-US" dirty="0">
                  <a:solidFill>
                    <a:srgbClr val="666666"/>
                  </a:solidFill>
                </a:endParaRPr>
              </a:p>
            </c:rich>
          </c:tx>
          <c:layout>
            <c:manualLayout>
              <c:xMode val="edge"/>
              <c:yMode val="edge"/>
              <c:x val="3.5451934175988E-3"/>
              <c:y val="0.14927498907030901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666666"/>
                </a:solidFill>
              </a:defRPr>
            </a:pPr>
            <a:endParaRPr lang="en-US"/>
          </a:p>
        </c:txPr>
        <c:crossAx val="446907712"/>
        <c:crosses val="autoZero"/>
        <c:crossBetween val="midCat"/>
        <c:majorUnit val="10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NCA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</c:marker>
          <c:dLbls>
            <c:dLbl>
              <c:idx val="0"/>
              <c:layout>
                <c:manualLayout>
                  <c:x val="-1.14120901917128E-2"/>
                  <c:y val="-4.5021318982414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8BF-4A44-81FC-9F5F44F4A859}"/>
                </c:ext>
              </c:extLst>
            </c:dLbl>
            <c:dLbl>
              <c:idx val="1"/>
              <c:layout>
                <c:manualLayout>
                  <c:x val="-5.5430152359748103E-2"/>
                  <c:y val="-3.40726413045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BF-4A44-81FC-9F5F44F4A859}"/>
                </c:ext>
              </c:extLst>
            </c:dLbl>
            <c:dLbl>
              <c:idx val="2"/>
              <c:layout>
                <c:manualLayout>
                  <c:x val="-6.0321048156196502E-2"/>
                  <c:y val="-6.4664090927237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8BF-4A44-81FC-9F5F44F4A859}"/>
                </c:ext>
              </c:extLst>
            </c:dLbl>
            <c:dLbl>
              <c:idx val="3"/>
              <c:layout>
                <c:manualLayout>
                  <c:x val="-5.8690749557380302E-2"/>
                  <c:y val="-2.77280654009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BF-4A44-81FC-9F5F44F4A859}"/>
                </c:ext>
              </c:extLst>
            </c:dLbl>
            <c:dLbl>
              <c:idx val="4"/>
              <c:layout>
                <c:manualLayout>
                  <c:x val="-6.3581645353828695E-2"/>
                  <c:y val="-3.3492564402411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8BF-4A44-81FC-9F5F44F4A859}"/>
                </c:ext>
              </c:extLst>
            </c:dLbl>
            <c:dLbl>
              <c:idx val="5"/>
              <c:layout>
                <c:manualLayout>
                  <c:x val="-3.5866569173954699E-2"/>
                  <c:y val="-2.940225035605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BF-4A44-81FC-9F5F44F4A8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66666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>
                <a:solidFill>
                  <a:srgbClr val="666666"/>
                </a:solidFill>
              </a:ln>
            </c:spPr>
            <c:trendlineType val="linear"/>
            <c:dispRSqr val="0"/>
            <c:dispEq val="0"/>
          </c:trendline>
          <c:xVal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9</c:v>
                </c:pt>
                <c:pt idx="1">
                  <c:v>15</c:v>
                </c:pt>
                <c:pt idx="2">
                  <c:v>21</c:v>
                </c:pt>
                <c:pt idx="3">
                  <c:v>34</c:v>
                </c:pt>
                <c:pt idx="4">
                  <c:v>43</c:v>
                </c:pt>
                <c:pt idx="5">
                  <c:v>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8BF-4A44-81FC-9F5F44F4A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908888"/>
        <c:axId val="446909280"/>
      </c:scatterChart>
      <c:valAx>
        <c:axId val="446908888"/>
        <c:scaling>
          <c:orientation val="minMax"/>
          <c:max val="6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666666"/>
                    </a:solidFill>
                  </a:defRPr>
                </a:pPr>
                <a:r>
                  <a:rPr lang="en-US" dirty="0" smtClean="0">
                    <a:solidFill>
                      <a:srgbClr val="666666"/>
                    </a:solidFill>
                  </a:rPr>
                  <a:t>Six Point Scale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666666"/>
                </a:solidFill>
              </a:defRPr>
            </a:pPr>
            <a:endParaRPr lang="en-US"/>
          </a:p>
        </c:txPr>
        <c:crossAx val="446909280"/>
        <c:crosses val="autoZero"/>
        <c:crossBetween val="midCat"/>
        <c:majorUnit val="1"/>
      </c:valAx>
      <c:valAx>
        <c:axId val="446909280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rgbClr val="666666"/>
                    </a:solidFill>
                  </a:defRPr>
                </a:pPr>
                <a:r>
                  <a:rPr lang="en-US" dirty="0" smtClean="0">
                    <a:solidFill>
                      <a:srgbClr val="666666"/>
                    </a:solidFill>
                  </a:rPr>
                  <a:t>Failure Rate (Percentage)</a:t>
                </a:r>
                <a:endParaRPr lang="en-US" dirty="0">
                  <a:solidFill>
                    <a:srgbClr val="666666"/>
                  </a:solidFill>
                </a:endParaRPr>
              </a:p>
            </c:rich>
          </c:tx>
          <c:layout>
            <c:manualLayout>
              <c:xMode val="edge"/>
              <c:yMode val="edge"/>
              <c:x val="3.5451934175988E-3"/>
              <c:y val="0.149274989070309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666666"/>
                </a:solidFill>
              </a:defRPr>
            </a:pPr>
            <a:endParaRPr lang="en-US"/>
          </a:p>
        </c:txPr>
        <c:crossAx val="446908888"/>
        <c:crosses val="autoZero"/>
        <c:crossBetween val="midCat"/>
        <c:majorUnit val="10"/>
      </c:valAx>
      <c:spPr>
        <a:solidFill>
          <a:schemeClr val="bg1"/>
        </a:solidFill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cjcc.doj.wi.gov/sites/default/files/initiative/State%20Reentry%20Planning.pdf" TargetMode="External"/><Relationship Id="rId3" Type="http://schemas.openxmlformats.org/officeDocument/2006/relationships/hyperlink" Target="https://cjcc.doj.wi.gov/sites/default/files/initiative/Diversion%20and%20Deferred%20Prosecution.pdf" TargetMode="External"/><Relationship Id="rId7" Type="http://schemas.openxmlformats.org/officeDocument/2006/relationships/hyperlink" Target="https://cjcc.doj.wi.gov/sites/default/files/initiative/State%20Institutional%20Interventions.pdf" TargetMode="External"/><Relationship Id="rId12" Type="http://schemas.openxmlformats.org/officeDocument/2006/relationships/hyperlink" Target="https://cjcc.doj.wi.gov/sites/default/files/initiative/Violation%20Response.pdf" TargetMode="External"/><Relationship Id="rId2" Type="http://schemas.openxmlformats.org/officeDocument/2006/relationships/hyperlink" Target="https://cjcc.doj.wi.gov/sites/default/files/initiative/Pretrial.pdf" TargetMode="External"/><Relationship Id="rId1" Type="http://schemas.openxmlformats.org/officeDocument/2006/relationships/hyperlink" Target="https://cjcc.doj.wi.gov/sites/default/files/initiative/Law%20Enforcement%20Response.pdf" TargetMode="External"/><Relationship Id="rId6" Type="http://schemas.openxmlformats.org/officeDocument/2006/relationships/hyperlink" Target="https://cjcc.doj.wi.gov/sites/default/files/initiative/Sentencing.pdf" TargetMode="External"/><Relationship Id="rId11" Type="http://schemas.openxmlformats.org/officeDocument/2006/relationships/hyperlink" Target="https://cjcc.doj.wi.gov/sites/default/files/initiative/Community%20Behavior%20Change.pdf" TargetMode="External"/><Relationship Id="rId5" Type="http://schemas.openxmlformats.org/officeDocument/2006/relationships/hyperlink" Target="https://cjcc.doj.wi.gov/sites/default/files/initiative/Plea%20Negotiations.pdf" TargetMode="External"/><Relationship Id="rId10" Type="http://schemas.openxmlformats.org/officeDocument/2006/relationships/hyperlink" Target="https://cjcc.doj.wi.gov/sites/default/files/initiative/Community%20Supervision.pdf" TargetMode="External"/><Relationship Id="rId4" Type="http://schemas.openxmlformats.org/officeDocument/2006/relationships/hyperlink" Target="https://cjcc.doj.wi.gov/sites/default/files/initiative/Charging.pdf" TargetMode="External"/><Relationship Id="rId9" Type="http://schemas.openxmlformats.org/officeDocument/2006/relationships/hyperlink" Target="https://cjcc.doj.wi.gov/sites/default/files/initiative/State%20Institutional%20Release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264E15-9BA8-2341-9515-3CA88CEDB30A}" type="doc">
      <dgm:prSet loTypeId="urn:microsoft.com/office/officeart/2005/8/layout/hProcess11" loCatId="" qsTypeId="urn:microsoft.com/office/officeart/2005/8/quickstyle/3d1" qsCatId="3D" csTypeId="urn:microsoft.com/office/officeart/2005/8/colors/accent2_2" csCatId="accent2" phldr="1"/>
      <dgm:spPr/>
    </dgm:pt>
    <dgm:pt modelId="{ECF8863A-BBE2-9D45-91F0-6B38FEC9363F}">
      <dgm:prSet phldrT="[Text]"/>
      <dgm:spPr/>
      <dgm:t>
        <a:bodyPr/>
        <a:lstStyle/>
        <a:p>
          <a:endParaRPr lang="en-US" dirty="0"/>
        </a:p>
      </dgm:t>
    </dgm:pt>
    <dgm:pt modelId="{E953C91B-014A-9B41-9F26-C7B362EFD5F1}" type="parTrans" cxnId="{605F4D5E-115D-9444-9262-78722E58B3DF}">
      <dgm:prSet/>
      <dgm:spPr/>
      <dgm:t>
        <a:bodyPr/>
        <a:lstStyle/>
        <a:p>
          <a:endParaRPr lang="en-US"/>
        </a:p>
      </dgm:t>
    </dgm:pt>
    <dgm:pt modelId="{20884C26-C00B-7242-BA07-24F6A27B89D1}" type="sibTrans" cxnId="{605F4D5E-115D-9444-9262-78722E58B3DF}">
      <dgm:prSet/>
      <dgm:spPr/>
      <dgm:t>
        <a:bodyPr/>
        <a:lstStyle/>
        <a:p>
          <a:endParaRPr lang="en-US"/>
        </a:p>
      </dgm:t>
    </dgm:pt>
    <dgm:pt modelId="{B41091D2-D862-C64A-9997-7C499B967D3B}">
      <dgm:prSet phldrT="[Text]"/>
      <dgm:spPr/>
      <dgm:t>
        <a:bodyPr/>
        <a:lstStyle/>
        <a:p>
          <a:endParaRPr lang="en-US" dirty="0"/>
        </a:p>
      </dgm:t>
    </dgm:pt>
    <dgm:pt modelId="{FFF99190-68C4-104A-828D-6EAFF3F71911}" type="parTrans" cxnId="{F5D5ED0C-F554-0F49-A400-5A2BD735A1A4}">
      <dgm:prSet/>
      <dgm:spPr/>
      <dgm:t>
        <a:bodyPr/>
        <a:lstStyle/>
        <a:p>
          <a:endParaRPr lang="en-US"/>
        </a:p>
      </dgm:t>
    </dgm:pt>
    <dgm:pt modelId="{E6979755-CDF1-8142-A461-F4B515D85B6E}" type="sibTrans" cxnId="{F5D5ED0C-F554-0F49-A400-5A2BD735A1A4}">
      <dgm:prSet/>
      <dgm:spPr/>
      <dgm:t>
        <a:bodyPr/>
        <a:lstStyle/>
        <a:p>
          <a:endParaRPr lang="en-US"/>
        </a:p>
      </dgm:t>
    </dgm:pt>
    <dgm:pt modelId="{8C42A99E-BB2A-B14F-8B43-E82054DA97DD}">
      <dgm:prSet phldrT="[Text]"/>
      <dgm:spPr/>
      <dgm:t>
        <a:bodyPr/>
        <a:lstStyle/>
        <a:p>
          <a:endParaRPr lang="en-US" dirty="0"/>
        </a:p>
      </dgm:t>
    </dgm:pt>
    <dgm:pt modelId="{4390A32A-B588-C240-B0B1-7D5A7112F9D0}" type="parTrans" cxnId="{2E534902-154F-3249-BF63-F5D13A0F8B7F}">
      <dgm:prSet/>
      <dgm:spPr/>
      <dgm:t>
        <a:bodyPr/>
        <a:lstStyle/>
        <a:p>
          <a:endParaRPr lang="en-US"/>
        </a:p>
      </dgm:t>
    </dgm:pt>
    <dgm:pt modelId="{7E27F9D0-4589-B341-92FA-166E6459D57F}" type="sibTrans" cxnId="{2E534902-154F-3249-BF63-F5D13A0F8B7F}">
      <dgm:prSet/>
      <dgm:spPr/>
      <dgm:t>
        <a:bodyPr/>
        <a:lstStyle/>
        <a:p>
          <a:endParaRPr lang="en-US"/>
        </a:p>
      </dgm:t>
    </dgm:pt>
    <dgm:pt modelId="{FDF16606-22A5-8541-88CF-6C61553A52BC}">
      <dgm:prSet phldrT="[Text]"/>
      <dgm:spPr/>
      <dgm:t>
        <a:bodyPr/>
        <a:lstStyle/>
        <a:p>
          <a:endParaRPr lang="en-US" dirty="0"/>
        </a:p>
      </dgm:t>
    </dgm:pt>
    <dgm:pt modelId="{B659EE4D-F048-4E46-9F49-ABC903824AC0}" type="parTrans" cxnId="{9E7DF859-DE05-1B42-94FB-1C7B20DC1F3D}">
      <dgm:prSet/>
      <dgm:spPr/>
      <dgm:t>
        <a:bodyPr/>
        <a:lstStyle/>
        <a:p>
          <a:endParaRPr lang="en-US"/>
        </a:p>
      </dgm:t>
    </dgm:pt>
    <dgm:pt modelId="{B56C77F9-DAB8-054B-9EBB-F444DF6DA403}" type="sibTrans" cxnId="{9E7DF859-DE05-1B42-94FB-1C7B20DC1F3D}">
      <dgm:prSet/>
      <dgm:spPr/>
      <dgm:t>
        <a:bodyPr/>
        <a:lstStyle/>
        <a:p>
          <a:endParaRPr lang="en-US"/>
        </a:p>
      </dgm:t>
    </dgm:pt>
    <dgm:pt modelId="{DDCEC58E-E6CB-8849-9BEC-59D9A06169FC}">
      <dgm:prSet phldrT="[Text]"/>
      <dgm:spPr/>
      <dgm:t>
        <a:bodyPr/>
        <a:lstStyle/>
        <a:p>
          <a:endParaRPr lang="en-US" dirty="0"/>
        </a:p>
      </dgm:t>
    </dgm:pt>
    <dgm:pt modelId="{EF39F756-16C7-D645-BFC0-9B4091779A11}" type="parTrans" cxnId="{8B2F9F57-B160-0349-8BD9-4F8B2DC4D6CE}">
      <dgm:prSet/>
      <dgm:spPr/>
      <dgm:t>
        <a:bodyPr/>
        <a:lstStyle/>
        <a:p>
          <a:endParaRPr lang="en-US"/>
        </a:p>
      </dgm:t>
    </dgm:pt>
    <dgm:pt modelId="{1E3F4CF5-E99F-1146-9970-FB47B9BD2046}" type="sibTrans" cxnId="{8B2F9F57-B160-0349-8BD9-4F8B2DC4D6CE}">
      <dgm:prSet/>
      <dgm:spPr/>
      <dgm:t>
        <a:bodyPr/>
        <a:lstStyle/>
        <a:p>
          <a:endParaRPr lang="en-US"/>
        </a:p>
      </dgm:t>
    </dgm:pt>
    <dgm:pt modelId="{15B733DC-8111-44B0-AF73-DCF6F7B6E633}">
      <dgm:prSet phldrT="[Text]"/>
      <dgm:spPr/>
      <dgm:t>
        <a:bodyPr/>
        <a:lstStyle/>
        <a:p>
          <a:endParaRPr lang="en-US" dirty="0"/>
        </a:p>
      </dgm:t>
    </dgm:pt>
    <dgm:pt modelId="{C9EC0D5D-EC08-4329-8248-D99119F28442}" type="parTrans" cxnId="{290C8B71-5459-4C0C-9C9F-6D3F563EBC54}">
      <dgm:prSet/>
      <dgm:spPr/>
      <dgm:t>
        <a:bodyPr/>
        <a:lstStyle/>
        <a:p>
          <a:endParaRPr lang="en-US"/>
        </a:p>
      </dgm:t>
    </dgm:pt>
    <dgm:pt modelId="{9A925629-9004-4E0D-9B62-1E0E023CC3B3}" type="sibTrans" cxnId="{290C8B71-5459-4C0C-9C9F-6D3F563EBC54}">
      <dgm:prSet/>
      <dgm:spPr/>
      <dgm:t>
        <a:bodyPr/>
        <a:lstStyle/>
        <a:p>
          <a:endParaRPr lang="en-US"/>
        </a:p>
      </dgm:t>
    </dgm:pt>
    <dgm:pt modelId="{0967F861-C043-4613-BE61-372082DDFD02}">
      <dgm:prSet phldrT="[Text]"/>
      <dgm:spPr/>
      <dgm:t>
        <a:bodyPr/>
        <a:lstStyle/>
        <a:p>
          <a:endParaRPr lang="en-US" dirty="0"/>
        </a:p>
      </dgm:t>
    </dgm:pt>
    <dgm:pt modelId="{F63113F7-0F74-4FC1-8C87-3A2167D0523B}" type="parTrans" cxnId="{1F585235-CD4F-4FC8-BB15-D3F3ABC5C2F7}">
      <dgm:prSet/>
      <dgm:spPr/>
      <dgm:t>
        <a:bodyPr/>
        <a:lstStyle/>
        <a:p>
          <a:endParaRPr lang="en-US"/>
        </a:p>
      </dgm:t>
    </dgm:pt>
    <dgm:pt modelId="{F5A8EB34-7A51-4614-B492-AC2B63AF2C7A}" type="sibTrans" cxnId="{1F585235-CD4F-4FC8-BB15-D3F3ABC5C2F7}">
      <dgm:prSet/>
      <dgm:spPr/>
      <dgm:t>
        <a:bodyPr/>
        <a:lstStyle/>
        <a:p>
          <a:endParaRPr lang="en-US"/>
        </a:p>
      </dgm:t>
    </dgm:pt>
    <dgm:pt modelId="{55FBFC47-FE41-425C-BEBB-94F864E27525}">
      <dgm:prSet phldrT="[Text]"/>
      <dgm:spPr/>
      <dgm:t>
        <a:bodyPr/>
        <a:lstStyle/>
        <a:p>
          <a:endParaRPr lang="en-US" dirty="0"/>
        </a:p>
      </dgm:t>
    </dgm:pt>
    <dgm:pt modelId="{6E8CC0F8-4985-4487-B1E7-CD726DF07DE8}" type="parTrans" cxnId="{2DAC935C-B471-457A-8130-BFF57CA99EB6}">
      <dgm:prSet/>
      <dgm:spPr/>
      <dgm:t>
        <a:bodyPr/>
        <a:lstStyle/>
        <a:p>
          <a:endParaRPr lang="en-US"/>
        </a:p>
      </dgm:t>
    </dgm:pt>
    <dgm:pt modelId="{6F40A124-9F9C-4C35-8CF3-2FDDC64010A5}" type="sibTrans" cxnId="{2DAC935C-B471-457A-8130-BFF57CA99EB6}">
      <dgm:prSet/>
      <dgm:spPr/>
      <dgm:t>
        <a:bodyPr/>
        <a:lstStyle/>
        <a:p>
          <a:endParaRPr lang="en-US"/>
        </a:p>
      </dgm:t>
    </dgm:pt>
    <dgm:pt modelId="{4646A96F-FE3C-406E-B0D8-328EAD9B7E03}">
      <dgm:prSet phldrT="[Text]"/>
      <dgm:spPr/>
      <dgm:t>
        <a:bodyPr/>
        <a:lstStyle/>
        <a:p>
          <a:endParaRPr lang="en-US" dirty="0"/>
        </a:p>
      </dgm:t>
    </dgm:pt>
    <dgm:pt modelId="{06492535-820C-4E97-81CC-CB33537C22FC}" type="parTrans" cxnId="{5D23FFB7-7FE1-4D92-BF3A-E077605647B0}">
      <dgm:prSet/>
      <dgm:spPr/>
      <dgm:t>
        <a:bodyPr/>
        <a:lstStyle/>
        <a:p>
          <a:endParaRPr lang="en-US"/>
        </a:p>
      </dgm:t>
    </dgm:pt>
    <dgm:pt modelId="{3AD3BE27-2230-4091-A59E-7C97E06712B3}" type="sibTrans" cxnId="{5D23FFB7-7FE1-4D92-BF3A-E077605647B0}">
      <dgm:prSet/>
      <dgm:spPr/>
      <dgm:t>
        <a:bodyPr/>
        <a:lstStyle/>
        <a:p>
          <a:endParaRPr lang="en-US"/>
        </a:p>
      </dgm:t>
    </dgm:pt>
    <dgm:pt modelId="{08EBE0B2-2CC0-48AD-80C5-83CDE5501A63}">
      <dgm:prSet phldrT="[Text]"/>
      <dgm:spPr/>
      <dgm:t>
        <a:bodyPr/>
        <a:lstStyle/>
        <a:p>
          <a:endParaRPr lang="en-US" dirty="0"/>
        </a:p>
      </dgm:t>
    </dgm:pt>
    <dgm:pt modelId="{03A5B62C-68D0-4473-A267-711436B404E5}" type="parTrans" cxnId="{E176308C-C37E-46E5-9E42-889C59CCA3D3}">
      <dgm:prSet/>
      <dgm:spPr/>
      <dgm:t>
        <a:bodyPr/>
        <a:lstStyle/>
        <a:p>
          <a:endParaRPr lang="en-US"/>
        </a:p>
      </dgm:t>
    </dgm:pt>
    <dgm:pt modelId="{F0339269-349B-4CB6-B344-DB0AB1835D70}" type="sibTrans" cxnId="{E176308C-C37E-46E5-9E42-889C59CCA3D3}">
      <dgm:prSet/>
      <dgm:spPr/>
      <dgm:t>
        <a:bodyPr/>
        <a:lstStyle/>
        <a:p>
          <a:endParaRPr lang="en-US"/>
        </a:p>
      </dgm:t>
    </dgm:pt>
    <dgm:pt modelId="{EDEDB53C-286C-49C1-80AC-D371FF793B60}">
      <dgm:prSet phldrT="[Text]"/>
      <dgm:spPr/>
      <dgm:t>
        <a:bodyPr/>
        <a:lstStyle/>
        <a:p>
          <a:endParaRPr lang="en-US" dirty="0"/>
        </a:p>
      </dgm:t>
    </dgm:pt>
    <dgm:pt modelId="{806FA523-A6DF-410D-BFC4-3659C73676B2}" type="parTrans" cxnId="{B5F475E0-DE28-4FCC-B498-A641BE495AC4}">
      <dgm:prSet/>
      <dgm:spPr/>
      <dgm:t>
        <a:bodyPr/>
        <a:lstStyle/>
        <a:p>
          <a:endParaRPr lang="en-US"/>
        </a:p>
      </dgm:t>
    </dgm:pt>
    <dgm:pt modelId="{6F29C723-915D-44BD-9193-170096548DB9}" type="sibTrans" cxnId="{B5F475E0-DE28-4FCC-B498-A641BE495AC4}">
      <dgm:prSet/>
      <dgm:spPr/>
      <dgm:t>
        <a:bodyPr/>
        <a:lstStyle/>
        <a:p>
          <a:endParaRPr lang="en-US"/>
        </a:p>
      </dgm:t>
    </dgm:pt>
    <dgm:pt modelId="{BFABD701-DB7E-4682-8900-D48D6B4FC51F}">
      <dgm:prSet phldrT="[Text]"/>
      <dgm:spPr/>
      <dgm:t>
        <a:bodyPr/>
        <a:lstStyle/>
        <a:p>
          <a:endParaRPr lang="en-US" dirty="0"/>
        </a:p>
      </dgm:t>
    </dgm:pt>
    <dgm:pt modelId="{66C6C3E9-5B4F-45EA-AECC-3280ACCD0B26}" type="parTrans" cxnId="{13A5ED92-D6A3-489D-B9FB-4F0B73128FB7}">
      <dgm:prSet/>
      <dgm:spPr/>
      <dgm:t>
        <a:bodyPr/>
        <a:lstStyle/>
        <a:p>
          <a:endParaRPr lang="en-US"/>
        </a:p>
      </dgm:t>
    </dgm:pt>
    <dgm:pt modelId="{F3F7A6BD-0390-4489-B9E2-6DF42FF03F74}" type="sibTrans" cxnId="{13A5ED92-D6A3-489D-B9FB-4F0B73128FB7}">
      <dgm:prSet/>
      <dgm:spPr/>
      <dgm:t>
        <a:bodyPr/>
        <a:lstStyle/>
        <a:p>
          <a:endParaRPr lang="en-US"/>
        </a:p>
      </dgm:t>
    </dgm:pt>
    <dgm:pt modelId="{3101E350-DC9C-4E47-A486-D333E0A454DD}" type="pres">
      <dgm:prSet presAssocID="{02264E15-9BA8-2341-9515-3CA88CEDB30A}" presName="Name0" presStyleCnt="0">
        <dgm:presLayoutVars>
          <dgm:dir/>
          <dgm:resizeHandles val="exact"/>
        </dgm:presLayoutVars>
      </dgm:prSet>
      <dgm:spPr/>
    </dgm:pt>
    <dgm:pt modelId="{4DAD83EA-173A-F245-9AB9-D317D5E20487}" type="pres">
      <dgm:prSet presAssocID="{02264E15-9BA8-2341-9515-3CA88CEDB30A}" presName="arrow" presStyleLbl="bgShp" presStyleIdx="0" presStyleCnt="1" custScaleX="93648" custLinFactNeighborX="-3090" custLinFactNeighborY="1434"/>
      <dgm:spPr/>
      <dgm:t>
        <a:bodyPr/>
        <a:lstStyle/>
        <a:p>
          <a:endParaRPr lang="en-US"/>
        </a:p>
      </dgm:t>
    </dgm:pt>
    <dgm:pt modelId="{F922B0B6-7465-774B-BB24-10BFB31FC9D8}" type="pres">
      <dgm:prSet presAssocID="{02264E15-9BA8-2341-9515-3CA88CEDB30A}" presName="points" presStyleCnt="0"/>
      <dgm:spPr/>
    </dgm:pt>
    <dgm:pt modelId="{310854E6-DCBB-E446-A021-A761BE8895D9}" type="pres">
      <dgm:prSet presAssocID="{ECF8863A-BBE2-9D45-91F0-6B38FEC9363F}" presName="compositeA" presStyleCnt="0"/>
      <dgm:spPr/>
    </dgm:pt>
    <dgm:pt modelId="{66B58BB5-5F29-AF4A-B1BD-14DFB3CCBA8D}" type="pres">
      <dgm:prSet presAssocID="{ECF8863A-BBE2-9D45-91F0-6B38FEC9363F}" presName="textA" presStyleLbl="revTx" presStyleIdx="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479B4-5CAF-4849-9D97-9BF1FEF80129}" type="pres">
      <dgm:prSet presAssocID="{ECF8863A-BBE2-9D45-91F0-6B38FEC9363F}" presName="circleA" presStyleLbl="node1" presStyleIdx="0" presStyleCnt="12" custScaleX="92308" custScaleY="92308" custLinFactNeighborX="51696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DEC6CCA8-4EA7-964E-93D4-4984DBEF892B}" type="pres">
      <dgm:prSet presAssocID="{ECF8863A-BBE2-9D45-91F0-6B38FEC9363F}" presName="spaceA" presStyleCnt="0"/>
      <dgm:spPr/>
    </dgm:pt>
    <dgm:pt modelId="{77452955-2C17-2E42-8EE8-521BFC9FEA7C}" type="pres">
      <dgm:prSet presAssocID="{20884C26-C00B-7242-BA07-24F6A27B89D1}" presName="space" presStyleCnt="0"/>
      <dgm:spPr/>
    </dgm:pt>
    <dgm:pt modelId="{EDF9E112-1742-F64D-A5A5-2120A532A5B6}" type="pres">
      <dgm:prSet presAssocID="{B41091D2-D862-C64A-9997-7C499B967D3B}" presName="compositeB" presStyleCnt="0"/>
      <dgm:spPr/>
    </dgm:pt>
    <dgm:pt modelId="{FCA0D4B6-4CAC-7A49-AA5B-72F55A760FC5}" type="pres">
      <dgm:prSet presAssocID="{B41091D2-D862-C64A-9997-7C499B967D3B}" presName="textB" presStyleLbl="revTx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960D0-5F98-404E-BB25-EB8AA48D696D}" type="pres">
      <dgm:prSet presAssocID="{B41091D2-D862-C64A-9997-7C499B967D3B}" presName="circleB" presStyleLbl="node1" presStyleIdx="1" presStyleCnt="12" custScaleX="92308" custScaleY="92308" custLinFactNeighborX="2545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A7906E4B-97E7-3A4F-8624-68F2103C384F}" type="pres">
      <dgm:prSet presAssocID="{B41091D2-D862-C64A-9997-7C499B967D3B}" presName="spaceB" presStyleCnt="0"/>
      <dgm:spPr/>
    </dgm:pt>
    <dgm:pt modelId="{106B6B72-8525-D943-B7C8-ABBADEF35D4B}" type="pres">
      <dgm:prSet presAssocID="{E6979755-CDF1-8142-A461-F4B515D85B6E}" presName="space" presStyleCnt="0"/>
      <dgm:spPr/>
    </dgm:pt>
    <dgm:pt modelId="{A2254996-F0B2-B04D-A564-06CE019CE415}" type="pres">
      <dgm:prSet presAssocID="{DDCEC58E-E6CB-8849-9BEC-59D9A06169FC}" presName="compositeA" presStyleCnt="0"/>
      <dgm:spPr/>
    </dgm:pt>
    <dgm:pt modelId="{89468FF3-428E-3D49-9419-9A655DCB1250}" type="pres">
      <dgm:prSet presAssocID="{DDCEC58E-E6CB-8849-9BEC-59D9A06169FC}" presName="textA" presStyleLbl="revTx" presStyleIdx="2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067C7-7204-AC43-B030-EE441A65BCC4}" type="pres">
      <dgm:prSet presAssocID="{DDCEC58E-E6CB-8849-9BEC-59D9A06169FC}" presName="circleA" presStyleLbl="node1" presStyleIdx="2" presStyleCnt="12" custScaleX="92308" custScaleY="92308" custLinFactNeighborX="18439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986AC500-1C75-6742-A89D-63702A20DB04}" type="pres">
      <dgm:prSet presAssocID="{DDCEC58E-E6CB-8849-9BEC-59D9A06169FC}" presName="spaceA" presStyleCnt="0"/>
      <dgm:spPr/>
    </dgm:pt>
    <dgm:pt modelId="{B9FB70F2-3A3C-E54E-95DF-533296D71CCB}" type="pres">
      <dgm:prSet presAssocID="{1E3F4CF5-E99F-1146-9970-FB47B9BD2046}" presName="space" presStyleCnt="0"/>
      <dgm:spPr/>
    </dgm:pt>
    <dgm:pt modelId="{B2DB70A2-8270-244A-8BD4-D7C6089B6462}" type="pres">
      <dgm:prSet presAssocID="{8C42A99E-BB2A-B14F-8B43-E82054DA97DD}" presName="compositeB" presStyleCnt="0"/>
      <dgm:spPr/>
    </dgm:pt>
    <dgm:pt modelId="{08ED1E2C-7F42-3A42-951E-8EDE628D020E}" type="pres">
      <dgm:prSet presAssocID="{8C42A99E-BB2A-B14F-8B43-E82054DA97DD}" presName="textB" presStyleLbl="revTx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9D7FC-F88F-B949-BB70-8702C7E8D7BA}" type="pres">
      <dgm:prSet presAssocID="{8C42A99E-BB2A-B14F-8B43-E82054DA97DD}" presName="circleB" presStyleLbl="node1" presStyleIdx="3" presStyleCnt="12" custScaleX="92308" custScaleY="92308" custLinFactNeighborX="10189" custLinFactNeighborY="1086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/>
          </dgm14:cNvPr>
        </a:ext>
      </dgm:extLst>
    </dgm:pt>
    <dgm:pt modelId="{26B86564-AA26-4949-BAB0-EFD64D98E6E4}" type="pres">
      <dgm:prSet presAssocID="{8C42A99E-BB2A-B14F-8B43-E82054DA97DD}" presName="spaceB" presStyleCnt="0"/>
      <dgm:spPr/>
    </dgm:pt>
    <dgm:pt modelId="{1D0FC637-E99C-594C-85D4-B9FDBBAD791C}" type="pres">
      <dgm:prSet presAssocID="{7E27F9D0-4589-B341-92FA-166E6459D57F}" presName="space" presStyleCnt="0"/>
      <dgm:spPr/>
    </dgm:pt>
    <dgm:pt modelId="{27854CDA-1314-A341-A23F-D7502DA2BC51}" type="pres">
      <dgm:prSet presAssocID="{FDF16606-22A5-8541-88CF-6C61553A52BC}" presName="compositeA" presStyleCnt="0"/>
      <dgm:spPr/>
    </dgm:pt>
    <dgm:pt modelId="{110FAF4A-40FB-984B-BB69-089BEF3E0B94}" type="pres">
      <dgm:prSet presAssocID="{FDF16606-22A5-8541-88CF-6C61553A52BC}" presName="textA" presStyleLbl="revTx" presStyleIdx="4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74EC81-9875-C349-8BE4-D54E080A3C2D}" type="pres">
      <dgm:prSet presAssocID="{FDF16606-22A5-8541-88CF-6C61553A52BC}" presName="circleA" presStyleLbl="node1" presStyleIdx="4" presStyleCnt="1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7A1FCC46-E7DA-A946-A15A-5732ADFF9897}" type="pres">
      <dgm:prSet presAssocID="{FDF16606-22A5-8541-88CF-6C61553A52BC}" presName="spaceA" presStyleCnt="0"/>
      <dgm:spPr/>
    </dgm:pt>
    <dgm:pt modelId="{B26818A3-9AFC-674B-8769-7B9DC4AC7774}" type="pres">
      <dgm:prSet presAssocID="{B56C77F9-DAB8-054B-9EBB-F444DF6DA403}" presName="space" presStyleCnt="0"/>
      <dgm:spPr/>
    </dgm:pt>
    <dgm:pt modelId="{C3420DE0-AFD8-4183-8169-5E8A6BCE38F3}" type="pres">
      <dgm:prSet presAssocID="{15B733DC-8111-44B0-AF73-DCF6F7B6E633}" presName="compositeB" presStyleCnt="0"/>
      <dgm:spPr/>
    </dgm:pt>
    <dgm:pt modelId="{EB1BB433-D02B-40FC-BFA9-5570D0F2F569}" type="pres">
      <dgm:prSet presAssocID="{15B733DC-8111-44B0-AF73-DCF6F7B6E633}" presName="textB" presStyleLbl="revTx" presStyleIdx="5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34D30-816B-413B-A83D-E0A74F3BA09C}" type="pres">
      <dgm:prSet presAssocID="{15B733DC-8111-44B0-AF73-DCF6F7B6E633}" presName="circleB" presStyleLbl="node1" presStyleIdx="5" presStyleCnt="1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/>
          </dgm14:cNvPr>
        </a:ext>
      </dgm:extLst>
    </dgm:pt>
    <dgm:pt modelId="{DB69DC95-7560-4B7A-8401-4D062C3E988E}" type="pres">
      <dgm:prSet presAssocID="{15B733DC-8111-44B0-AF73-DCF6F7B6E633}" presName="spaceB" presStyleCnt="0"/>
      <dgm:spPr/>
    </dgm:pt>
    <dgm:pt modelId="{DB4356DD-2FB1-4EB8-B57F-2CF9DA37CB18}" type="pres">
      <dgm:prSet presAssocID="{9A925629-9004-4E0D-9B62-1E0E023CC3B3}" presName="space" presStyleCnt="0"/>
      <dgm:spPr/>
    </dgm:pt>
    <dgm:pt modelId="{36897242-9088-4595-8CCC-5A5C3A392B13}" type="pres">
      <dgm:prSet presAssocID="{0967F861-C043-4613-BE61-372082DDFD02}" presName="compositeA" presStyleCnt="0"/>
      <dgm:spPr/>
    </dgm:pt>
    <dgm:pt modelId="{A707AE27-A00C-44A4-8597-AF5EE3A6B4ED}" type="pres">
      <dgm:prSet presAssocID="{0967F861-C043-4613-BE61-372082DDFD02}" presName="textA" presStyleLbl="revTx" presStyleIdx="6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5EB0D8-8407-4560-8B4F-F27A905A5232}" type="pres">
      <dgm:prSet presAssocID="{0967F861-C043-4613-BE61-372082DDFD02}" presName="circleA" presStyleLbl="node1" presStyleIdx="6" presStyleCnt="12" custLinFactNeighborX="2626" custLinFactNeighborY="775"/>
      <dgm:spPr/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/>
          </dgm14:cNvPr>
        </a:ext>
      </dgm:extLst>
    </dgm:pt>
    <dgm:pt modelId="{033D6476-F12A-40C1-B708-7488F5BFA0DA}" type="pres">
      <dgm:prSet presAssocID="{0967F861-C043-4613-BE61-372082DDFD02}" presName="spaceA" presStyleCnt="0"/>
      <dgm:spPr/>
    </dgm:pt>
    <dgm:pt modelId="{B965FF0D-40D8-4811-A48B-6A71C3112C11}" type="pres">
      <dgm:prSet presAssocID="{F5A8EB34-7A51-4614-B492-AC2B63AF2C7A}" presName="space" presStyleCnt="0"/>
      <dgm:spPr/>
    </dgm:pt>
    <dgm:pt modelId="{A3F6F45F-E21F-4989-A819-34D0F50748F6}" type="pres">
      <dgm:prSet presAssocID="{4646A96F-FE3C-406E-B0D8-328EAD9B7E03}" presName="compositeB" presStyleCnt="0"/>
      <dgm:spPr/>
    </dgm:pt>
    <dgm:pt modelId="{8656E94B-EF14-4B3F-80B2-D6AC05621929}" type="pres">
      <dgm:prSet presAssocID="{4646A96F-FE3C-406E-B0D8-328EAD9B7E03}" presName="textB" presStyleLbl="revTx" presStyleIdx="7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1CEE0D-F979-46A9-A535-624FABA716CA}" type="pres">
      <dgm:prSet presAssocID="{4646A96F-FE3C-406E-B0D8-328EAD9B7E03}" presName="circleB" presStyleLbl="node1" presStyleIdx="7" presStyleCnt="1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/>
          </dgm14:cNvPr>
        </a:ext>
      </dgm:extLst>
    </dgm:pt>
    <dgm:pt modelId="{2F9DE07B-4852-47F8-9E20-E636396311D3}" type="pres">
      <dgm:prSet presAssocID="{4646A96F-FE3C-406E-B0D8-328EAD9B7E03}" presName="spaceB" presStyleCnt="0"/>
      <dgm:spPr/>
    </dgm:pt>
    <dgm:pt modelId="{CCEF20CD-7EC9-4ECB-B37B-F5CCD1A38D14}" type="pres">
      <dgm:prSet presAssocID="{3AD3BE27-2230-4091-A59E-7C97E06712B3}" presName="space" presStyleCnt="0"/>
      <dgm:spPr/>
    </dgm:pt>
    <dgm:pt modelId="{6D8CA72E-4CA5-4A80-BC1A-48F99D85304D}" type="pres">
      <dgm:prSet presAssocID="{08EBE0B2-2CC0-48AD-80C5-83CDE5501A63}" presName="compositeA" presStyleCnt="0"/>
      <dgm:spPr/>
    </dgm:pt>
    <dgm:pt modelId="{C228C2C1-3CC5-4F8A-A46A-0E1FE6AAA78A}" type="pres">
      <dgm:prSet presAssocID="{08EBE0B2-2CC0-48AD-80C5-83CDE5501A63}" presName="textA" presStyleLbl="revTx" presStyleIdx="8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924BE-0B95-4638-8927-4B32E7FFE497}" type="pres">
      <dgm:prSet presAssocID="{08EBE0B2-2CC0-48AD-80C5-83CDE5501A63}" presName="circleA" presStyleLbl="node1" presStyleIdx="8" presStyleCnt="1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9"/>
          </dgm14:cNvPr>
        </a:ext>
      </dgm:extLst>
    </dgm:pt>
    <dgm:pt modelId="{7846366F-0D85-4264-93C0-D4F32AD2D909}" type="pres">
      <dgm:prSet presAssocID="{08EBE0B2-2CC0-48AD-80C5-83CDE5501A63}" presName="spaceA" presStyleCnt="0"/>
      <dgm:spPr/>
    </dgm:pt>
    <dgm:pt modelId="{5146DA9A-DA71-4A75-B338-709AF1791E02}" type="pres">
      <dgm:prSet presAssocID="{F0339269-349B-4CB6-B344-DB0AB1835D70}" presName="space" presStyleCnt="0"/>
      <dgm:spPr/>
    </dgm:pt>
    <dgm:pt modelId="{98A7F978-6E8B-4691-949B-67271C2ABB42}" type="pres">
      <dgm:prSet presAssocID="{EDEDB53C-286C-49C1-80AC-D371FF793B60}" presName="compositeB" presStyleCnt="0"/>
      <dgm:spPr/>
    </dgm:pt>
    <dgm:pt modelId="{7AA2D72F-17D5-4FF4-8C25-8AF3F359E79B}" type="pres">
      <dgm:prSet presAssocID="{EDEDB53C-286C-49C1-80AC-D371FF793B60}" presName="textB" presStyleLbl="revTx" presStyleIdx="9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16932-E19B-41C3-9F35-E9BD1728A6CB}" type="pres">
      <dgm:prSet presAssocID="{EDEDB53C-286C-49C1-80AC-D371FF793B60}" presName="circleB" presStyleLbl="node1" presStyleIdx="9" presStyleCnt="12" custLinFactNeighborX="8201" custLinFactNeighborY="8101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0"/>
          </dgm14:cNvPr>
        </a:ext>
      </dgm:extLst>
    </dgm:pt>
    <dgm:pt modelId="{E267366A-3B87-48D2-AAA0-18230DE9AD8C}" type="pres">
      <dgm:prSet presAssocID="{EDEDB53C-286C-49C1-80AC-D371FF793B60}" presName="spaceB" presStyleCnt="0"/>
      <dgm:spPr/>
    </dgm:pt>
    <dgm:pt modelId="{253B4AE0-6F36-4AA8-8A24-802CB2DBC6AD}" type="pres">
      <dgm:prSet presAssocID="{6F29C723-915D-44BD-9193-170096548DB9}" presName="space" presStyleCnt="0"/>
      <dgm:spPr/>
    </dgm:pt>
    <dgm:pt modelId="{17C0D7B9-BFC3-4A0F-9C64-E0794E2FD75A}" type="pres">
      <dgm:prSet presAssocID="{BFABD701-DB7E-4682-8900-D48D6B4FC51F}" presName="compositeA" presStyleCnt="0"/>
      <dgm:spPr/>
    </dgm:pt>
    <dgm:pt modelId="{CF12A7F8-1770-4F82-9BDA-3E671552A019}" type="pres">
      <dgm:prSet presAssocID="{BFABD701-DB7E-4682-8900-D48D6B4FC51F}" presName="textA" presStyleLbl="revTx" presStyleIdx="10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2E4320-08BC-49F5-A519-12CDBD11A97B}" type="pres">
      <dgm:prSet presAssocID="{BFABD701-DB7E-4682-8900-D48D6B4FC51F}" presName="circleA" presStyleLbl="node1" presStyleIdx="10" presStyleCnt="1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1"/>
          </dgm14:cNvPr>
        </a:ext>
      </dgm:extLst>
    </dgm:pt>
    <dgm:pt modelId="{84141779-4364-4579-B786-BABFBFC4D7B1}" type="pres">
      <dgm:prSet presAssocID="{BFABD701-DB7E-4682-8900-D48D6B4FC51F}" presName="spaceA" presStyleCnt="0"/>
      <dgm:spPr/>
    </dgm:pt>
    <dgm:pt modelId="{1515EF03-4ECA-44CD-AC97-4940DF7B8D72}" type="pres">
      <dgm:prSet presAssocID="{F3F7A6BD-0390-4489-B9E2-6DF42FF03F74}" presName="space" presStyleCnt="0"/>
      <dgm:spPr/>
    </dgm:pt>
    <dgm:pt modelId="{B768F4E9-D4F5-4E65-8E47-83F96F2269DF}" type="pres">
      <dgm:prSet presAssocID="{55FBFC47-FE41-425C-BEBB-94F864E27525}" presName="compositeB" presStyleCnt="0"/>
      <dgm:spPr/>
    </dgm:pt>
    <dgm:pt modelId="{A78DDE0F-6129-45A9-8B64-A71C81B8AA69}" type="pres">
      <dgm:prSet presAssocID="{55FBFC47-FE41-425C-BEBB-94F864E27525}" presName="textB" presStyleLbl="revTx" presStyleIdx="1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76D23-A563-46AB-AFC8-ED874D1FE66B}" type="pres">
      <dgm:prSet presAssocID="{55FBFC47-FE41-425C-BEBB-94F864E27525}" presName="circleB" presStyleLbl="node1" presStyleIdx="11" presStyleCnt="12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2"/>
          </dgm14:cNvPr>
        </a:ext>
      </dgm:extLst>
    </dgm:pt>
    <dgm:pt modelId="{2B2DE284-3139-4BA2-A218-6767B89BF4C0}" type="pres">
      <dgm:prSet presAssocID="{55FBFC47-FE41-425C-BEBB-94F864E27525}" presName="spaceB" presStyleCnt="0"/>
      <dgm:spPr/>
    </dgm:pt>
  </dgm:ptLst>
  <dgm:cxnLst>
    <dgm:cxn modelId="{E176308C-C37E-46E5-9E42-889C59CCA3D3}" srcId="{02264E15-9BA8-2341-9515-3CA88CEDB30A}" destId="{08EBE0B2-2CC0-48AD-80C5-83CDE5501A63}" srcOrd="8" destOrd="0" parTransId="{03A5B62C-68D0-4473-A267-711436B404E5}" sibTransId="{F0339269-349B-4CB6-B344-DB0AB1835D70}"/>
    <dgm:cxn modelId="{B5F475E0-DE28-4FCC-B498-A641BE495AC4}" srcId="{02264E15-9BA8-2341-9515-3CA88CEDB30A}" destId="{EDEDB53C-286C-49C1-80AC-D371FF793B60}" srcOrd="9" destOrd="0" parTransId="{806FA523-A6DF-410D-BFC4-3659C73676B2}" sibTransId="{6F29C723-915D-44BD-9193-170096548DB9}"/>
    <dgm:cxn modelId="{5D23FFB7-7FE1-4D92-BF3A-E077605647B0}" srcId="{02264E15-9BA8-2341-9515-3CA88CEDB30A}" destId="{4646A96F-FE3C-406E-B0D8-328EAD9B7E03}" srcOrd="7" destOrd="0" parTransId="{06492535-820C-4E97-81CC-CB33537C22FC}" sibTransId="{3AD3BE27-2230-4091-A59E-7C97E06712B3}"/>
    <dgm:cxn modelId="{162D4574-29FF-432F-8AA6-EC2DB03DFEA1}" type="presOf" srcId="{DDCEC58E-E6CB-8849-9BEC-59D9A06169FC}" destId="{89468FF3-428E-3D49-9419-9A655DCB1250}" srcOrd="0" destOrd="0" presId="urn:microsoft.com/office/officeart/2005/8/layout/hProcess11"/>
    <dgm:cxn modelId="{106AA950-946F-46D0-8E04-6CC13B134CB4}" type="presOf" srcId="{BFABD701-DB7E-4682-8900-D48D6B4FC51F}" destId="{CF12A7F8-1770-4F82-9BDA-3E671552A019}" srcOrd="0" destOrd="0" presId="urn:microsoft.com/office/officeart/2005/8/layout/hProcess11"/>
    <dgm:cxn modelId="{1F585235-CD4F-4FC8-BB15-D3F3ABC5C2F7}" srcId="{02264E15-9BA8-2341-9515-3CA88CEDB30A}" destId="{0967F861-C043-4613-BE61-372082DDFD02}" srcOrd="6" destOrd="0" parTransId="{F63113F7-0F74-4FC1-8C87-3A2167D0523B}" sibTransId="{F5A8EB34-7A51-4614-B492-AC2B63AF2C7A}"/>
    <dgm:cxn modelId="{8B2F9F57-B160-0349-8BD9-4F8B2DC4D6CE}" srcId="{02264E15-9BA8-2341-9515-3CA88CEDB30A}" destId="{DDCEC58E-E6CB-8849-9BEC-59D9A06169FC}" srcOrd="2" destOrd="0" parTransId="{EF39F756-16C7-D645-BFC0-9B4091779A11}" sibTransId="{1E3F4CF5-E99F-1146-9970-FB47B9BD2046}"/>
    <dgm:cxn modelId="{A2DED222-AEC6-45CB-8888-E4334A1D33A4}" type="presOf" srcId="{ECF8863A-BBE2-9D45-91F0-6B38FEC9363F}" destId="{66B58BB5-5F29-AF4A-B1BD-14DFB3CCBA8D}" srcOrd="0" destOrd="0" presId="urn:microsoft.com/office/officeart/2005/8/layout/hProcess11"/>
    <dgm:cxn modelId="{689D591C-FA95-429E-8F4B-F76149E38001}" type="presOf" srcId="{8C42A99E-BB2A-B14F-8B43-E82054DA97DD}" destId="{08ED1E2C-7F42-3A42-951E-8EDE628D020E}" srcOrd="0" destOrd="0" presId="urn:microsoft.com/office/officeart/2005/8/layout/hProcess11"/>
    <dgm:cxn modelId="{290C8B71-5459-4C0C-9C9F-6D3F563EBC54}" srcId="{02264E15-9BA8-2341-9515-3CA88CEDB30A}" destId="{15B733DC-8111-44B0-AF73-DCF6F7B6E633}" srcOrd="5" destOrd="0" parTransId="{C9EC0D5D-EC08-4329-8248-D99119F28442}" sibTransId="{9A925629-9004-4E0D-9B62-1E0E023CC3B3}"/>
    <dgm:cxn modelId="{F5A18D04-D72F-42DA-A5B1-F851B13E887C}" type="presOf" srcId="{4646A96F-FE3C-406E-B0D8-328EAD9B7E03}" destId="{8656E94B-EF14-4B3F-80B2-D6AC05621929}" srcOrd="0" destOrd="0" presId="urn:microsoft.com/office/officeart/2005/8/layout/hProcess11"/>
    <dgm:cxn modelId="{13A5ED92-D6A3-489D-B9FB-4F0B73128FB7}" srcId="{02264E15-9BA8-2341-9515-3CA88CEDB30A}" destId="{BFABD701-DB7E-4682-8900-D48D6B4FC51F}" srcOrd="10" destOrd="0" parTransId="{66C6C3E9-5B4F-45EA-AECC-3280ACCD0B26}" sibTransId="{F3F7A6BD-0390-4489-B9E2-6DF42FF03F74}"/>
    <dgm:cxn modelId="{F5D5ED0C-F554-0F49-A400-5A2BD735A1A4}" srcId="{02264E15-9BA8-2341-9515-3CA88CEDB30A}" destId="{B41091D2-D862-C64A-9997-7C499B967D3B}" srcOrd="1" destOrd="0" parTransId="{FFF99190-68C4-104A-828D-6EAFF3F71911}" sibTransId="{E6979755-CDF1-8142-A461-F4B515D85B6E}"/>
    <dgm:cxn modelId="{62F59A40-9158-403F-9832-196DFA95DA38}" type="presOf" srcId="{FDF16606-22A5-8541-88CF-6C61553A52BC}" destId="{110FAF4A-40FB-984B-BB69-089BEF3E0B94}" srcOrd="0" destOrd="0" presId="urn:microsoft.com/office/officeart/2005/8/layout/hProcess11"/>
    <dgm:cxn modelId="{2DAC935C-B471-457A-8130-BFF57CA99EB6}" srcId="{02264E15-9BA8-2341-9515-3CA88CEDB30A}" destId="{55FBFC47-FE41-425C-BEBB-94F864E27525}" srcOrd="11" destOrd="0" parTransId="{6E8CC0F8-4985-4487-B1E7-CD726DF07DE8}" sibTransId="{6F40A124-9F9C-4C35-8CF3-2FDDC64010A5}"/>
    <dgm:cxn modelId="{07219E4F-1042-4A8D-90F4-29F663F76B5E}" type="presOf" srcId="{EDEDB53C-286C-49C1-80AC-D371FF793B60}" destId="{7AA2D72F-17D5-4FF4-8C25-8AF3F359E79B}" srcOrd="0" destOrd="0" presId="urn:microsoft.com/office/officeart/2005/8/layout/hProcess11"/>
    <dgm:cxn modelId="{97B7E693-8BC6-4A22-A61A-89731747E85D}" type="presOf" srcId="{B41091D2-D862-C64A-9997-7C499B967D3B}" destId="{FCA0D4B6-4CAC-7A49-AA5B-72F55A760FC5}" srcOrd="0" destOrd="0" presId="urn:microsoft.com/office/officeart/2005/8/layout/hProcess11"/>
    <dgm:cxn modelId="{06A3E28B-992C-4C55-BC60-06421F32DB6D}" type="presOf" srcId="{15B733DC-8111-44B0-AF73-DCF6F7B6E633}" destId="{EB1BB433-D02B-40FC-BFA9-5570D0F2F569}" srcOrd="0" destOrd="0" presId="urn:microsoft.com/office/officeart/2005/8/layout/hProcess11"/>
    <dgm:cxn modelId="{7B2AF3FB-894E-416E-BD15-47FB1211E2FF}" type="presOf" srcId="{08EBE0B2-2CC0-48AD-80C5-83CDE5501A63}" destId="{C228C2C1-3CC5-4F8A-A46A-0E1FE6AAA78A}" srcOrd="0" destOrd="0" presId="urn:microsoft.com/office/officeart/2005/8/layout/hProcess11"/>
    <dgm:cxn modelId="{3057C595-096E-405E-85CA-BBE2A94AA8E4}" type="presOf" srcId="{0967F861-C043-4613-BE61-372082DDFD02}" destId="{A707AE27-A00C-44A4-8597-AF5EE3A6B4ED}" srcOrd="0" destOrd="0" presId="urn:microsoft.com/office/officeart/2005/8/layout/hProcess11"/>
    <dgm:cxn modelId="{605F4D5E-115D-9444-9262-78722E58B3DF}" srcId="{02264E15-9BA8-2341-9515-3CA88CEDB30A}" destId="{ECF8863A-BBE2-9D45-91F0-6B38FEC9363F}" srcOrd="0" destOrd="0" parTransId="{E953C91B-014A-9B41-9F26-C7B362EFD5F1}" sibTransId="{20884C26-C00B-7242-BA07-24F6A27B89D1}"/>
    <dgm:cxn modelId="{F7C74E62-0F64-4280-AD66-81E932F6763C}" type="presOf" srcId="{55FBFC47-FE41-425C-BEBB-94F864E27525}" destId="{A78DDE0F-6129-45A9-8B64-A71C81B8AA69}" srcOrd="0" destOrd="0" presId="urn:microsoft.com/office/officeart/2005/8/layout/hProcess11"/>
    <dgm:cxn modelId="{9E7DF859-DE05-1B42-94FB-1C7B20DC1F3D}" srcId="{02264E15-9BA8-2341-9515-3CA88CEDB30A}" destId="{FDF16606-22A5-8541-88CF-6C61553A52BC}" srcOrd="4" destOrd="0" parTransId="{B659EE4D-F048-4E46-9F49-ABC903824AC0}" sibTransId="{B56C77F9-DAB8-054B-9EBB-F444DF6DA403}"/>
    <dgm:cxn modelId="{2E534902-154F-3249-BF63-F5D13A0F8B7F}" srcId="{02264E15-9BA8-2341-9515-3CA88CEDB30A}" destId="{8C42A99E-BB2A-B14F-8B43-E82054DA97DD}" srcOrd="3" destOrd="0" parTransId="{4390A32A-B588-C240-B0B1-7D5A7112F9D0}" sibTransId="{7E27F9D0-4589-B341-92FA-166E6459D57F}"/>
    <dgm:cxn modelId="{656BF806-8679-437C-8AED-7ADB1012993E}" type="presOf" srcId="{02264E15-9BA8-2341-9515-3CA88CEDB30A}" destId="{3101E350-DC9C-4E47-A486-D333E0A454DD}" srcOrd="0" destOrd="0" presId="urn:microsoft.com/office/officeart/2005/8/layout/hProcess11"/>
    <dgm:cxn modelId="{45E0009A-CEA7-45D7-AE9E-9DC9E21B09AB}" type="presParOf" srcId="{3101E350-DC9C-4E47-A486-D333E0A454DD}" destId="{4DAD83EA-173A-F245-9AB9-D317D5E20487}" srcOrd="0" destOrd="0" presId="urn:microsoft.com/office/officeart/2005/8/layout/hProcess11"/>
    <dgm:cxn modelId="{A9242E89-6DDA-4A44-B1DD-B35A19F9ABC3}" type="presParOf" srcId="{3101E350-DC9C-4E47-A486-D333E0A454DD}" destId="{F922B0B6-7465-774B-BB24-10BFB31FC9D8}" srcOrd="1" destOrd="0" presId="urn:microsoft.com/office/officeart/2005/8/layout/hProcess11"/>
    <dgm:cxn modelId="{B70C43CE-8F6C-47D8-AF4E-C0822F86A890}" type="presParOf" srcId="{F922B0B6-7465-774B-BB24-10BFB31FC9D8}" destId="{310854E6-DCBB-E446-A021-A761BE8895D9}" srcOrd="0" destOrd="0" presId="urn:microsoft.com/office/officeart/2005/8/layout/hProcess11"/>
    <dgm:cxn modelId="{C365362C-EB67-4DF8-B1E5-0A32CAD8D993}" type="presParOf" srcId="{310854E6-DCBB-E446-A021-A761BE8895D9}" destId="{66B58BB5-5F29-AF4A-B1BD-14DFB3CCBA8D}" srcOrd="0" destOrd="0" presId="urn:microsoft.com/office/officeart/2005/8/layout/hProcess11"/>
    <dgm:cxn modelId="{075A716A-5D28-4642-9CB6-A33803F5763F}" type="presParOf" srcId="{310854E6-DCBB-E446-A021-A761BE8895D9}" destId="{F95479B4-5CAF-4849-9D97-9BF1FEF80129}" srcOrd="1" destOrd="0" presId="urn:microsoft.com/office/officeart/2005/8/layout/hProcess11"/>
    <dgm:cxn modelId="{22102D55-664E-490D-85F3-689537071177}" type="presParOf" srcId="{310854E6-DCBB-E446-A021-A761BE8895D9}" destId="{DEC6CCA8-4EA7-964E-93D4-4984DBEF892B}" srcOrd="2" destOrd="0" presId="urn:microsoft.com/office/officeart/2005/8/layout/hProcess11"/>
    <dgm:cxn modelId="{AB572AEE-6C16-4A0E-BD80-CFAF90D35649}" type="presParOf" srcId="{F922B0B6-7465-774B-BB24-10BFB31FC9D8}" destId="{77452955-2C17-2E42-8EE8-521BFC9FEA7C}" srcOrd="1" destOrd="0" presId="urn:microsoft.com/office/officeart/2005/8/layout/hProcess11"/>
    <dgm:cxn modelId="{E80D8684-FD1B-4ACC-B574-BC3051559984}" type="presParOf" srcId="{F922B0B6-7465-774B-BB24-10BFB31FC9D8}" destId="{EDF9E112-1742-F64D-A5A5-2120A532A5B6}" srcOrd="2" destOrd="0" presId="urn:microsoft.com/office/officeart/2005/8/layout/hProcess11"/>
    <dgm:cxn modelId="{BBF910D0-0BEC-428A-BDA0-3530AC329A2E}" type="presParOf" srcId="{EDF9E112-1742-F64D-A5A5-2120A532A5B6}" destId="{FCA0D4B6-4CAC-7A49-AA5B-72F55A760FC5}" srcOrd="0" destOrd="0" presId="urn:microsoft.com/office/officeart/2005/8/layout/hProcess11"/>
    <dgm:cxn modelId="{8CA15769-5353-409D-8379-84B96CA69B52}" type="presParOf" srcId="{EDF9E112-1742-F64D-A5A5-2120A532A5B6}" destId="{FC8960D0-5F98-404E-BB25-EB8AA48D696D}" srcOrd="1" destOrd="0" presId="urn:microsoft.com/office/officeart/2005/8/layout/hProcess11"/>
    <dgm:cxn modelId="{176A277B-69F0-4D9C-A0C3-FA56230ADE3D}" type="presParOf" srcId="{EDF9E112-1742-F64D-A5A5-2120A532A5B6}" destId="{A7906E4B-97E7-3A4F-8624-68F2103C384F}" srcOrd="2" destOrd="0" presId="urn:microsoft.com/office/officeart/2005/8/layout/hProcess11"/>
    <dgm:cxn modelId="{EB7E0A1A-765B-41D7-A5BF-1A8593DF51FB}" type="presParOf" srcId="{F922B0B6-7465-774B-BB24-10BFB31FC9D8}" destId="{106B6B72-8525-D943-B7C8-ABBADEF35D4B}" srcOrd="3" destOrd="0" presId="urn:microsoft.com/office/officeart/2005/8/layout/hProcess11"/>
    <dgm:cxn modelId="{20192B23-0123-477E-B914-E9EC30365F0C}" type="presParOf" srcId="{F922B0B6-7465-774B-BB24-10BFB31FC9D8}" destId="{A2254996-F0B2-B04D-A564-06CE019CE415}" srcOrd="4" destOrd="0" presId="urn:microsoft.com/office/officeart/2005/8/layout/hProcess11"/>
    <dgm:cxn modelId="{7FC14E5E-39D8-43AD-967D-947388BC6D31}" type="presParOf" srcId="{A2254996-F0B2-B04D-A564-06CE019CE415}" destId="{89468FF3-428E-3D49-9419-9A655DCB1250}" srcOrd="0" destOrd="0" presId="urn:microsoft.com/office/officeart/2005/8/layout/hProcess11"/>
    <dgm:cxn modelId="{973BF7E2-878B-4823-961D-ADB94E36DF52}" type="presParOf" srcId="{A2254996-F0B2-B04D-A564-06CE019CE415}" destId="{177067C7-7204-AC43-B030-EE441A65BCC4}" srcOrd="1" destOrd="0" presId="urn:microsoft.com/office/officeart/2005/8/layout/hProcess11"/>
    <dgm:cxn modelId="{C23C24C4-5924-4EC6-87B4-E23C62806A05}" type="presParOf" srcId="{A2254996-F0B2-B04D-A564-06CE019CE415}" destId="{986AC500-1C75-6742-A89D-63702A20DB04}" srcOrd="2" destOrd="0" presId="urn:microsoft.com/office/officeart/2005/8/layout/hProcess11"/>
    <dgm:cxn modelId="{6D701166-E9DE-42A0-8E68-74D62091BB0A}" type="presParOf" srcId="{F922B0B6-7465-774B-BB24-10BFB31FC9D8}" destId="{B9FB70F2-3A3C-E54E-95DF-533296D71CCB}" srcOrd="5" destOrd="0" presId="urn:microsoft.com/office/officeart/2005/8/layout/hProcess11"/>
    <dgm:cxn modelId="{144BC421-4DA5-4978-A884-A29B0C36DB4D}" type="presParOf" srcId="{F922B0B6-7465-774B-BB24-10BFB31FC9D8}" destId="{B2DB70A2-8270-244A-8BD4-D7C6089B6462}" srcOrd="6" destOrd="0" presId="urn:microsoft.com/office/officeart/2005/8/layout/hProcess11"/>
    <dgm:cxn modelId="{B99A3EA7-A00F-4A3C-8EC6-03366BDBFF8F}" type="presParOf" srcId="{B2DB70A2-8270-244A-8BD4-D7C6089B6462}" destId="{08ED1E2C-7F42-3A42-951E-8EDE628D020E}" srcOrd="0" destOrd="0" presId="urn:microsoft.com/office/officeart/2005/8/layout/hProcess11"/>
    <dgm:cxn modelId="{FC268A18-D73E-494B-B5B6-A34D329ACF1B}" type="presParOf" srcId="{B2DB70A2-8270-244A-8BD4-D7C6089B6462}" destId="{4E39D7FC-F88F-B949-BB70-8702C7E8D7BA}" srcOrd="1" destOrd="0" presId="urn:microsoft.com/office/officeart/2005/8/layout/hProcess11"/>
    <dgm:cxn modelId="{F0285420-660D-4C18-9574-3327DDB94FB2}" type="presParOf" srcId="{B2DB70A2-8270-244A-8BD4-D7C6089B6462}" destId="{26B86564-AA26-4949-BAB0-EFD64D98E6E4}" srcOrd="2" destOrd="0" presId="urn:microsoft.com/office/officeart/2005/8/layout/hProcess11"/>
    <dgm:cxn modelId="{BAF9ED7D-C2A6-4A06-9AF8-C9C763859F87}" type="presParOf" srcId="{F922B0B6-7465-774B-BB24-10BFB31FC9D8}" destId="{1D0FC637-E99C-594C-85D4-B9FDBBAD791C}" srcOrd="7" destOrd="0" presId="urn:microsoft.com/office/officeart/2005/8/layout/hProcess11"/>
    <dgm:cxn modelId="{E843AD7F-E368-476E-AB45-C3DBA850A991}" type="presParOf" srcId="{F922B0B6-7465-774B-BB24-10BFB31FC9D8}" destId="{27854CDA-1314-A341-A23F-D7502DA2BC51}" srcOrd="8" destOrd="0" presId="urn:microsoft.com/office/officeart/2005/8/layout/hProcess11"/>
    <dgm:cxn modelId="{B25C4398-9B9D-4E3B-9075-4116B4D90E4F}" type="presParOf" srcId="{27854CDA-1314-A341-A23F-D7502DA2BC51}" destId="{110FAF4A-40FB-984B-BB69-089BEF3E0B94}" srcOrd="0" destOrd="0" presId="urn:microsoft.com/office/officeart/2005/8/layout/hProcess11"/>
    <dgm:cxn modelId="{71F7535E-748F-4D9E-9736-8F1760A37551}" type="presParOf" srcId="{27854CDA-1314-A341-A23F-D7502DA2BC51}" destId="{B574EC81-9875-C349-8BE4-D54E080A3C2D}" srcOrd="1" destOrd="0" presId="urn:microsoft.com/office/officeart/2005/8/layout/hProcess11"/>
    <dgm:cxn modelId="{37EA9C81-48D4-41AF-A1FB-8BE58387D9B0}" type="presParOf" srcId="{27854CDA-1314-A341-A23F-D7502DA2BC51}" destId="{7A1FCC46-E7DA-A946-A15A-5732ADFF9897}" srcOrd="2" destOrd="0" presId="urn:microsoft.com/office/officeart/2005/8/layout/hProcess11"/>
    <dgm:cxn modelId="{5B581FEA-F9E6-4537-965E-CCC252B8ED44}" type="presParOf" srcId="{F922B0B6-7465-774B-BB24-10BFB31FC9D8}" destId="{B26818A3-9AFC-674B-8769-7B9DC4AC7774}" srcOrd="9" destOrd="0" presId="urn:microsoft.com/office/officeart/2005/8/layout/hProcess11"/>
    <dgm:cxn modelId="{EB8AF545-33D1-4B7B-9C7A-D67331DD80F8}" type="presParOf" srcId="{F922B0B6-7465-774B-BB24-10BFB31FC9D8}" destId="{C3420DE0-AFD8-4183-8169-5E8A6BCE38F3}" srcOrd="10" destOrd="0" presId="urn:microsoft.com/office/officeart/2005/8/layout/hProcess11"/>
    <dgm:cxn modelId="{475B3AC7-7C99-4253-9038-814ADC5459F5}" type="presParOf" srcId="{C3420DE0-AFD8-4183-8169-5E8A6BCE38F3}" destId="{EB1BB433-D02B-40FC-BFA9-5570D0F2F569}" srcOrd="0" destOrd="0" presId="urn:microsoft.com/office/officeart/2005/8/layout/hProcess11"/>
    <dgm:cxn modelId="{531DA607-80E1-4BB8-983F-75DCB04423B6}" type="presParOf" srcId="{C3420DE0-AFD8-4183-8169-5E8A6BCE38F3}" destId="{D4D34D30-816B-413B-A83D-E0A74F3BA09C}" srcOrd="1" destOrd="0" presId="urn:microsoft.com/office/officeart/2005/8/layout/hProcess11"/>
    <dgm:cxn modelId="{5EFCFD4F-9C44-4AF3-87AF-F17E1ABCD396}" type="presParOf" srcId="{C3420DE0-AFD8-4183-8169-5E8A6BCE38F3}" destId="{DB69DC95-7560-4B7A-8401-4D062C3E988E}" srcOrd="2" destOrd="0" presId="urn:microsoft.com/office/officeart/2005/8/layout/hProcess11"/>
    <dgm:cxn modelId="{F61B9B4A-5AF0-460B-A074-AE64DCF62E9F}" type="presParOf" srcId="{F922B0B6-7465-774B-BB24-10BFB31FC9D8}" destId="{DB4356DD-2FB1-4EB8-B57F-2CF9DA37CB18}" srcOrd="11" destOrd="0" presId="urn:microsoft.com/office/officeart/2005/8/layout/hProcess11"/>
    <dgm:cxn modelId="{50C64F7E-7EBE-4E23-B4C8-64E0E79C842D}" type="presParOf" srcId="{F922B0B6-7465-774B-BB24-10BFB31FC9D8}" destId="{36897242-9088-4595-8CCC-5A5C3A392B13}" srcOrd="12" destOrd="0" presId="urn:microsoft.com/office/officeart/2005/8/layout/hProcess11"/>
    <dgm:cxn modelId="{2A0CFF0C-9722-49E7-A14E-9DF574715D72}" type="presParOf" srcId="{36897242-9088-4595-8CCC-5A5C3A392B13}" destId="{A707AE27-A00C-44A4-8597-AF5EE3A6B4ED}" srcOrd="0" destOrd="0" presId="urn:microsoft.com/office/officeart/2005/8/layout/hProcess11"/>
    <dgm:cxn modelId="{3FD9A2DD-F56D-4BE3-81A3-FE765F281356}" type="presParOf" srcId="{36897242-9088-4595-8CCC-5A5C3A392B13}" destId="{095EB0D8-8407-4560-8B4F-F27A905A5232}" srcOrd="1" destOrd="0" presId="urn:microsoft.com/office/officeart/2005/8/layout/hProcess11"/>
    <dgm:cxn modelId="{1A04A341-BB56-4F0D-8D15-732365B2F1C5}" type="presParOf" srcId="{36897242-9088-4595-8CCC-5A5C3A392B13}" destId="{033D6476-F12A-40C1-B708-7488F5BFA0DA}" srcOrd="2" destOrd="0" presId="urn:microsoft.com/office/officeart/2005/8/layout/hProcess11"/>
    <dgm:cxn modelId="{CE11EB76-A011-4F99-B20A-F2553ECAFF94}" type="presParOf" srcId="{F922B0B6-7465-774B-BB24-10BFB31FC9D8}" destId="{B965FF0D-40D8-4811-A48B-6A71C3112C11}" srcOrd="13" destOrd="0" presId="urn:microsoft.com/office/officeart/2005/8/layout/hProcess11"/>
    <dgm:cxn modelId="{D8DEEACB-0F41-4EA4-BC44-B5F599352D07}" type="presParOf" srcId="{F922B0B6-7465-774B-BB24-10BFB31FC9D8}" destId="{A3F6F45F-E21F-4989-A819-34D0F50748F6}" srcOrd="14" destOrd="0" presId="urn:microsoft.com/office/officeart/2005/8/layout/hProcess11"/>
    <dgm:cxn modelId="{AFCC9F83-6F67-44DA-86B2-44F7E35EE2AB}" type="presParOf" srcId="{A3F6F45F-E21F-4989-A819-34D0F50748F6}" destId="{8656E94B-EF14-4B3F-80B2-D6AC05621929}" srcOrd="0" destOrd="0" presId="urn:microsoft.com/office/officeart/2005/8/layout/hProcess11"/>
    <dgm:cxn modelId="{589F55F5-70D2-4781-A300-7F05E4126BEE}" type="presParOf" srcId="{A3F6F45F-E21F-4989-A819-34D0F50748F6}" destId="{281CEE0D-F979-46A9-A535-624FABA716CA}" srcOrd="1" destOrd="0" presId="urn:microsoft.com/office/officeart/2005/8/layout/hProcess11"/>
    <dgm:cxn modelId="{14C9AD5B-6ACF-4D90-B3FA-AFF305D9A223}" type="presParOf" srcId="{A3F6F45F-E21F-4989-A819-34D0F50748F6}" destId="{2F9DE07B-4852-47F8-9E20-E636396311D3}" srcOrd="2" destOrd="0" presId="urn:microsoft.com/office/officeart/2005/8/layout/hProcess11"/>
    <dgm:cxn modelId="{6A28D7DF-878F-42E6-9608-6CD14132BDCF}" type="presParOf" srcId="{F922B0B6-7465-774B-BB24-10BFB31FC9D8}" destId="{CCEF20CD-7EC9-4ECB-B37B-F5CCD1A38D14}" srcOrd="15" destOrd="0" presId="urn:microsoft.com/office/officeart/2005/8/layout/hProcess11"/>
    <dgm:cxn modelId="{1ECF746C-87F4-4898-A887-7876A073CCB4}" type="presParOf" srcId="{F922B0B6-7465-774B-BB24-10BFB31FC9D8}" destId="{6D8CA72E-4CA5-4A80-BC1A-48F99D85304D}" srcOrd="16" destOrd="0" presId="urn:microsoft.com/office/officeart/2005/8/layout/hProcess11"/>
    <dgm:cxn modelId="{11B2A336-2A9F-4BB8-BB3C-59DFA081E33E}" type="presParOf" srcId="{6D8CA72E-4CA5-4A80-BC1A-48F99D85304D}" destId="{C228C2C1-3CC5-4F8A-A46A-0E1FE6AAA78A}" srcOrd="0" destOrd="0" presId="urn:microsoft.com/office/officeart/2005/8/layout/hProcess11"/>
    <dgm:cxn modelId="{A6563A6F-8894-4D25-AA40-CBF995A2B752}" type="presParOf" srcId="{6D8CA72E-4CA5-4A80-BC1A-48F99D85304D}" destId="{E36924BE-0B95-4638-8927-4B32E7FFE497}" srcOrd="1" destOrd="0" presId="urn:microsoft.com/office/officeart/2005/8/layout/hProcess11"/>
    <dgm:cxn modelId="{8B56EC51-E90B-4F0B-B4A7-D8A9CBC2F0DE}" type="presParOf" srcId="{6D8CA72E-4CA5-4A80-BC1A-48F99D85304D}" destId="{7846366F-0D85-4264-93C0-D4F32AD2D909}" srcOrd="2" destOrd="0" presId="urn:microsoft.com/office/officeart/2005/8/layout/hProcess11"/>
    <dgm:cxn modelId="{9B5E2BFA-FBC0-49C8-A997-597E0E244F7A}" type="presParOf" srcId="{F922B0B6-7465-774B-BB24-10BFB31FC9D8}" destId="{5146DA9A-DA71-4A75-B338-709AF1791E02}" srcOrd="17" destOrd="0" presId="urn:microsoft.com/office/officeart/2005/8/layout/hProcess11"/>
    <dgm:cxn modelId="{240290C1-082E-4125-B501-B8C95033CA4D}" type="presParOf" srcId="{F922B0B6-7465-774B-BB24-10BFB31FC9D8}" destId="{98A7F978-6E8B-4691-949B-67271C2ABB42}" srcOrd="18" destOrd="0" presId="urn:microsoft.com/office/officeart/2005/8/layout/hProcess11"/>
    <dgm:cxn modelId="{98520328-E1B5-4904-A10E-AC690696253D}" type="presParOf" srcId="{98A7F978-6E8B-4691-949B-67271C2ABB42}" destId="{7AA2D72F-17D5-4FF4-8C25-8AF3F359E79B}" srcOrd="0" destOrd="0" presId="urn:microsoft.com/office/officeart/2005/8/layout/hProcess11"/>
    <dgm:cxn modelId="{C0D06ADA-5C51-4BE1-946F-B786607C7480}" type="presParOf" srcId="{98A7F978-6E8B-4691-949B-67271C2ABB42}" destId="{CC716932-E19B-41C3-9F35-E9BD1728A6CB}" srcOrd="1" destOrd="0" presId="urn:microsoft.com/office/officeart/2005/8/layout/hProcess11"/>
    <dgm:cxn modelId="{A5479730-4FD2-45D6-A2B6-C69AD6DF64C0}" type="presParOf" srcId="{98A7F978-6E8B-4691-949B-67271C2ABB42}" destId="{E267366A-3B87-48D2-AAA0-18230DE9AD8C}" srcOrd="2" destOrd="0" presId="urn:microsoft.com/office/officeart/2005/8/layout/hProcess11"/>
    <dgm:cxn modelId="{70991881-BDCA-4906-B8F5-2A0E5711C858}" type="presParOf" srcId="{F922B0B6-7465-774B-BB24-10BFB31FC9D8}" destId="{253B4AE0-6F36-4AA8-8A24-802CB2DBC6AD}" srcOrd="19" destOrd="0" presId="urn:microsoft.com/office/officeart/2005/8/layout/hProcess11"/>
    <dgm:cxn modelId="{1A93DF29-9CCD-4293-A266-8919C396D1F4}" type="presParOf" srcId="{F922B0B6-7465-774B-BB24-10BFB31FC9D8}" destId="{17C0D7B9-BFC3-4A0F-9C64-E0794E2FD75A}" srcOrd="20" destOrd="0" presId="urn:microsoft.com/office/officeart/2005/8/layout/hProcess11"/>
    <dgm:cxn modelId="{ADF3424F-4ED0-48BE-A0BC-933B3E7314C9}" type="presParOf" srcId="{17C0D7B9-BFC3-4A0F-9C64-E0794E2FD75A}" destId="{CF12A7F8-1770-4F82-9BDA-3E671552A019}" srcOrd="0" destOrd="0" presId="urn:microsoft.com/office/officeart/2005/8/layout/hProcess11"/>
    <dgm:cxn modelId="{C22236BD-E077-4BC5-BC4A-FC17285AF0C3}" type="presParOf" srcId="{17C0D7B9-BFC3-4A0F-9C64-E0794E2FD75A}" destId="{2E2E4320-08BC-49F5-A519-12CDBD11A97B}" srcOrd="1" destOrd="0" presId="urn:microsoft.com/office/officeart/2005/8/layout/hProcess11"/>
    <dgm:cxn modelId="{8B4B6B29-326E-4C20-9F80-AD3C16C4FEB1}" type="presParOf" srcId="{17C0D7B9-BFC3-4A0F-9C64-E0794E2FD75A}" destId="{84141779-4364-4579-B786-BABFBFC4D7B1}" srcOrd="2" destOrd="0" presId="urn:microsoft.com/office/officeart/2005/8/layout/hProcess11"/>
    <dgm:cxn modelId="{0B3B03E7-E3B5-4EB1-9B3F-8C94F67BF480}" type="presParOf" srcId="{F922B0B6-7465-774B-BB24-10BFB31FC9D8}" destId="{1515EF03-4ECA-44CD-AC97-4940DF7B8D72}" srcOrd="21" destOrd="0" presId="urn:microsoft.com/office/officeart/2005/8/layout/hProcess11"/>
    <dgm:cxn modelId="{7FFA95FA-E062-4FEE-ABFF-79F9EEC0579C}" type="presParOf" srcId="{F922B0B6-7465-774B-BB24-10BFB31FC9D8}" destId="{B768F4E9-D4F5-4E65-8E47-83F96F2269DF}" srcOrd="22" destOrd="0" presId="urn:microsoft.com/office/officeart/2005/8/layout/hProcess11"/>
    <dgm:cxn modelId="{E6DA334B-E108-4D3F-B340-64797C431ED6}" type="presParOf" srcId="{B768F4E9-D4F5-4E65-8E47-83F96F2269DF}" destId="{A78DDE0F-6129-45A9-8B64-A71C81B8AA69}" srcOrd="0" destOrd="0" presId="urn:microsoft.com/office/officeart/2005/8/layout/hProcess11"/>
    <dgm:cxn modelId="{C9FF8D71-8D57-4357-9B5E-EF6CA03FD201}" type="presParOf" srcId="{B768F4E9-D4F5-4E65-8E47-83F96F2269DF}" destId="{0D676D23-A563-46AB-AFC8-ED874D1FE66B}" srcOrd="1" destOrd="0" presId="urn:microsoft.com/office/officeart/2005/8/layout/hProcess11"/>
    <dgm:cxn modelId="{9D95ADE1-0742-42B9-9066-57313A24D743}" type="presParOf" srcId="{B768F4E9-D4F5-4E65-8E47-83F96F2269DF}" destId="{2B2DE284-3139-4BA2-A218-6767B89BF4C0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AD83EA-173A-F245-9AB9-D317D5E20487}">
      <dsp:nvSpPr>
        <dsp:cNvPr id="0" name=""/>
        <dsp:cNvSpPr/>
      </dsp:nvSpPr>
      <dsp:spPr>
        <a:xfrm>
          <a:off x="151276" y="1211448"/>
          <a:ext cx="8595363" cy="1584960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6B58BB5-5F29-AF4A-B1BD-14DFB3CCBA8D}">
      <dsp:nvSpPr>
        <dsp:cNvPr id="0" name=""/>
        <dsp:cNvSpPr/>
      </dsp:nvSpPr>
      <dsp:spPr>
        <a:xfrm>
          <a:off x="148122" y="0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b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148122" y="0"/>
        <a:ext cx="657454" cy="1584960"/>
      </dsp:txXfrm>
    </dsp:sp>
    <dsp:sp modelId="{F95479B4-5CAF-4849-9D97-9BF1FEF80129}">
      <dsp:nvSpPr>
        <dsp:cNvPr id="0" name=""/>
        <dsp:cNvSpPr/>
      </dsp:nvSpPr>
      <dsp:spPr>
        <a:xfrm>
          <a:off x="498809" y="1798319"/>
          <a:ext cx="365761" cy="3657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A0D4B6-4CAC-7A49-AA5B-72F55A760FC5}">
      <dsp:nvSpPr>
        <dsp:cNvPr id="0" name=""/>
        <dsp:cNvSpPr/>
      </dsp:nvSpPr>
      <dsp:spPr>
        <a:xfrm>
          <a:off x="838449" y="2377439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t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838449" y="2377439"/>
        <a:ext cx="657454" cy="1584960"/>
      </dsp:txXfrm>
    </dsp:sp>
    <dsp:sp modelId="{FC8960D0-5F98-404E-BB25-EB8AA48D696D}">
      <dsp:nvSpPr>
        <dsp:cNvPr id="0" name=""/>
        <dsp:cNvSpPr/>
      </dsp:nvSpPr>
      <dsp:spPr>
        <a:xfrm>
          <a:off x="1085147" y="1798319"/>
          <a:ext cx="365761" cy="3657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468FF3-428E-3D49-9419-9A655DCB1250}">
      <dsp:nvSpPr>
        <dsp:cNvPr id="0" name=""/>
        <dsp:cNvSpPr/>
      </dsp:nvSpPr>
      <dsp:spPr>
        <a:xfrm>
          <a:off x="1528777" y="0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b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1528777" y="0"/>
        <a:ext cx="657454" cy="1584960"/>
      </dsp:txXfrm>
    </dsp:sp>
    <dsp:sp modelId="{177067C7-7204-AC43-B030-EE441A65BCC4}">
      <dsp:nvSpPr>
        <dsp:cNvPr id="0" name=""/>
        <dsp:cNvSpPr/>
      </dsp:nvSpPr>
      <dsp:spPr>
        <a:xfrm>
          <a:off x="1747686" y="1798319"/>
          <a:ext cx="365761" cy="3657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ED1E2C-7F42-3A42-951E-8EDE628D020E}">
      <dsp:nvSpPr>
        <dsp:cNvPr id="0" name=""/>
        <dsp:cNvSpPr/>
      </dsp:nvSpPr>
      <dsp:spPr>
        <a:xfrm>
          <a:off x="2219104" y="2377439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t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2219104" y="2377439"/>
        <a:ext cx="657454" cy="1584960"/>
      </dsp:txXfrm>
    </dsp:sp>
    <dsp:sp modelId="{4E39D7FC-F88F-B949-BB70-8702C7E8D7BA}">
      <dsp:nvSpPr>
        <dsp:cNvPr id="0" name=""/>
        <dsp:cNvSpPr/>
      </dsp:nvSpPr>
      <dsp:spPr>
        <a:xfrm>
          <a:off x="2405324" y="1802622"/>
          <a:ext cx="365761" cy="36576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0FAF4A-40FB-984B-BB69-089BEF3E0B94}">
      <dsp:nvSpPr>
        <dsp:cNvPr id="0" name=""/>
        <dsp:cNvSpPr/>
      </dsp:nvSpPr>
      <dsp:spPr>
        <a:xfrm>
          <a:off x="2909432" y="0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b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2909432" y="0"/>
        <a:ext cx="657454" cy="1584960"/>
      </dsp:txXfrm>
    </dsp:sp>
    <dsp:sp modelId="{B574EC81-9875-C349-8BE4-D54E080A3C2D}">
      <dsp:nvSpPr>
        <dsp:cNvPr id="0" name=""/>
        <dsp:cNvSpPr/>
      </dsp:nvSpPr>
      <dsp:spPr>
        <a:xfrm>
          <a:off x="3040039" y="1783080"/>
          <a:ext cx="396240" cy="3962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1BB433-D02B-40FC-BFA9-5570D0F2F569}">
      <dsp:nvSpPr>
        <dsp:cNvPr id="0" name=""/>
        <dsp:cNvSpPr/>
      </dsp:nvSpPr>
      <dsp:spPr>
        <a:xfrm>
          <a:off x="3599760" y="2377439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t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3599760" y="2377439"/>
        <a:ext cx="657454" cy="1584960"/>
      </dsp:txXfrm>
    </dsp:sp>
    <dsp:sp modelId="{D4D34D30-816B-413B-A83D-E0A74F3BA09C}">
      <dsp:nvSpPr>
        <dsp:cNvPr id="0" name=""/>
        <dsp:cNvSpPr/>
      </dsp:nvSpPr>
      <dsp:spPr>
        <a:xfrm>
          <a:off x="3730367" y="1783080"/>
          <a:ext cx="396240" cy="3962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7AE27-A00C-44A4-8597-AF5EE3A6B4ED}">
      <dsp:nvSpPr>
        <dsp:cNvPr id="0" name=""/>
        <dsp:cNvSpPr/>
      </dsp:nvSpPr>
      <dsp:spPr>
        <a:xfrm>
          <a:off x="4290087" y="0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b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4290087" y="0"/>
        <a:ext cx="657454" cy="1584960"/>
      </dsp:txXfrm>
    </dsp:sp>
    <dsp:sp modelId="{095EB0D8-8407-4560-8B4F-F27A905A5232}">
      <dsp:nvSpPr>
        <dsp:cNvPr id="0" name=""/>
        <dsp:cNvSpPr/>
      </dsp:nvSpPr>
      <dsp:spPr>
        <a:xfrm>
          <a:off x="4431100" y="1786150"/>
          <a:ext cx="396240" cy="3962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56E94B-EF14-4B3F-80B2-D6AC05621929}">
      <dsp:nvSpPr>
        <dsp:cNvPr id="0" name=""/>
        <dsp:cNvSpPr/>
      </dsp:nvSpPr>
      <dsp:spPr>
        <a:xfrm>
          <a:off x="4980415" y="2377439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t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4980415" y="2377439"/>
        <a:ext cx="657454" cy="1584960"/>
      </dsp:txXfrm>
    </dsp:sp>
    <dsp:sp modelId="{281CEE0D-F979-46A9-A535-624FABA716CA}">
      <dsp:nvSpPr>
        <dsp:cNvPr id="0" name=""/>
        <dsp:cNvSpPr/>
      </dsp:nvSpPr>
      <dsp:spPr>
        <a:xfrm>
          <a:off x="5111022" y="1783080"/>
          <a:ext cx="396240" cy="3962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28C2C1-3CC5-4F8A-A46A-0E1FE6AAA78A}">
      <dsp:nvSpPr>
        <dsp:cNvPr id="0" name=""/>
        <dsp:cNvSpPr/>
      </dsp:nvSpPr>
      <dsp:spPr>
        <a:xfrm>
          <a:off x="5670742" y="0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b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5670742" y="0"/>
        <a:ext cx="657454" cy="1584960"/>
      </dsp:txXfrm>
    </dsp:sp>
    <dsp:sp modelId="{E36924BE-0B95-4638-8927-4B32E7FFE497}">
      <dsp:nvSpPr>
        <dsp:cNvPr id="0" name=""/>
        <dsp:cNvSpPr/>
      </dsp:nvSpPr>
      <dsp:spPr>
        <a:xfrm>
          <a:off x="5801350" y="1783080"/>
          <a:ext cx="396240" cy="3962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A2D72F-17D5-4FF4-8C25-8AF3F359E79B}">
      <dsp:nvSpPr>
        <dsp:cNvPr id="0" name=""/>
        <dsp:cNvSpPr/>
      </dsp:nvSpPr>
      <dsp:spPr>
        <a:xfrm>
          <a:off x="6361070" y="2377439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t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6361070" y="2377439"/>
        <a:ext cx="657454" cy="1584960"/>
      </dsp:txXfrm>
    </dsp:sp>
    <dsp:sp modelId="{CC716932-E19B-41C3-9F35-E9BD1728A6CB}">
      <dsp:nvSpPr>
        <dsp:cNvPr id="0" name=""/>
        <dsp:cNvSpPr/>
      </dsp:nvSpPr>
      <dsp:spPr>
        <a:xfrm>
          <a:off x="6524173" y="1815179"/>
          <a:ext cx="396240" cy="3962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12A7F8-1770-4F82-9BDA-3E671552A019}">
      <dsp:nvSpPr>
        <dsp:cNvPr id="0" name=""/>
        <dsp:cNvSpPr/>
      </dsp:nvSpPr>
      <dsp:spPr>
        <a:xfrm>
          <a:off x="7051397" y="0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b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7051397" y="0"/>
        <a:ext cx="657454" cy="1584960"/>
      </dsp:txXfrm>
    </dsp:sp>
    <dsp:sp modelId="{2E2E4320-08BC-49F5-A519-12CDBD11A97B}">
      <dsp:nvSpPr>
        <dsp:cNvPr id="0" name=""/>
        <dsp:cNvSpPr/>
      </dsp:nvSpPr>
      <dsp:spPr>
        <a:xfrm>
          <a:off x="7182005" y="1783080"/>
          <a:ext cx="396240" cy="3962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8DDE0F-6129-45A9-8B64-A71C81B8AA69}">
      <dsp:nvSpPr>
        <dsp:cNvPr id="0" name=""/>
        <dsp:cNvSpPr/>
      </dsp:nvSpPr>
      <dsp:spPr>
        <a:xfrm>
          <a:off x="7741725" y="2377439"/>
          <a:ext cx="657454" cy="158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8272" tIns="398272" rIns="398272" bIns="398272" numCol="1" spcCol="1270" anchor="t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/>
        </a:p>
      </dsp:txBody>
      <dsp:txXfrm>
        <a:off x="7741725" y="2377439"/>
        <a:ext cx="657454" cy="1584960"/>
      </dsp:txXfrm>
    </dsp:sp>
    <dsp:sp modelId="{0D676D23-A563-46AB-AFC8-ED874D1FE66B}">
      <dsp:nvSpPr>
        <dsp:cNvPr id="0" name=""/>
        <dsp:cNvSpPr/>
      </dsp:nvSpPr>
      <dsp:spPr>
        <a:xfrm>
          <a:off x="7872332" y="1783080"/>
          <a:ext cx="396240" cy="39624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20106-2D8A-449D-B24E-EBC9B090CD1D}" type="datetimeFigureOut">
              <a:rPr lang="en-US" smtClean="0"/>
              <a:t>8/17/2018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9F3FD-BEC8-44A4-A4A7-39C6D2803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78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C5DD0-6F13-487B-9904-1C3D3C3EAD8A}" type="datetimeFigureOut">
              <a:rPr lang="en-US" smtClean="0"/>
              <a:pPr/>
              <a:t>8/17/2018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7F973-1510-41D2-BBE6-4A386C215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F508D2-5325-4CAF-97A8-38F6C2287BA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339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98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76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30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89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1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64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388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2ACE6-A851-425F-A80F-EEC47A9258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37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02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2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59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31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691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764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60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324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00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 2015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BE0E-08EE-4083-843B-5AE5294CBF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141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7F973-1510-41D2-BBE6-4A386C2153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694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FY 2015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5BE0E-08EE-4083-843B-5AE5294CBF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536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4">
              <a:defRPr/>
            </a:pPr>
            <a:r>
              <a:rPr lang="en-US" dirty="0" smtClean="0"/>
              <a:t>Following development gathered</a:t>
            </a:r>
            <a:r>
              <a:rPr lang="en-US" baseline="0" dirty="0" smtClean="0"/>
              <a:t> 100,000 new cases.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4F0D9-5CF0-4257-8FAF-6CFB1BFAE7DB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162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1575" y="696913"/>
            <a:ext cx="4641850" cy="3481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3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4F0D9-5CF0-4257-8FAF-6CFB1BFAE7DB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444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09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197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0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7F973-1510-41D2-BBE6-4A386C2153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04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E309D3-5DD1-46C2-BA79-021D215F2E5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60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23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215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65B34D-256E-4037-A99B-F3966D1730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4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9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51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5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186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9763"/>
          </a:xfrm>
        </p:spPr>
        <p:txBody>
          <a:bodyPr lIns="0" tIns="0" rIns="0" bIns="0">
            <a:normAutofit/>
          </a:bodyPr>
          <a:lstStyle>
            <a:lvl1pPr algn="l">
              <a:defRPr sz="3200" b="1">
                <a:solidFill>
                  <a:srgbClr val="BF2E1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31750" cap="flat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57200" y="1143002"/>
            <a:ext cx="8229600" cy="5037364"/>
          </a:xfrm>
        </p:spPr>
        <p:txBody>
          <a:bodyPr/>
          <a:lstStyle>
            <a:lvl1pPr marL="342900" indent="-342900">
              <a:buFont typeface="Arial" pitchFamily="34" charset="0"/>
              <a:buChar char="»"/>
              <a:defRPr lang="en-US" sz="28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buFont typeface="Wingdings" pitchFamily="2" charset="2"/>
              <a:buChar char="§"/>
              <a:defRPr lang="en-US" sz="2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Wingdings" pitchFamily="2" charset="2"/>
              <a:buChar char="§"/>
              <a:defRPr lang="en-US" sz="2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buFont typeface="Wingdings" pitchFamily="2" charset="2"/>
              <a:buChar char="§"/>
              <a:defRPr lang="en-US" sz="2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buFont typeface="Wingdings" pitchFamily="2" charset="2"/>
              <a:buChar char="§"/>
              <a:defRPr lang="en-US" sz="2400" b="1" kern="1200" dirty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76200" y="6324601"/>
            <a:ext cx="2133600" cy="365125"/>
          </a:xfrm>
        </p:spPr>
        <p:txBody>
          <a:bodyPr/>
          <a:lstStyle>
            <a:lvl1pPr algn="l">
              <a:defRPr/>
            </a:lvl1pPr>
          </a:lstStyle>
          <a:p>
            <a:fld id="{B6BC8D8F-5D68-4C9A-8DF1-2664D46B3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5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6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1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39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2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4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0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38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61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A6DA-B3FA-4FE8-BD1C-305289A34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2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30586"/>
            <a:ext cx="7772400" cy="14700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Wisconsin’s Evidence-Based Decision Making (EBDM) Pretrial Pilot: Project Overview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3510164"/>
            <a:ext cx="7772400" cy="147002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22569" t="45663" r="54861" b="14597"/>
          <a:stretch/>
        </p:blipFill>
        <p:spPr bwMode="auto">
          <a:xfrm>
            <a:off x="4953000" y="1752600"/>
            <a:ext cx="1857375" cy="1981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74292"/>
            <a:ext cx="1893279" cy="254050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71600" y="40111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1600" dirty="0" smtClean="0">
                <a:latin typeface="+mn-lt"/>
              </a:rPr>
              <a:t>Constance Kostelac, PhD			Tiana Glenna, MS</a:t>
            </a:r>
          </a:p>
          <a:p>
            <a:pPr algn="l">
              <a:defRPr/>
            </a:pPr>
            <a:r>
              <a:rPr lang="en-US" sz="1600" dirty="0" smtClean="0">
                <a:latin typeface="+mn-lt"/>
              </a:rPr>
              <a:t>Director					Criminal Justice Manager</a:t>
            </a:r>
          </a:p>
          <a:p>
            <a:pPr algn="l">
              <a:defRPr/>
            </a:pPr>
            <a:r>
              <a:rPr lang="en-US" sz="1600" dirty="0" smtClean="0">
                <a:latin typeface="+mn-lt"/>
              </a:rPr>
              <a:t>Bureau of Justice Information and Analysis		Pretrial Coordinator</a:t>
            </a:r>
          </a:p>
          <a:p>
            <a:pPr algn="l">
              <a:defRPr/>
            </a:pPr>
            <a:r>
              <a:rPr lang="en-US" sz="1600" dirty="0" smtClean="0">
                <a:latin typeface="+mn-lt"/>
              </a:rPr>
              <a:t>WI Department of Justice			Eau Claire County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01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3222" y="1676400"/>
            <a:ext cx="7772400" cy="4267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Through the planning process in Phase V, the </a:t>
            </a:r>
            <a:r>
              <a:rPr lang="en-US" dirty="0"/>
              <a:t>pretrial decision point was </a:t>
            </a:r>
            <a:r>
              <a:rPr lang="en-US" dirty="0" smtClean="0"/>
              <a:t>identified as a change target at both the state and local level</a:t>
            </a:r>
            <a:endParaRPr lang="en-US" dirty="0"/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The 7 counties in WI working to implement EBDM were selected as pretrial pilot sites</a:t>
            </a:r>
          </a:p>
          <a:p>
            <a:endParaRPr lang="en-US" dirty="0" smtClean="0"/>
          </a:p>
          <a:p>
            <a:r>
              <a:rPr lang="en-US" dirty="0" smtClean="0"/>
              <a:t>Pilot includes: </a:t>
            </a:r>
          </a:p>
          <a:p>
            <a:pPr lvl="1"/>
            <a:r>
              <a:rPr lang="en-US" dirty="0" smtClean="0"/>
              <a:t>Eau Claire, Chippewa, Waukesha, Marathon, Rock, Outagamie, and La Crosse counties</a:t>
            </a:r>
          </a:p>
          <a:p>
            <a:pPr lvl="1"/>
            <a:r>
              <a:rPr lang="en-US" dirty="0"/>
              <a:t>Milwaukee County already </a:t>
            </a:r>
            <a:r>
              <a:rPr lang="en-US" dirty="0" smtClean="0"/>
              <a:t>implemented as part of earlier EBDM work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State and Local Partnership –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Pilot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Project</a:t>
            </a:r>
            <a:endParaRPr lang="en-US" sz="36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582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4267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Intent is to implement the pilot </a:t>
            </a:r>
            <a:endParaRPr lang="en-US" dirty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what works, what does not</a:t>
            </a:r>
          </a:p>
          <a:p>
            <a:pPr lvl="1"/>
            <a:r>
              <a:rPr lang="en-US" dirty="0"/>
              <a:t>address challenges</a:t>
            </a:r>
          </a:p>
          <a:p>
            <a:pPr lvl="1"/>
            <a:r>
              <a:rPr lang="en-US" dirty="0" smtClean="0"/>
              <a:t>evaluate the effectiveness across the sites </a:t>
            </a:r>
          </a:p>
          <a:p>
            <a:pPr lvl="1"/>
            <a:r>
              <a:rPr lang="en-US" dirty="0" smtClean="0"/>
              <a:t>create tools and processes that can be replicated in WI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Planning was guided using the essential elements for pretrial to build local and state capacity to successfully implement a pretrial program</a:t>
            </a:r>
          </a:p>
          <a:p>
            <a:pPr lvl="1"/>
            <a:r>
              <a:rPr lang="en-US" i="1" dirty="0" smtClean="0"/>
              <a:t>Additional counties expressing interest in moving this direction with EBDM and pretrial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State and Local Partnership –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Pilot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Project</a:t>
            </a:r>
            <a:endParaRPr lang="en-US" sz="36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807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27" y="13716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sz="2500" dirty="0"/>
              <a:t>Pretrial period is from initial arrest through case disposition</a:t>
            </a:r>
          </a:p>
          <a:p>
            <a:endParaRPr lang="en-US" sz="1700" dirty="0"/>
          </a:p>
          <a:p>
            <a:r>
              <a:rPr lang="en-US" sz="2500" dirty="0"/>
              <a:t>Many </a:t>
            </a:r>
            <a:r>
              <a:rPr lang="en-US" sz="2500" dirty="0" smtClean="0"/>
              <a:t>key decisions </a:t>
            </a:r>
            <a:r>
              <a:rPr lang="en-US" sz="2500" dirty="0"/>
              <a:t>occur during this phase, including but not limited to:</a:t>
            </a:r>
          </a:p>
          <a:p>
            <a:pPr marL="742950" lvl="2" indent="-342900"/>
            <a:r>
              <a:rPr lang="en-US" sz="2100" dirty="0"/>
              <a:t>Book or cite and release</a:t>
            </a:r>
          </a:p>
          <a:p>
            <a:pPr marL="742950" lvl="2" indent="-342900"/>
            <a:r>
              <a:rPr lang="en-US" sz="2100" dirty="0"/>
              <a:t>Charge or not charge</a:t>
            </a:r>
          </a:p>
          <a:p>
            <a:pPr marL="742950" lvl="2" indent="-342900"/>
            <a:r>
              <a:rPr lang="en-US" sz="2100" dirty="0"/>
              <a:t>Divert </a:t>
            </a:r>
          </a:p>
          <a:p>
            <a:pPr marL="742950" lvl="2" indent="-342900"/>
            <a:r>
              <a:rPr lang="en-US" sz="2100" dirty="0"/>
              <a:t>Detain or not detain</a:t>
            </a:r>
          </a:p>
          <a:p>
            <a:pPr marL="742950" lvl="2" indent="-342900"/>
            <a:r>
              <a:rPr lang="en-US" sz="2100" dirty="0"/>
              <a:t>Bail and conditions of release</a:t>
            </a:r>
          </a:p>
          <a:p>
            <a:endParaRPr lang="en-US" sz="1700" dirty="0" smtClean="0"/>
          </a:p>
          <a:p>
            <a:r>
              <a:rPr lang="en-US" sz="2500" dirty="0" smtClean="0"/>
              <a:t>Period prior to case disposition – have not yet been convicted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What is Pretrial?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288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27" y="1371600"/>
            <a:ext cx="82296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sz="2500" dirty="0" smtClean="0"/>
              <a:t>National movement to address the front-end of the criminal justice system</a:t>
            </a:r>
          </a:p>
          <a:p>
            <a:endParaRPr lang="en-US" sz="2500" dirty="0"/>
          </a:p>
          <a:p>
            <a:r>
              <a:rPr lang="en-US" sz="2500" dirty="0" smtClean="0"/>
              <a:t>Each local team and the state team identified this as a key decision point early in the process</a:t>
            </a:r>
          </a:p>
          <a:p>
            <a:endParaRPr lang="en-US" sz="2500" dirty="0"/>
          </a:p>
          <a:p>
            <a:r>
              <a:rPr lang="en-US" sz="2500" dirty="0" smtClean="0"/>
              <a:t>Emphasis on public safety and legal rights of the defendant</a:t>
            </a:r>
          </a:p>
          <a:p>
            <a:endParaRPr lang="en-US" sz="2500" dirty="0"/>
          </a:p>
          <a:p>
            <a:r>
              <a:rPr lang="en-US" sz="2500" dirty="0" smtClean="0"/>
              <a:t>Pretrial sets the stage for everything else in the process</a:t>
            </a:r>
          </a:p>
          <a:p>
            <a:endParaRPr lang="en-US" sz="1600" dirty="0"/>
          </a:p>
          <a:p>
            <a:r>
              <a:rPr lang="en-US" sz="2500" dirty="0" smtClean="0"/>
              <a:t>Research has demonstrated there are short- and long-term consequences for defendants, the justice system, and the public </a:t>
            </a: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Why Pretrial?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598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8246" y="670719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pPr marL="457200"/>
            <a:r>
              <a:rPr lang="en-US" sz="2800" dirty="0" smtClean="0"/>
              <a:t>Research has demonstrated </a:t>
            </a:r>
            <a:r>
              <a:rPr lang="en-US" sz="2800" dirty="0"/>
              <a:t>that detaining low and moderate risk defendants in jail for even short periods of time (i.e., 2–3 days) can increase their risk for misconduct both short- and </a:t>
            </a:r>
            <a:r>
              <a:rPr lang="en-US" sz="2800" dirty="0" smtClean="0"/>
              <a:t>long-term</a:t>
            </a:r>
          </a:p>
          <a:p>
            <a:pPr marL="857250" lvl="1"/>
            <a:r>
              <a:rPr lang="en-US" sz="1700" dirty="0" err="1" smtClean="0"/>
              <a:t>Lowenkamp</a:t>
            </a:r>
            <a:r>
              <a:rPr lang="en-US" sz="1700" dirty="0"/>
              <a:t>, </a:t>
            </a:r>
            <a:r>
              <a:rPr lang="en-US" sz="1700" dirty="0" err="1"/>
              <a:t>VanNostrand</a:t>
            </a:r>
            <a:r>
              <a:rPr lang="en-US" sz="1700" dirty="0"/>
              <a:t>, &amp; </a:t>
            </a:r>
            <a:r>
              <a:rPr lang="en-US" sz="1700" dirty="0" err="1"/>
              <a:t>Holsinger</a:t>
            </a:r>
            <a:r>
              <a:rPr lang="en-US" sz="1700" dirty="0"/>
              <a:t>, </a:t>
            </a:r>
            <a:r>
              <a:rPr lang="en-US" sz="1700" dirty="0" smtClean="0"/>
              <a:t>2013</a:t>
            </a:r>
          </a:p>
          <a:p>
            <a:pPr marL="457200"/>
            <a:endParaRPr lang="en-US" sz="1600" dirty="0"/>
          </a:p>
          <a:p>
            <a:pPr marL="457200"/>
            <a:r>
              <a:rPr lang="en-US" sz="28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Releasing high risk defendants without assessment or supervision can be a public safety </a:t>
            </a:r>
            <a:r>
              <a:rPr lang="en-US" sz="2800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concern</a:t>
            </a:r>
          </a:p>
          <a:p>
            <a:pPr marL="457200"/>
            <a:endParaRPr lang="en-US" sz="2400" dirty="0" smtClean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</a:endParaRPr>
          </a:p>
          <a:p>
            <a:pPr marL="457200"/>
            <a:r>
              <a:rPr lang="en-US" sz="2600" dirty="0" smtClean="0"/>
              <a:t>Defendants </a:t>
            </a:r>
            <a:r>
              <a:rPr lang="en-US" sz="2600" dirty="0"/>
              <a:t>detained pretrial are more likely to be convicted and to receive longer sentences than defendants who are not </a:t>
            </a:r>
            <a:r>
              <a:rPr lang="en-US" sz="2600" dirty="0" smtClean="0"/>
              <a:t>detained</a:t>
            </a:r>
          </a:p>
          <a:p>
            <a:pPr marL="857250" lvl="1"/>
            <a:r>
              <a:rPr lang="en-US" sz="1700" dirty="0" err="1" smtClean="0"/>
              <a:t>Lowenkamp</a:t>
            </a:r>
            <a:r>
              <a:rPr lang="en-US" sz="1700" dirty="0"/>
              <a:t>, </a:t>
            </a:r>
            <a:r>
              <a:rPr lang="en-US" sz="1700" dirty="0" err="1"/>
              <a:t>VanNostrand</a:t>
            </a:r>
            <a:r>
              <a:rPr lang="en-US" sz="1700" dirty="0"/>
              <a:t>, &amp; </a:t>
            </a:r>
            <a:r>
              <a:rPr lang="en-US" sz="1700" dirty="0" err="1"/>
              <a:t>Holsinger</a:t>
            </a:r>
            <a:r>
              <a:rPr lang="en-US" sz="1700" dirty="0"/>
              <a:t>, 2013b; </a:t>
            </a:r>
            <a:r>
              <a:rPr lang="en-US" sz="1700" dirty="0" err="1"/>
              <a:t>Oleson</a:t>
            </a:r>
            <a:r>
              <a:rPr lang="en-US" sz="1700" dirty="0"/>
              <a:t>, </a:t>
            </a:r>
            <a:r>
              <a:rPr lang="en-US" sz="1700" dirty="0" err="1"/>
              <a:t>Lowenkamp</a:t>
            </a:r>
            <a:r>
              <a:rPr lang="en-US" sz="1700" dirty="0"/>
              <a:t>, </a:t>
            </a:r>
            <a:r>
              <a:rPr lang="en-US" sz="1700" dirty="0" err="1"/>
              <a:t>Wooldredge</a:t>
            </a:r>
            <a:r>
              <a:rPr lang="en-US" sz="1700" dirty="0"/>
              <a:t>, </a:t>
            </a:r>
            <a:r>
              <a:rPr lang="en-US" sz="1700" dirty="0" err="1"/>
              <a:t>VanNostrand</a:t>
            </a:r>
            <a:r>
              <a:rPr lang="en-US" sz="1700" dirty="0"/>
              <a:t>, &amp; </a:t>
            </a:r>
            <a:r>
              <a:rPr lang="en-US" sz="1700" dirty="0" err="1"/>
              <a:t>Cadigan</a:t>
            </a:r>
            <a:r>
              <a:rPr lang="en-US" sz="1700" dirty="0"/>
              <a:t>, 2014)</a:t>
            </a:r>
          </a:p>
          <a:p>
            <a:pPr marL="457200"/>
            <a:endParaRPr lang="en-US" sz="1600" dirty="0" smtClean="0"/>
          </a:p>
          <a:p>
            <a:pPr marL="457200"/>
            <a:endParaRPr lang="en-US" sz="1600" dirty="0"/>
          </a:p>
          <a:p>
            <a:pPr marL="114300" indent="0">
              <a:buNone/>
            </a:pPr>
            <a:endParaRPr lang="en-US" sz="16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pPr marL="457200"/>
            <a:endParaRPr lang="en-US" sz="16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4127" y="2286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Research Background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180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00201"/>
            <a:ext cx="80772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Mission: </a:t>
            </a:r>
          </a:p>
          <a:p>
            <a:pPr marL="0" indent="0" algn="ctr">
              <a:buNone/>
            </a:pPr>
            <a:r>
              <a:rPr lang="en-US" dirty="0"/>
              <a:t>Develop and implement policies and operational procedures following legal and evidence-based practices in pretrial release and detention, to support the goals </a:t>
            </a:r>
            <a:r>
              <a:rPr lang="en-US" dirty="0" smtClean="0"/>
              <a:t>of </a:t>
            </a:r>
            <a:r>
              <a:rPr lang="en-US" b="1" i="1" dirty="0" smtClean="0">
                <a:solidFill>
                  <a:srgbClr val="C00000"/>
                </a:solidFill>
              </a:rPr>
              <a:t>maximizing </a:t>
            </a:r>
            <a:r>
              <a:rPr lang="en-US" b="1" i="1" dirty="0">
                <a:solidFill>
                  <a:srgbClr val="C00000"/>
                </a:solidFill>
              </a:rPr>
              <a:t>public safety</a:t>
            </a:r>
            <a:r>
              <a:rPr lang="en-US" dirty="0"/>
              <a:t>, </a:t>
            </a:r>
            <a:r>
              <a:rPr lang="en-US" b="1" i="1" dirty="0">
                <a:solidFill>
                  <a:srgbClr val="C00000"/>
                </a:solidFill>
              </a:rPr>
              <a:t>maximizing court appearance</a:t>
            </a:r>
            <a:r>
              <a:rPr lang="en-US" dirty="0"/>
              <a:t>, and </a:t>
            </a:r>
            <a:r>
              <a:rPr lang="en-US" b="1" i="1" dirty="0" smtClean="0">
                <a:solidFill>
                  <a:srgbClr val="C00000"/>
                </a:solidFill>
              </a:rPr>
              <a:t>maximizing </a:t>
            </a:r>
            <a:r>
              <a:rPr lang="en-US" b="1" i="1" dirty="0">
                <a:solidFill>
                  <a:srgbClr val="C00000"/>
                </a:solidFill>
              </a:rPr>
              <a:t>release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 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90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Developed and now modifying a protocol or “model policy” document for the pretrial pilots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i="1" dirty="0" smtClean="0">
                <a:solidFill>
                  <a:srgbClr val="C00000"/>
                </a:solidFill>
              </a:rPr>
              <a:t>Can be made available to the committee for review when revisions are complete</a:t>
            </a:r>
          </a:p>
          <a:p>
            <a:pPr lvl="1"/>
            <a:endParaRPr lang="en-US" sz="2500" dirty="0"/>
          </a:p>
          <a:p>
            <a:r>
              <a:rPr lang="en-US" sz="2500" dirty="0" smtClean="0"/>
              <a:t>Built on the EBDM Framework and contains elements of NIC’s </a:t>
            </a:r>
            <a:r>
              <a:rPr lang="en-US" sz="2500" i="1" dirty="0" smtClean="0"/>
              <a:t>Framework for Pretrial Justice: Essential Elements of An Effective Pretrial Justice System and Agency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rgbClr val="C00000"/>
                </a:solidFill>
              </a:rPr>
              <a:t>Includes specifics for </a:t>
            </a:r>
            <a:r>
              <a:rPr lang="en-US" sz="2200" dirty="0" smtClean="0">
                <a:solidFill>
                  <a:srgbClr val="C00000"/>
                </a:solidFill>
              </a:rPr>
              <a:t>Wisconsin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>
                <a:solidFill>
                  <a:srgbClr val="C00000"/>
                </a:solidFill>
              </a:rPr>
              <a:t>With </a:t>
            </a:r>
            <a:r>
              <a:rPr lang="en-US" sz="2200" dirty="0">
                <a:solidFill>
                  <a:srgbClr val="C00000"/>
                </a:solidFill>
              </a:rPr>
              <a:t>input from the state and local EBDM teams</a:t>
            </a:r>
          </a:p>
          <a:p>
            <a:endParaRPr lang="en-US" sz="2500" dirty="0"/>
          </a:p>
          <a:p>
            <a:r>
              <a:rPr lang="en-US" sz="2500" dirty="0" smtClean="0"/>
              <a:t>Intended to be a guide for the pilot counties initially and later for future counties looking to implement pretrial programs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  <a:p>
            <a:endParaRPr lang="en-US" sz="2500" dirty="0" smtClean="0"/>
          </a:p>
          <a:p>
            <a:pPr lvl="1"/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Pilot: Model Policies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96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30106"/>
            <a:ext cx="8229600" cy="436109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Counties attended training and were asked to review the elements of an effective system</a:t>
            </a:r>
            <a:endParaRPr lang="en-US" i="1" dirty="0" smtClean="0"/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With their local collaborative stakeholder teams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To identify gaps that need to be addressed</a:t>
            </a:r>
          </a:p>
          <a:p>
            <a:endParaRPr lang="en-US" dirty="0" smtClean="0"/>
          </a:p>
          <a:p>
            <a:r>
              <a:rPr lang="en-US" dirty="0" smtClean="0"/>
              <a:t>Pretrial pilot programs are expected to align with legal and evidence-based principles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Emphasis on maximizing release, maximizing court appearance, and maximizing public safety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Presumption of release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Least restrictive, nonfinancial release conditions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 Overview: Model Policies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690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30106"/>
            <a:ext cx="8229600" cy="436109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At </a:t>
            </a:r>
            <a:r>
              <a:rPr lang="en-US" dirty="0"/>
              <a:t>a minimum, pretrial pilot sites will assess all</a:t>
            </a:r>
            <a:r>
              <a:rPr lang="en-US" sz="2000" dirty="0"/>
              <a:t> </a:t>
            </a:r>
            <a:r>
              <a:rPr lang="en-US" dirty="0" smtClean="0"/>
              <a:t>individuals booked into jail (in custody) and subject to bail for a criminal offense</a:t>
            </a:r>
          </a:p>
          <a:p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deally</a:t>
            </a:r>
            <a:r>
              <a:rPr lang="en-US" dirty="0"/>
              <a:t>, will assess all individuals (in or out of custody) who are subject to bail for a criminal </a:t>
            </a:r>
            <a:r>
              <a:rPr lang="en-US" dirty="0" smtClean="0"/>
              <a:t>offense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This is the goal, but requires more resources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Is also more complex since a portion of defendants are not booked into jail at all (cite and release) or they are released prior to the initial appearance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00000"/>
                </a:solidFill>
              </a:rPr>
              <a:t>Baseline data 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 smtClean="0">
              <a:solidFill>
                <a:srgbClr val="00B0F0"/>
              </a:solidFill>
            </a:endParaRPr>
          </a:p>
          <a:p>
            <a:pPr lvl="1"/>
            <a:endParaRPr lang="en-US" dirty="0">
              <a:solidFill>
                <a:srgbClr val="00B0F0"/>
              </a:solidFill>
            </a:endParaRPr>
          </a:p>
          <a:p>
            <a:pPr lvl="1"/>
            <a:endParaRPr lang="en-US" dirty="0" smtClean="0">
              <a:solidFill>
                <a:srgbClr val="00B0F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 Overview: Model Policies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306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30106"/>
            <a:ext cx="8229600" cy="43610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Counties will use an actuarial risk assessment tool</a:t>
            </a:r>
          </a:p>
          <a:p>
            <a:endParaRPr lang="en-US" dirty="0"/>
          </a:p>
          <a:p>
            <a:r>
              <a:rPr lang="en-US" dirty="0" smtClean="0"/>
              <a:t>Risk assessment will be completed and the report will be made available to stakeholders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At the initial appearance or release determination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At subsequent scheduled appearances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As part of an on-going or sequential review of detained defendants</a:t>
            </a:r>
          </a:p>
          <a:p>
            <a:endParaRPr lang="en-US" dirty="0" smtClean="0"/>
          </a:p>
          <a:p>
            <a:r>
              <a:rPr lang="en-US" dirty="0" smtClean="0"/>
              <a:t>Additional screenings/assessments may be conducted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To help inform the conditions placed on the defendant during the pretrial period such as drug testing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 Overview: Model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Policies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60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481262"/>
          </a:xfrm>
        </p:spPr>
        <p:txBody>
          <a:bodyPr>
            <a:normAutofit fontScale="85000" lnSpcReduction="20000"/>
          </a:bodyPr>
          <a:lstStyle/>
          <a:p>
            <a:pPr marL="109537" indent="0">
              <a:buNone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109537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Overarching Goal: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109537" indent="0">
              <a:buNone/>
            </a:pPr>
            <a:r>
              <a:rPr lang="en-US" sz="2800" b="1" dirty="0" smtClean="0"/>
              <a:t>To </a:t>
            </a:r>
            <a:r>
              <a:rPr lang="en-US" sz="2800" b="1" dirty="0"/>
              <a:t>create a framework for justice systems that will result in improved system outcomes </a:t>
            </a:r>
          </a:p>
          <a:p>
            <a:pPr marL="109537" indent="0">
              <a:buNone/>
            </a:pPr>
            <a:r>
              <a:rPr lang="en-US" sz="2800" b="1" dirty="0"/>
              <a:t>	</a:t>
            </a:r>
            <a:r>
              <a:rPr lang="en-US" sz="2800" b="1" i="1" dirty="0"/>
              <a:t>through true collaborative partnerships</a:t>
            </a:r>
            <a:r>
              <a:rPr lang="en-US" sz="2800" b="1" i="1" dirty="0" smtClean="0"/>
              <a:t>,</a:t>
            </a:r>
          </a:p>
          <a:p>
            <a:pPr marL="109537" indent="0">
              <a:buNone/>
            </a:pPr>
            <a:r>
              <a:rPr lang="en-US" sz="2800" b="1" i="1" dirty="0"/>
              <a:t>	</a:t>
            </a:r>
            <a:r>
              <a:rPr lang="en-US" sz="2800" b="1" dirty="0"/>
              <a:t>	</a:t>
            </a:r>
            <a:r>
              <a:rPr lang="en-US" sz="2800" b="1" i="1" dirty="0"/>
              <a:t>systematic use of research</a:t>
            </a:r>
            <a:r>
              <a:rPr lang="en-US" sz="2800" b="1" i="1" dirty="0" smtClean="0"/>
              <a:t>,</a:t>
            </a:r>
          </a:p>
          <a:p>
            <a:pPr marL="109537" indent="0">
              <a:buNone/>
            </a:pPr>
            <a:r>
              <a:rPr lang="en-US" sz="2800" b="1" dirty="0" smtClean="0"/>
              <a:t>		</a:t>
            </a:r>
            <a:r>
              <a:rPr lang="en-US" sz="2800" b="1" dirty="0"/>
              <a:t>	</a:t>
            </a:r>
            <a:r>
              <a:rPr lang="en-US" sz="2800" b="1" i="1" dirty="0"/>
              <a:t>and a shared vision of desired outcomes.  </a:t>
            </a:r>
          </a:p>
          <a:p>
            <a:pPr marL="10953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National Institute of Corrections’ Evidence-Based Decision Making (EBDM) Initiative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752600" y="4052337"/>
            <a:ext cx="594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“A </a:t>
            </a:r>
            <a:r>
              <a:rPr lang="en-US" dirty="0">
                <a:solidFill>
                  <a:srgbClr val="C00000"/>
                </a:solidFill>
              </a:rPr>
              <a:t>permanent shift in expectations about what is possible.”</a:t>
            </a:r>
          </a:p>
          <a:p>
            <a:r>
              <a:rPr lang="en-US" dirty="0">
                <a:solidFill>
                  <a:srgbClr val="C00000"/>
                </a:solidFill>
              </a:rPr>
              <a:t>--</a:t>
            </a:r>
            <a:r>
              <a:rPr lang="en-US" i="1" dirty="0">
                <a:solidFill>
                  <a:srgbClr val="C00000"/>
                </a:solidFill>
              </a:rPr>
              <a:t>Joe </a:t>
            </a:r>
            <a:r>
              <a:rPr lang="en-US" i="1" dirty="0" err="1">
                <a:solidFill>
                  <a:srgbClr val="C00000"/>
                </a:solidFill>
              </a:rPr>
              <a:t>McCannon</a:t>
            </a:r>
            <a:r>
              <a:rPr lang="en-US" i="1" dirty="0">
                <a:solidFill>
                  <a:srgbClr val="C00000"/>
                </a:solidFill>
              </a:rPr>
              <a:t>, Wisconsin EBDM Summit, Jan 2014</a:t>
            </a:r>
          </a:p>
        </p:txBody>
      </p:sp>
    </p:spTree>
    <p:extLst>
      <p:ext uri="{BB962C8B-B14F-4D97-AF65-F5344CB8AC3E}">
        <p14:creationId xmlns:p14="http://schemas.microsoft.com/office/powerpoint/2010/main" val="119866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763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Counties are expected to have or develop effective pretrial </a:t>
            </a:r>
            <a:r>
              <a:rPr lang="en-US" dirty="0" smtClean="0"/>
              <a:t>services/agency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supervise defendants released from </a:t>
            </a:r>
            <a:r>
              <a:rPr lang="en-US" dirty="0" smtClean="0"/>
              <a:t>custody</a:t>
            </a:r>
          </a:p>
          <a:p>
            <a:pPr lvl="1"/>
            <a:r>
              <a:rPr lang="en-US" dirty="0" smtClean="0"/>
              <a:t>Requires resources</a:t>
            </a:r>
            <a:r>
              <a:rPr lang="en-US" dirty="0"/>
              <a:t>	</a:t>
            </a:r>
          </a:p>
          <a:p>
            <a:endParaRPr lang="en-US" sz="2100" dirty="0" smtClean="0"/>
          </a:p>
          <a:p>
            <a:r>
              <a:rPr lang="en-US" dirty="0" smtClean="0"/>
              <a:t>Counties will implement risk-based supervision</a:t>
            </a:r>
          </a:p>
          <a:p>
            <a:pPr lvl="1"/>
            <a:r>
              <a:rPr lang="en-US" dirty="0"/>
              <a:t>Use the least restrictive set of conditions to support </a:t>
            </a:r>
            <a:r>
              <a:rPr lang="en-US" dirty="0" smtClean="0"/>
              <a:t>court appearance and public safety </a:t>
            </a:r>
            <a:r>
              <a:rPr lang="en-US" dirty="0"/>
              <a:t>(mitigate risk)</a:t>
            </a:r>
          </a:p>
          <a:p>
            <a:pPr lvl="1"/>
            <a:r>
              <a:rPr lang="en-US" dirty="0" smtClean="0"/>
              <a:t>Adopt a release conditions matrix to help inform the conditions imposed based on risk level</a:t>
            </a:r>
          </a:p>
          <a:p>
            <a:pPr lvl="1"/>
            <a:r>
              <a:rPr lang="en-US" dirty="0" smtClean="0"/>
              <a:t>Research on impact of specific conditions and supervision practices is still developing</a:t>
            </a:r>
          </a:p>
          <a:p>
            <a:pPr lvl="1"/>
            <a:r>
              <a:rPr lang="en-US" dirty="0" smtClean="0"/>
              <a:t>But do have research that shows over-conditioning can be harmful</a:t>
            </a:r>
          </a:p>
          <a:p>
            <a:pPr marL="457200" lvl="1" indent="0">
              <a:buNone/>
            </a:pPr>
            <a:endParaRPr lang="en-US" sz="2100" dirty="0" smtClean="0"/>
          </a:p>
          <a:p>
            <a:r>
              <a:rPr lang="en-US" dirty="0"/>
              <a:t>Counties will have a process for court reminders for released </a:t>
            </a:r>
            <a:r>
              <a:rPr lang="en-US" dirty="0" smtClean="0"/>
              <a:t>defendants</a:t>
            </a:r>
          </a:p>
          <a:p>
            <a:pPr lvl="1"/>
            <a:r>
              <a:rPr lang="en-US" dirty="0" smtClean="0"/>
              <a:t>Research has shown effectiveness with court appearance rates</a:t>
            </a:r>
            <a:endParaRPr lang="en-US" dirty="0"/>
          </a:p>
          <a:p>
            <a:endParaRPr lang="en-US" dirty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 Overview: Model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Policies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629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30106"/>
            <a:ext cx="8229600" cy="436109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 Overview: Model Policies</a:t>
            </a: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0050" y="-500063"/>
            <a:ext cx="9944100" cy="7858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833" y="29095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**Sample only**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45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30106"/>
            <a:ext cx="8229600" cy="436109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Counties will adopt a violation matrix to help guide responses to pretrial violations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Responses should be certain, swift, proportionate, fair, and individualized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Prompt notification about violations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 smtClean="0"/>
              <a:t>Performance measurement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Counties will track consistent data for performance measures and outcomes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To assist in ongoing monitoring and evaluation of the pilot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Baseline data is being manually compiled for each pilot county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Challenge of current ability to track these key measures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 Overview: Model Policies</a:t>
            </a:r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9187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30106"/>
            <a:ext cx="8229600" cy="436109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Insert sample violations matrix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 Overview: Model Policies</a:t>
            </a:r>
            <a:r>
              <a:rPr lang="en-US" sz="3600" dirty="0" smtClean="0"/>
              <a:t>	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599" y="328538"/>
            <a:ext cx="9525000" cy="62484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288653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**Sample only**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0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What is risk?</a:t>
            </a:r>
            <a:endParaRPr lang="en-US" dirty="0"/>
          </a:p>
          <a:p>
            <a:endParaRPr lang="en-US" sz="1600" dirty="0"/>
          </a:p>
          <a:p>
            <a:r>
              <a:rPr lang="en-US" dirty="0" smtClean="0"/>
              <a:t>In context of pretrial, risk is connected to defendant’s likelihood, during the pretrial period, of: </a:t>
            </a:r>
          </a:p>
          <a:p>
            <a:pPr lvl="1"/>
            <a:r>
              <a:rPr lang="en-US" dirty="0" smtClean="0"/>
              <a:t>Not appearing for court</a:t>
            </a:r>
          </a:p>
          <a:p>
            <a:pPr lvl="1"/>
            <a:r>
              <a:rPr lang="en-US" dirty="0" smtClean="0"/>
              <a:t>Being arrested on a new criminal offense</a:t>
            </a:r>
          </a:p>
          <a:p>
            <a:pPr lvl="2"/>
            <a:r>
              <a:rPr lang="en-US" dirty="0" smtClean="0"/>
              <a:t>Overall and for specific charges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Different from long-term, criminogenic risk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Pilot: Risk Assessment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9883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4127" y="1371600"/>
            <a:ext cx="8229600" cy="4495800"/>
          </a:xfrm>
        </p:spPr>
        <p:txBody>
          <a:bodyPr>
            <a:normAutofit/>
          </a:bodyPr>
          <a:lstStyle/>
          <a:p>
            <a:pPr marL="457200"/>
            <a:r>
              <a:rPr lang="en-US" sz="28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Most pretrial defendants present low to moderate risks of failure </a:t>
            </a:r>
            <a:r>
              <a:rPr lang="en-US" sz="2800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pretrial</a:t>
            </a:r>
          </a:p>
          <a:p>
            <a:pPr marL="857250" lvl="1"/>
            <a:r>
              <a:rPr lang="en-US" sz="2400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Majority of defendants show up to court and are not arrested during the pretrial period</a:t>
            </a:r>
          </a:p>
          <a:p>
            <a:pPr marL="457200"/>
            <a:endParaRPr lang="en-US" sz="2800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pPr marL="457200"/>
            <a:r>
              <a:rPr lang="en-US" sz="2800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Based on risk principle, should match supervision to risk level</a:t>
            </a:r>
          </a:p>
          <a:p>
            <a:pPr marL="857250" lvl="1"/>
            <a:r>
              <a:rPr lang="en-US" sz="2400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Intervention should match risk</a:t>
            </a:r>
          </a:p>
          <a:p>
            <a:pPr marL="857250" lvl="1"/>
            <a:r>
              <a:rPr lang="en-US" sz="2400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Poor </a:t>
            </a:r>
            <a:r>
              <a:rPr lang="en-US" sz="2400" dirty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matching of supervision levels to risk levels may increase </a:t>
            </a:r>
            <a:r>
              <a:rPr lang="en-US" sz="2400" dirty="0" smtClean="0">
                <a:solidFill>
                  <a:srgbClr val="C0000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pretrial failure rates</a:t>
            </a:r>
          </a:p>
          <a:p>
            <a:pPr marL="114300" indent="0">
              <a:buNone/>
            </a:pPr>
            <a:endParaRPr lang="en-US" sz="28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Research Background: Risk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489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Variety of tools available to assess pretrial risk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Known as risk assessment instruments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Different from risk assessment at other parts of the criminal justice process</a:t>
            </a:r>
          </a:p>
          <a:p>
            <a:pPr marL="457200" lvl="1" indent="0"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/>
              <a:t>Based on research of likelihood (prediction) of pretrial success/failure based on specific </a:t>
            </a:r>
            <a:r>
              <a:rPr lang="en-US" dirty="0" smtClean="0"/>
              <a:t>factors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Based on the group that the individual falls into for risk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/>
          </a:p>
          <a:p>
            <a:r>
              <a:rPr lang="en-US" dirty="0"/>
              <a:t>Primarily based on common </a:t>
            </a:r>
            <a:r>
              <a:rPr lang="en-US" dirty="0" smtClean="0"/>
              <a:t>factors (some or all)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Static: Prior arrests/convictions/incarcerations, prior failure to appear (FTA), pending charges, age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Dynamic: substance use, residence, employment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Pilot: Risk Assessment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5091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Pilot sites have elected to use, at least initially, the Public Safety Assessment (PSA) from the Laura and John Arnold Foundation</a:t>
            </a:r>
          </a:p>
          <a:p>
            <a:pPr lvl="1"/>
            <a:r>
              <a:rPr lang="en-US" dirty="0" smtClean="0"/>
              <a:t>Static factors</a:t>
            </a:r>
          </a:p>
          <a:p>
            <a:pPr marL="914400" lvl="2" indent="0">
              <a:buNone/>
            </a:pPr>
            <a:r>
              <a:rPr lang="en-US" dirty="0" smtClean="0"/>
              <a:t>Age			Current offense		Pending charge</a:t>
            </a:r>
          </a:p>
          <a:p>
            <a:pPr marL="914400" lvl="2" indent="0">
              <a:buNone/>
            </a:pPr>
            <a:r>
              <a:rPr lang="en-US" dirty="0" smtClean="0"/>
              <a:t>Prior convictions 		Prior violent conviction	Prior FTA</a:t>
            </a:r>
          </a:p>
          <a:p>
            <a:pPr marL="914400" lvl="2" indent="0">
              <a:buNone/>
            </a:pPr>
            <a:r>
              <a:rPr lang="en-US" dirty="0" smtClean="0"/>
              <a:t>Prior incarceration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Provides risk score for:</a:t>
            </a:r>
          </a:p>
          <a:p>
            <a:pPr lvl="2"/>
            <a:r>
              <a:rPr lang="en-US" dirty="0" smtClean="0"/>
              <a:t>Failure to Appear (FTA)</a:t>
            </a:r>
          </a:p>
          <a:p>
            <a:pPr lvl="2"/>
            <a:r>
              <a:rPr lang="en-US" dirty="0" smtClean="0"/>
              <a:t>New </a:t>
            </a:r>
            <a:r>
              <a:rPr lang="en-US" dirty="0"/>
              <a:t>C</a:t>
            </a:r>
            <a:r>
              <a:rPr lang="en-US" dirty="0" smtClean="0"/>
              <a:t>riminal Activity (NCA)</a:t>
            </a:r>
          </a:p>
          <a:p>
            <a:pPr lvl="2"/>
            <a:r>
              <a:rPr lang="en-US" dirty="0" smtClean="0"/>
              <a:t>New Violent Criminal Activity (NCVA)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Will be receiving additional background on the PSA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Pilot: Risk Assessment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697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Risk assessment tools are intended to supplement, </a:t>
            </a:r>
            <a:r>
              <a:rPr lang="en-US" i="1" u="sng" dirty="0" smtClean="0"/>
              <a:t>not</a:t>
            </a:r>
            <a:r>
              <a:rPr lang="en-US" dirty="0" smtClean="0"/>
              <a:t> replace judicial discretion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Typically described as “risk-informed”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Can help provide consistency and guidance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Release, conditions, and level of supervision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Risk assessment tools are not the final answer and outcomes need to be evaluated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Tool should also be locally validated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How well does the tool predict pretrial success/failure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Pilot: Risk Assessment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98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6868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On-going discussion about relationship between risk assessment and bias</a:t>
            </a:r>
          </a:p>
          <a:p>
            <a:pPr lvl="1"/>
            <a:r>
              <a:rPr lang="en-US" dirty="0" smtClean="0"/>
              <a:t>Some concern that risk assessment tools can add to issues of disparity</a:t>
            </a:r>
          </a:p>
          <a:p>
            <a:pPr lvl="1"/>
            <a:r>
              <a:rPr lang="en-US" dirty="0" smtClean="0"/>
              <a:t>However, the alternative of no tool has not alleviated the issue</a:t>
            </a:r>
          </a:p>
          <a:p>
            <a:endParaRPr lang="en-US" dirty="0"/>
          </a:p>
          <a:p>
            <a:r>
              <a:rPr lang="en-US" dirty="0" smtClean="0"/>
              <a:t>Goal is to utilize tools that have demonstrated fewer differences (are more neutral) in terms of race/ethnicity, gender, and socioeconomic status</a:t>
            </a:r>
          </a:p>
          <a:p>
            <a:endParaRPr lang="en-US" dirty="0" smtClean="0"/>
          </a:p>
          <a:p>
            <a:r>
              <a:rPr lang="en-US" dirty="0" smtClean="0"/>
              <a:t>Use of static factors can be an improvement</a:t>
            </a:r>
          </a:p>
          <a:p>
            <a:pPr lvl="1"/>
            <a:r>
              <a:rPr lang="en-US" dirty="0" smtClean="0"/>
              <a:t>Removes factors such as where someone lives</a:t>
            </a:r>
          </a:p>
          <a:p>
            <a:pPr lvl="1"/>
            <a:r>
              <a:rPr lang="en-US" dirty="0" smtClean="0"/>
              <a:t>But still impacted by systemic factors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Highlights the continued need for: </a:t>
            </a:r>
          </a:p>
          <a:p>
            <a:pPr lvl="1"/>
            <a:r>
              <a:rPr lang="en-US" dirty="0" smtClean="0"/>
              <a:t>Judicial discretion in the decision making process</a:t>
            </a:r>
          </a:p>
          <a:p>
            <a:pPr lvl="1"/>
            <a:r>
              <a:rPr lang="en-US" dirty="0" smtClean="0"/>
              <a:t>On-going research and evaluation in this area</a:t>
            </a:r>
          </a:p>
          <a:p>
            <a:pPr lvl="1"/>
            <a:r>
              <a:rPr lang="en-US" dirty="0" smtClean="0"/>
              <a:t>Critical look at the impact of these tools going forward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9669" y="3048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Pilot: Risk Assessment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810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b="1" dirty="0" smtClean="0"/>
              <a:t>Why EBDM?</a:t>
            </a:r>
          </a:p>
        </p:txBody>
      </p:sp>
      <p:sp>
        <p:nvSpPr>
          <p:cNvPr id="7172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05800" cy="42545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600" dirty="0" smtClean="0"/>
              <a:t>Growing body of evidence that can (and does) inform justice system agencies’ performance and increase effectiveness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Historically, there have been demonstrations of successful approaches/changes within</a:t>
            </a:r>
            <a:r>
              <a:rPr lang="en-US" sz="2600" i="1" dirty="0" smtClean="0"/>
              <a:t> individual </a:t>
            </a:r>
            <a:r>
              <a:rPr lang="en-US" sz="2600" dirty="0" smtClean="0"/>
              <a:t>operating agencies around the country, </a:t>
            </a:r>
            <a:r>
              <a:rPr lang="en-US" sz="2600" i="1" dirty="0" smtClean="0"/>
              <a:t>not </a:t>
            </a:r>
            <a:r>
              <a:rPr lang="en-US" sz="2600" i="1" dirty="0" err="1" smtClean="0"/>
              <a:t>systemwide</a:t>
            </a:r>
            <a:endParaRPr lang="en-US" sz="2600" i="1" dirty="0" smtClean="0"/>
          </a:p>
          <a:p>
            <a:pPr marL="0" indent="0" eaLnBrk="1" hangingPunct="1">
              <a:buNone/>
            </a:pPr>
            <a:endParaRPr lang="en-US" sz="2600" i="1" dirty="0" smtClean="0"/>
          </a:p>
          <a:p>
            <a:r>
              <a:rPr lang="en-US" sz="2600" dirty="0" smtClean="0"/>
              <a:t>A </a:t>
            </a:r>
            <a:r>
              <a:rPr lang="en-US" sz="2600" dirty="0"/>
              <a:t>primary perceived barrier is the lack of system collaboration around a common set of outcomes and </a:t>
            </a:r>
            <a:r>
              <a:rPr lang="en-US" sz="2600" dirty="0" smtClean="0"/>
              <a:t>principles</a:t>
            </a:r>
          </a:p>
          <a:p>
            <a:endParaRPr lang="en-US" sz="2600" dirty="0"/>
          </a:p>
          <a:p>
            <a:r>
              <a:rPr lang="en-US" sz="2800" dirty="0" smtClean="0"/>
              <a:t>EBDM is a systemic </a:t>
            </a:r>
            <a:r>
              <a:rPr lang="en-US" sz="2800" dirty="0"/>
              <a:t>approach that uses research to inform decisions at all </a:t>
            </a:r>
            <a:r>
              <a:rPr lang="en-US" sz="2800" dirty="0" smtClean="0"/>
              <a:t>levels (</a:t>
            </a:r>
            <a:r>
              <a:rPr lang="en-US" sz="1900" i="1" dirty="0" smtClean="0"/>
              <a:t>EBDM Framework</a:t>
            </a:r>
            <a:r>
              <a:rPr lang="en-US" sz="2800" dirty="0" smtClean="0"/>
              <a:t>)</a:t>
            </a:r>
            <a:endParaRPr lang="en-US" sz="2600" dirty="0"/>
          </a:p>
          <a:p>
            <a:pPr eaLnBrk="1" hangingPunct="1"/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4259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2742" y="1524000"/>
            <a:ext cx="8229600" cy="3886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Data collection is key to both monitoring the pretrial pilots, as well as measuring outcomes</a:t>
            </a:r>
          </a:p>
          <a:p>
            <a:endParaRPr lang="en-US" dirty="0"/>
          </a:p>
          <a:p>
            <a:r>
              <a:rPr lang="en-US" dirty="0" smtClean="0"/>
              <a:t>There are key measures related to pretrial outcomes:</a:t>
            </a:r>
          </a:p>
          <a:p>
            <a:pPr lvl="1"/>
            <a:r>
              <a:rPr lang="en-US" dirty="0" smtClean="0"/>
              <a:t>Failure to Appear (FTA) rates</a:t>
            </a:r>
          </a:p>
          <a:p>
            <a:pPr lvl="2"/>
            <a:r>
              <a:rPr lang="en-US" dirty="0" smtClean="0"/>
              <a:t>Success: Appearance rate </a:t>
            </a:r>
          </a:p>
          <a:p>
            <a:pPr lvl="1"/>
            <a:r>
              <a:rPr lang="en-US" dirty="0" smtClean="0"/>
              <a:t>New Criminal Activity (NCA)/Re-arrest rates</a:t>
            </a:r>
          </a:p>
          <a:p>
            <a:pPr lvl="2"/>
            <a:r>
              <a:rPr lang="en-US" dirty="0" smtClean="0"/>
              <a:t>Success: Safety Rate	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These should be monitored on-going and considered in relation to characteristics and demographics of defendants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Pilot: Data, Performance </a:t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Measures and Outcomes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834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14496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Additional measures related to pretrial processing: </a:t>
            </a:r>
          </a:p>
          <a:p>
            <a:pPr lvl="1"/>
            <a:r>
              <a:rPr lang="en-US" sz="2500" dirty="0" smtClean="0"/>
              <a:t>Defendants by risk level for FTA/NCA</a:t>
            </a:r>
          </a:p>
          <a:p>
            <a:pPr lvl="1"/>
            <a:r>
              <a:rPr lang="en-US" sz="2500" dirty="0" smtClean="0"/>
              <a:t>Concurrence rate </a:t>
            </a:r>
          </a:p>
          <a:p>
            <a:pPr lvl="1"/>
            <a:r>
              <a:rPr lang="en-US" sz="2500" dirty="0" smtClean="0"/>
              <a:t>Length of stay for detained defendants</a:t>
            </a:r>
          </a:p>
          <a:p>
            <a:pPr lvl="1"/>
            <a:r>
              <a:rPr lang="en-US" sz="2500" dirty="0" smtClean="0"/>
              <a:t>Number of defendants released</a:t>
            </a:r>
          </a:p>
          <a:p>
            <a:pPr lvl="1"/>
            <a:r>
              <a:rPr lang="en-US" sz="2500" dirty="0" smtClean="0"/>
              <a:t>Pretrial detention/release rate</a:t>
            </a:r>
          </a:p>
          <a:p>
            <a:pPr lvl="1"/>
            <a:r>
              <a:rPr lang="en-US" sz="2500" dirty="0" smtClean="0"/>
              <a:t>Conditions imposed</a:t>
            </a:r>
          </a:p>
          <a:p>
            <a:pPr lvl="1"/>
            <a:r>
              <a:rPr lang="en-US" sz="2500" dirty="0" smtClean="0"/>
              <a:t>Time on supervision</a:t>
            </a:r>
          </a:p>
          <a:p>
            <a:pPr lvl="1"/>
            <a:endParaRPr lang="en-US" sz="25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Pilot: Data, Performance </a:t>
            </a:r>
            <a:b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Measures and Outcomes</a:t>
            </a:r>
            <a:r>
              <a:rPr lang="en-US" sz="36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8735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Pretrial success rates are better than often assumed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Risk assessment tools help to predict likelihood of pretrial success/failure for groups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Risk language should be “higher” risk rather than “high” risk – it is relative</a:t>
            </a:r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Pretrial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Pilot: Success Rates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844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Appearance Rate by RAI Level--Kentucky</a:t>
            </a:r>
            <a:endParaRPr lang="en-US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530590655"/>
              </p:ext>
            </p:extLst>
          </p:nvPr>
        </p:nvGraphicFramePr>
        <p:xfrm>
          <a:off x="304800" y="838200"/>
          <a:ext cx="7392390" cy="5363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325095" y="4419600"/>
            <a:ext cx="2744190" cy="42755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Overall Release Rate= 73% / Overall Appearance Rate= 85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%</a:t>
            </a:r>
          </a:p>
          <a:p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Source: Kentucky / NAPSA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7124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06461299"/>
              </p:ext>
            </p:extLst>
          </p:nvPr>
        </p:nvGraphicFramePr>
        <p:xfrm>
          <a:off x="660779" y="1066800"/>
          <a:ext cx="70104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</a:rPr>
              <a:t>Non Arrest  Rate by RAI Level—Washington, DC</a:t>
            </a:r>
            <a:endParaRPr lang="en-US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48400" y="4572000"/>
            <a:ext cx="2895600" cy="42755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Overall Release Rate= 90% / Overall  Non-Arrest Rate= 89</a:t>
            </a:r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%</a:t>
            </a:r>
          </a:p>
          <a:p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  <a:p>
            <a:r>
              <a:rPr lang="en-US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ndara" panose="020E0502030303020204" pitchFamily="34" charset="0"/>
              </a:rPr>
              <a:t>Source: Washington DC / NAPSA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12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1712" y="1077542"/>
            <a:ext cx="8009792" cy="41711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PSA Validation</a:t>
            </a:r>
            <a:endParaRPr lang="en-US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Pretrial Failure to Appear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C8D8F-5D68-4C9A-8DF1-2664D46B3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745442"/>
              </p:ext>
            </p:extLst>
          </p:nvPr>
        </p:nvGraphicFramePr>
        <p:xfrm>
          <a:off x="719010" y="2137422"/>
          <a:ext cx="7789984" cy="342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B7E86"/>
                </a:solidFill>
              </a:rPr>
              <a:t>Public Safety Assessment</a:t>
            </a:r>
            <a:endParaRPr lang="en-US" dirty="0">
              <a:solidFill>
                <a:srgbClr val="0B7E86"/>
              </a:solidFill>
            </a:endParaRPr>
          </a:p>
        </p:txBody>
      </p:sp>
      <p:pic>
        <p:nvPicPr>
          <p:cNvPr id="6" name="Picture 6" descr="JSP Icon blue for P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504" y="5524425"/>
            <a:ext cx="483054" cy="6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999" y="178261"/>
            <a:ext cx="823801" cy="62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75294"/>
            <a:ext cx="7863840" cy="409803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PSA </a:t>
            </a:r>
            <a:r>
              <a:rPr lang="en-US" dirty="0"/>
              <a:t>Validation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New Criminal Activity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BC8D8F-5D68-4C9A-8DF1-2664D46B3B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439288"/>
              </p:ext>
            </p:extLst>
          </p:nvPr>
        </p:nvGraphicFramePr>
        <p:xfrm>
          <a:off x="670183" y="2042946"/>
          <a:ext cx="7644032" cy="335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B7E86"/>
                </a:solidFill>
              </a:rPr>
              <a:t>Public Safety Assessment </a:t>
            </a:r>
            <a:endParaRPr lang="en-US" dirty="0">
              <a:solidFill>
                <a:srgbClr val="0B7E86"/>
              </a:solidFill>
            </a:endParaRPr>
          </a:p>
        </p:txBody>
      </p:sp>
      <p:pic>
        <p:nvPicPr>
          <p:cNvPr id="6" name="Picture 6" descr="JSP Icon blue for PP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46" y="5531077"/>
            <a:ext cx="483054" cy="62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043" y="137318"/>
            <a:ext cx="6039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189038"/>
            <a:ext cx="8229600" cy="436109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Pilot counties and state team received training and input from NIC</a:t>
            </a:r>
          </a:p>
          <a:p>
            <a:endParaRPr lang="en-US" dirty="0"/>
          </a:p>
          <a:p>
            <a:r>
              <a:rPr lang="en-US" dirty="0" smtClean="0"/>
              <a:t>Modifying “model policies” and supporting documents based on Essential Elements and input from NIC</a:t>
            </a:r>
          </a:p>
          <a:p>
            <a:endParaRPr lang="en-US" dirty="0" smtClean="0"/>
          </a:p>
          <a:p>
            <a:r>
              <a:rPr lang="en-US" dirty="0" smtClean="0"/>
              <a:t>Draft implementation plan developed</a:t>
            </a:r>
          </a:p>
          <a:p>
            <a:pPr lvl="1"/>
            <a:r>
              <a:rPr lang="en-US" dirty="0" smtClean="0"/>
              <a:t>To be customized for each county – at different stages currently</a:t>
            </a:r>
          </a:p>
          <a:p>
            <a:endParaRPr lang="en-US" dirty="0" smtClean="0"/>
          </a:p>
          <a:p>
            <a:r>
              <a:rPr lang="en-US" dirty="0" smtClean="0"/>
              <a:t>Working with NIC on technical assistance for implementation for initial counties</a:t>
            </a:r>
          </a:p>
          <a:p>
            <a:pPr lvl="1"/>
            <a:endParaRPr lang="en-US" dirty="0"/>
          </a:p>
          <a:p>
            <a:r>
              <a:rPr lang="en-US" dirty="0" smtClean="0"/>
              <a:t>On-going discussion regarding the need for a Statewide Pretrial Director or Administrator for these efforts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Current Status of Pretrial Pilot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092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2671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Risk Assessment:</a:t>
            </a:r>
          </a:p>
          <a:p>
            <a:pPr lvl="1"/>
            <a:r>
              <a:rPr lang="en-US" dirty="0" smtClean="0"/>
              <a:t>At final stage of signing MOU with the Arnold Foundation</a:t>
            </a:r>
          </a:p>
          <a:p>
            <a:pPr lvl="1"/>
            <a:r>
              <a:rPr lang="en-US" dirty="0" smtClean="0"/>
              <a:t>Modifying </a:t>
            </a:r>
            <a:r>
              <a:rPr lang="en-US" dirty="0"/>
              <a:t>“operational guide” for PSA scoring and related </a:t>
            </a:r>
            <a:r>
              <a:rPr lang="en-US" dirty="0" smtClean="0"/>
              <a:t>documents</a:t>
            </a:r>
          </a:p>
          <a:p>
            <a:pPr lvl="1"/>
            <a:r>
              <a:rPr lang="en-US" dirty="0" smtClean="0"/>
              <a:t>Stakeholders and assessors received initial PSA training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Support from the state team: </a:t>
            </a:r>
          </a:p>
          <a:p>
            <a:pPr lvl="1"/>
            <a:r>
              <a:rPr lang="en-US" dirty="0" smtClean="0"/>
              <a:t>Working through challenges with access to criminal history data</a:t>
            </a:r>
          </a:p>
          <a:p>
            <a:pPr lvl="1"/>
            <a:r>
              <a:rPr lang="en-US" dirty="0" smtClean="0"/>
              <a:t>Working to finalize data elements and obtain data system</a:t>
            </a:r>
          </a:p>
          <a:p>
            <a:pPr lvl="1"/>
            <a:r>
              <a:rPr lang="en-US" dirty="0" smtClean="0"/>
              <a:t>Seeking grant funding to help support parts of the effort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Evaluation of the pilots: </a:t>
            </a:r>
          </a:p>
          <a:p>
            <a:pPr lvl="1"/>
            <a:r>
              <a:rPr lang="en-US" dirty="0" smtClean="0"/>
              <a:t>Identifying key measures</a:t>
            </a:r>
          </a:p>
          <a:p>
            <a:pPr lvl="1"/>
            <a:r>
              <a:rPr lang="en-US" dirty="0" smtClean="0"/>
              <a:t>Compiling and reviewing </a:t>
            </a:r>
            <a:r>
              <a:rPr lang="en-US" dirty="0"/>
              <a:t>baseline data </a:t>
            </a:r>
            <a:endParaRPr lang="en-US" dirty="0" smtClean="0"/>
          </a:p>
          <a:p>
            <a:pPr lvl="1"/>
            <a:r>
              <a:rPr lang="en-US" dirty="0" smtClean="0"/>
              <a:t>On-going assistance with performance measurement and evaluation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Current Status of Pretrial Pilot</a:t>
            </a:r>
            <a:r>
              <a:rPr lang="en-US" sz="3600" dirty="0" smtClean="0"/>
              <a:t>	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532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Questions and discussion</a:t>
            </a:r>
          </a:p>
          <a:p>
            <a:endParaRPr lang="en-US" dirty="0"/>
          </a:p>
          <a:p>
            <a:r>
              <a:rPr lang="en-US" dirty="0" smtClean="0"/>
              <a:t>Additional information for future meetings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>
              <a:solidFill>
                <a:srgbClr val="00B0F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Wisconsin Pretrial Pilot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427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79216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9pPr>
            <a:extLst/>
          </a:lstStyle>
          <a:p>
            <a:r>
              <a:rPr lang="en-US" sz="3200" dirty="0" smtClean="0">
                <a:solidFill>
                  <a:srgbClr val="C00000"/>
                </a:solidFill>
              </a:rPr>
              <a:t>EBDM Principles</a:t>
            </a:r>
            <a:endParaRPr lang="en-US" sz="3200" dirty="0">
              <a:solidFill>
                <a:srgbClr val="C00000"/>
              </a:solidFill>
              <a:latin typeface="Kalinga" pitchFamily="34" charset="0"/>
              <a:cs typeface="Kalinga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09600" y="1096962"/>
            <a:ext cx="8229600" cy="5486400"/>
          </a:xfrm>
          <a:prstGeom prst="rect">
            <a:avLst/>
          </a:prstGeom>
        </p:spPr>
        <p:txBody>
          <a:bodyPr>
            <a:no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Clr>
                <a:srgbClr val="C00000"/>
              </a:buClr>
            </a:pPr>
            <a:r>
              <a:rPr lang="en-US" sz="2200" b="1" dirty="0" smtClean="0"/>
              <a:t>EBDM Principle 1:  </a:t>
            </a:r>
            <a:r>
              <a:rPr lang="en-US" sz="2200" dirty="0" smtClean="0"/>
              <a:t>The professional judgment of criminal justice system decision makers is enhanced when informed by evidence-based knowledge.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</a:pPr>
            <a:r>
              <a:rPr lang="en-US" sz="2200" b="1" dirty="0" smtClean="0"/>
              <a:t>EBDM Principle 2:  </a:t>
            </a:r>
            <a:r>
              <a:rPr lang="en-US" sz="2200" dirty="0" smtClean="0"/>
              <a:t>Every interaction within the criminal justice system offers an opportunity to contribute to harm reduction.</a:t>
            </a:r>
          </a:p>
          <a:p>
            <a:pPr>
              <a:buClr>
                <a:srgbClr val="C00000"/>
              </a:buClr>
            </a:pPr>
            <a:endParaRPr lang="en-US" sz="2000" b="1" dirty="0" smtClean="0"/>
          </a:p>
          <a:p>
            <a:pPr marL="342900" indent="-342900">
              <a:buClr>
                <a:srgbClr val="C00000"/>
              </a:buClr>
            </a:pPr>
            <a:r>
              <a:rPr lang="en-US" sz="2200" b="1" dirty="0" smtClean="0"/>
              <a:t>EBDM Principle 3:  </a:t>
            </a:r>
            <a:r>
              <a:rPr lang="en-US" sz="2200" dirty="0" smtClean="0"/>
              <a:t>Systems achieve better outcomes when they operate collaboratively.</a:t>
            </a:r>
          </a:p>
          <a:p>
            <a:pPr>
              <a:buClr>
                <a:srgbClr val="C00000"/>
              </a:buClr>
            </a:pPr>
            <a:endParaRPr lang="en-US" sz="2000" dirty="0" smtClean="0"/>
          </a:p>
          <a:p>
            <a:pPr marL="342900" indent="-342900">
              <a:buClr>
                <a:srgbClr val="C00000"/>
              </a:buClr>
            </a:pPr>
            <a:r>
              <a:rPr lang="en-US" sz="2200" b="1" dirty="0" smtClean="0"/>
              <a:t>EBDM Principle 4:  </a:t>
            </a:r>
            <a:r>
              <a:rPr lang="en-US" sz="2200" dirty="0" smtClean="0"/>
              <a:t>The criminal justice system will continually learn and improve when professionals make decisions based on the collection, analysis, and use of data and information.</a:t>
            </a:r>
          </a:p>
          <a:p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16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535645"/>
            <a:ext cx="8229600" cy="884238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9pPr>
            <a:extLst/>
          </a:lstStyle>
          <a:p>
            <a:r>
              <a:rPr lang="en-US" dirty="0" smtClean="0">
                <a:solidFill>
                  <a:srgbClr val="C00000"/>
                </a:solidFill>
              </a:rPr>
              <a:t>Phase I-III: Overview of Local Level EBDM </a:t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2008-2013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86200" y="1506283"/>
            <a:ext cx="5105400" cy="4038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sz="2400" dirty="0" smtClean="0"/>
              <a:t>NIC began its sponsorship of the </a:t>
            </a:r>
            <a:r>
              <a:rPr lang="en-US" sz="2400" i="1" dirty="0" smtClean="0"/>
              <a:t>Evidence-Based Decision Making in Local Criminal Justice Systems</a:t>
            </a:r>
            <a:r>
              <a:rPr lang="en-US" sz="2400" dirty="0" smtClean="0"/>
              <a:t> (EBDM) initiative in May 2008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sz="2400" dirty="0" smtClean="0"/>
              <a:t>In Phase I, NIC built the EBDM “Framework”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sz="2400" dirty="0" smtClean="0"/>
              <a:t>In August of 2010, NIC selected, on a competitive basis, seven local jurisdictions from across the country (</a:t>
            </a:r>
            <a:r>
              <a:rPr lang="en-US" sz="2400" b="1" i="1" dirty="0" smtClean="0"/>
              <a:t>including Eau Claire and Milwaukee</a:t>
            </a:r>
            <a:r>
              <a:rPr lang="en-US" sz="2400" dirty="0" smtClean="0"/>
              <a:t>) to participate in Phase II</a:t>
            </a:r>
          </a:p>
          <a:p>
            <a:pPr>
              <a:lnSpc>
                <a:spcPct val="120000"/>
              </a:lnSpc>
              <a:buClr>
                <a:srgbClr val="C00000"/>
              </a:buClr>
            </a:pPr>
            <a:r>
              <a:rPr lang="en-US" sz="2400" dirty="0" smtClean="0"/>
              <a:t>The same  seven sites continued on to the Implementation Phase (Phase III)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988430" y="1600200"/>
            <a:ext cx="2219822" cy="1188086"/>
            <a:chOff x="-55676" y="271128"/>
            <a:chExt cx="2219822" cy="1188086"/>
          </a:xfrm>
        </p:grpSpPr>
        <p:sp>
          <p:nvSpPr>
            <p:cNvPr id="8" name="Rounded Rectangle 7"/>
            <p:cNvSpPr/>
            <p:nvPr/>
          </p:nvSpPr>
          <p:spPr>
            <a:xfrm>
              <a:off x="-55676" y="271128"/>
              <a:ext cx="2219822" cy="11405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9" name="Rounded Rectangle 4"/>
            <p:cNvSpPr/>
            <p:nvPr/>
          </p:nvSpPr>
          <p:spPr>
            <a:xfrm>
              <a:off x="55676" y="430043"/>
              <a:ext cx="2108470" cy="10291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I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Framework Development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May 2008-March 2010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88430" y="2943163"/>
            <a:ext cx="2219822" cy="1140523"/>
            <a:chOff x="0" y="2504258"/>
            <a:chExt cx="2219822" cy="1140523"/>
          </a:xfrm>
        </p:grpSpPr>
        <p:sp>
          <p:nvSpPr>
            <p:cNvPr id="14" name="Rounded Rectangle 13"/>
            <p:cNvSpPr/>
            <p:nvPr/>
          </p:nvSpPr>
          <p:spPr>
            <a:xfrm>
              <a:off x="0" y="2504258"/>
              <a:ext cx="2219822" cy="1140523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5" name="Rounded Rectangle 6"/>
            <p:cNvSpPr/>
            <p:nvPr/>
          </p:nvSpPr>
          <p:spPr>
            <a:xfrm>
              <a:off x="55676" y="2559934"/>
              <a:ext cx="2108470" cy="102917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II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Planning Process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June 2010-August 2011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88430" y="4419600"/>
            <a:ext cx="2221992" cy="1140523"/>
            <a:chOff x="0" y="4259966"/>
            <a:chExt cx="2221992" cy="1140523"/>
          </a:xfrm>
          <a:solidFill>
            <a:schemeClr val="accent1">
              <a:lumMod val="75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0" y="4259966"/>
              <a:ext cx="2221992" cy="1140523"/>
            </a:xfrm>
            <a:prstGeom prst="round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1" name="Rounded Rectangle 8"/>
            <p:cNvSpPr/>
            <p:nvPr/>
          </p:nvSpPr>
          <p:spPr>
            <a:xfrm>
              <a:off x="55676" y="4315642"/>
              <a:ext cx="2110640" cy="102917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III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Implementation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August 2011-Dec 2013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74703"/>
            <a:ext cx="8229600" cy="884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9pPr>
            <a:extLst/>
          </a:lstStyle>
          <a:p>
            <a:r>
              <a:rPr lang="en-US" sz="3200" dirty="0" smtClean="0">
                <a:solidFill>
                  <a:srgbClr val="C00000"/>
                </a:solidFill>
              </a:rPr>
              <a:t>Phase IV-V: Overview of Statewide EBDM to Date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86200" y="1699401"/>
            <a:ext cx="51054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C00000"/>
              </a:buClr>
            </a:pPr>
            <a:r>
              <a:rPr lang="en-US" sz="2200" dirty="0" smtClean="0"/>
              <a:t>Participate in a process designed to prepare teams within the state for the EBDM planning phase </a:t>
            </a:r>
          </a:p>
          <a:p>
            <a:pPr>
              <a:buClr>
                <a:srgbClr val="C00000"/>
              </a:buClr>
            </a:pPr>
            <a:r>
              <a:rPr lang="en-US" sz="2200" dirty="0" smtClean="0"/>
              <a:t>Engage in EBDM planning (V) and implementation (VI) activities at state level and in multiple local jurisdictions </a:t>
            </a:r>
          </a:p>
          <a:p>
            <a:pPr>
              <a:buClr>
                <a:srgbClr val="C00000"/>
              </a:buClr>
            </a:pPr>
            <a:r>
              <a:rPr lang="en-US" sz="2200" dirty="0" smtClean="0"/>
              <a:t>Currently moving forward on additional technical assistance starting fall 2018</a:t>
            </a:r>
          </a:p>
          <a:p>
            <a:pPr>
              <a:buClr>
                <a:srgbClr val="C00000"/>
              </a:buClr>
            </a:pPr>
            <a:r>
              <a:rPr lang="en-US" sz="2200" dirty="0" smtClean="0"/>
              <a:t>More than 40 additional counties have expressed an interest in becoming involved with EBDM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90600" y="1699401"/>
            <a:ext cx="2219822" cy="1140523"/>
            <a:chOff x="0" y="374367"/>
            <a:chExt cx="2219822" cy="1140523"/>
          </a:xfrm>
          <a:solidFill>
            <a:schemeClr val="accent1">
              <a:lumMod val="75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0" y="374367"/>
              <a:ext cx="2219822" cy="1140523"/>
            </a:xfrm>
            <a:prstGeom prst="round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9" name="Rounded Rectangle 4"/>
            <p:cNvSpPr/>
            <p:nvPr/>
          </p:nvSpPr>
          <p:spPr>
            <a:xfrm>
              <a:off x="55676" y="430043"/>
              <a:ext cx="2108470" cy="102917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IV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Preparation for Expansion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Sep 2013 – Dec 2014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90600" y="3068524"/>
            <a:ext cx="2219822" cy="1140523"/>
            <a:chOff x="0" y="2504258"/>
            <a:chExt cx="2219822" cy="1140523"/>
          </a:xfrm>
          <a:solidFill>
            <a:schemeClr val="accent1">
              <a:lumMod val="75000"/>
            </a:schemeClr>
          </a:solidFill>
        </p:grpSpPr>
        <p:sp>
          <p:nvSpPr>
            <p:cNvPr id="14" name="Rounded Rectangle 13"/>
            <p:cNvSpPr/>
            <p:nvPr/>
          </p:nvSpPr>
          <p:spPr>
            <a:xfrm>
              <a:off x="0" y="2504258"/>
              <a:ext cx="2219822" cy="1140523"/>
            </a:xfrm>
            <a:prstGeom prst="round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5" name="Rounded Rectangle 6"/>
            <p:cNvSpPr/>
            <p:nvPr/>
          </p:nvSpPr>
          <p:spPr>
            <a:xfrm>
              <a:off x="55676" y="2559934"/>
              <a:ext cx="2108470" cy="102917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V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Planning Process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Mar 2015 – July 2016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90600" y="4440124"/>
            <a:ext cx="2221992" cy="1140523"/>
            <a:chOff x="0" y="4259966"/>
            <a:chExt cx="2221992" cy="1140523"/>
          </a:xfrm>
          <a:solidFill>
            <a:schemeClr val="accent1">
              <a:lumMod val="75000"/>
            </a:schemeClr>
          </a:solidFill>
        </p:grpSpPr>
        <p:sp>
          <p:nvSpPr>
            <p:cNvPr id="20" name="Rounded Rectangle 19"/>
            <p:cNvSpPr/>
            <p:nvPr/>
          </p:nvSpPr>
          <p:spPr>
            <a:xfrm>
              <a:off x="0" y="4259966"/>
              <a:ext cx="2221992" cy="1140523"/>
            </a:xfrm>
            <a:prstGeom prst="roundRect">
              <a:avLst/>
            </a:prstGeom>
            <a:grpFill/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21" name="Rounded Rectangle 8"/>
            <p:cNvSpPr/>
            <p:nvPr/>
          </p:nvSpPr>
          <p:spPr>
            <a:xfrm>
              <a:off x="134990" y="4315641"/>
              <a:ext cx="2013916" cy="1029171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Phase VI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Implementation</a:t>
              </a: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Began Nov</a:t>
              </a:r>
              <a:r>
                <a:rPr kumimoji="0" lang="en-US" sz="1400" b="1" i="0" u="none" strike="noStrike" kern="0" cap="none" spc="0" normalizeH="0" noProof="0" dirty="0" smtClean="0">
                  <a:ln>
                    <a:noFill/>
                  </a:ln>
                  <a:solidFill>
                    <a:prstClr val="white">
                      <a:lumMod val="85000"/>
                    </a:prst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1 2016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8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839200" cy="784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67" y="2823309"/>
            <a:ext cx="2635624" cy="3733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672" y="642938"/>
            <a:ext cx="6115528" cy="62912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49" t="-1111" r="11961" b="87778"/>
          <a:stretch/>
        </p:blipFill>
        <p:spPr>
          <a:xfrm>
            <a:off x="-914400" y="-304800"/>
            <a:ext cx="56007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9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23077" t="17726" r="24038" b="15608"/>
          <a:stretch/>
        </p:blipFill>
        <p:spPr bwMode="auto">
          <a:xfrm>
            <a:off x="228600" y="457200"/>
            <a:ext cx="8763000" cy="533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BA6DA-B3FA-4FE8-BD1C-305289A344C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6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Key Justice System Decision Points: 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Wisconsin State and Local Level </a:t>
            </a:r>
            <a:r>
              <a:rPr lang="en-US" sz="3200" b="1" dirty="0">
                <a:solidFill>
                  <a:schemeClr val="tx1"/>
                </a:solidFill>
              </a:rPr>
              <a:t>EBDM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2461392"/>
          <a:ext cx="9178374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 rot="18815202">
            <a:off x="176004" y="3121312"/>
            <a:ext cx="26006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Law Enforcement Response</a:t>
            </a:r>
            <a:endParaRPr lang="en-US" sz="1350" b="1" dirty="0"/>
          </a:p>
        </p:txBody>
      </p:sp>
      <p:sp>
        <p:nvSpPr>
          <p:cNvPr id="5" name="TextBox 4"/>
          <p:cNvSpPr txBox="1"/>
          <p:nvPr/>
        </p:nvSpPr>
        <p:spPr>
          <a:xfrm rot="18840000">
            <a:off x="723228" y="2977202"/>
            <a:ext cx="3048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sz="1350" dirty="0" smtClean="0"/>
              <a:t>Pretrial Status</a:t>
            </a:r>
            <a:endParaRPr lang="en-US" sz="1350" dirty="0"/>
          </a:p>
        </p:txBody>
      </p:sp>
      <p:sp>
        <p:nvSpPr>
          <p:cNvPr id="6" name="TextBox 5"/>
          <p:cNvSpPr txBox="1"/>
          <p:nvPr/>
        </p:nvSpPr>
        <p:spPr>
          <a:xfrm rot="18840000">
            <a:off x="1332828" y="2961340"/>
            <a:ext cx="30480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sz="1350" dirty="0"/>
              <a:t>Diversion/Deferred Prosecution</a:t>
            </a:r>
          </a:p>
        </p:txBody>
      </p:sp>
      <p:sp>
        <p:nvSpPr>
          <p:cNvPr id="7" name="TextBox 6"/>
          <p:cNvSpPr txBox="1"/>
          <p:nvPr/>
        </p:nvSpPr>
        <p:spPr>
          <a:xfrm rot="18840000">
            <a:off x="2206800" y="3299659"/>
            <a:ext cx="20165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sz="1350" dirty="0"/>
              <a:t>Charging</a:t>
            </a:r>
          </a:p>
        </p:txBody>
      </p:sp>
      <p:sp>
        <p:nvSpPr>
          <p:cNvPr id="8" name="TextBox 7"/>
          <p:cNvSpPr txBox="1"/>
          <p:nvPr/>
        </p:nvSpPr>
        <p:spPr>
          <a:xfrm rot="18840000">
            <a:off x="2822597" y="3299659"/>
            <a:ext cx="20165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en-US" sz="1350" dirty="0" smtClean="0"/>
              <a:t>Plea Negotiations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 rot="18840000">
            <a:off x="3455477" y="3321269"/>
            <a:ext cx="201655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smtClean="0"/>
              <a:t>Sentencing</a:t>
            </a:r>
            <a:endParaRPr lang="en-US" sz="1350" b="1" dirty="0"/>
          </a:p>
        </p:txBody>
      </p:sp>
      <p:sp>
        <p:nvSpPr>
          <p:cNvPr id="10" name="TextBox 9"/>
          <p:cNvSpPr txBox="1"/>
          <p:nvPr/>
        </p:nvSpPr>
        <p:spPr>
          <a:xfrm rot="18840000">
            <a:off x="3816644" y="2534766"/>
            <a:ext cx="42478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50" b="1" dirty="0" smtClean="0"/>
              <a:t>State Institutional Intervention</a:t>
            </a:r>
            <a:endParaRPr lang="en-US" sz="1350" b="1" dirty="0"/>
          </a:p>
        </p:txBody>
      </p:sp>
      <p:sp>
        <p:nvSpPr>
          <p:cNvPr id="11" name="TextBox 10"/>
          <p:cNvSpPr txBox="1"/>
          <p:nvPr/>
        </p:nvSpPr>
        <p:spPr>
          <a:xfrm rot="18840000">
            <a:off x="5168248" y="2428315"/>
            <a:ext cx="4574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50" b="1" dirty="0" smtClean="0"/>
              <a:t>State Institutional Release</a:t>
            </a:r>
            <a:endParaRPr lang="en-US" sz="1350" b="1" dirty="0"/>
          </a:p>
        </p:txBody>
      </p:sp>
      <p:sp>
        <p:nvSpPr>
          <p:cNvPr id="12" name="TextBox 11"/>
          <p:cNvSpPr txBox="1"/>
          <p:nvPr/>
        </p:nvSpPr>
        <p:spPr>
          <a:xfrm rot="18840000">
            <a:off x="6663295" y="2786265"/>
            <a:ext cx="35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50" b="1" dirty="0" smtClean="0"/>
              <a:t>Community Behavior Change</a:t>
            </a:r>
            <a:endParaRPr lang="en-US" sz="1350" b="1" dirty="0"/>
          </a:p>
        </p:txBody>
      </p:sp>
      <p:sp>
        <p:nvSpPr>
          <p:cNvPr id="13" name="TextBox 12"/>
          <p:cNvSpPr txBox="1"/>
          <p:nvPr/>
        </p:nvSpPr>
        <p:spPr>
          <a:xfrm rot="18840000">
            <a:off x="7567478" y="3130012"/>
            <a:ext cx="25483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50" b="1" dirty="0" smtClean="0"/>
              <a:t>Violation Response</a:t>
            </a:r>
            <a:endParaRPr lang="en-US" sz="1350" b="1" dirty="0"/>
          </a:p>
        </p:txBody>
      </p:sp>
      <p:sp>
        <p:nvSpPr>
          <p:cNvPr id="15" name="TextBox 14"/>
          <p:cNvSpPr txBox="1"/>
          <p:nvPr/>
        </p:nvSpPr>
        <p:spPr>
          <a:xfrm rot="18840000">
            <a:off x="4528840" y="2408988"/>
            <a:ext cx="4574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50" b="1" dirty="0" smtClean="0"/>
              <a:t>State Reentry Planning</a:t>
            </a:r>
            <a:endParaRPr lang="en-US" sz="1350" b="1" dirty="0"/>
          </a:p>
        </p:txBody>
      </p:sp>
      <p:sp>
        <p:nvSpPr>
          <p:cNvPr id="16" name="TextBox 15"/>
          <p:cNvSpPr txBox="1"/>
          <p:nvPr/>
        </p:nvSpPr>
        <p:spPr>
          <a:xfrm rot="18840000">
            <a:off x="5900440" y="2428315"/>
            <a:ext cx="4574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350" b="1" dirty="0" smtClean="0"/>
              <a:t>Community Supervision</a:t>
            </a: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22357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BDMPPT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BDMPPTTemplate" id="{2B8087B5-0600-46E8-BDF9-FB88184BA5A4}" vid="{F9A71B42-94A2-4FEE-9C98-D5B767C3B0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BEF30990BA97449AEF8FC22DAB0B02" ma:contentTypeVersion="1" ma:contentTypeDescription="Create a new document." ma:contentTypeScope="" ma:versionID="395e9769282ad9dd386a7abee29e8e73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2d6fafd221441eb92e7393bc1cc8aded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our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ource" ma:index="8" nillable="true" ma:displayName="Source" ma:description="References to resources from which this resource was derived" ma:internalName="_Sourc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F3CB88-5CE0-42DC-ACEE-2BFC712F01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670336-B234-4399-9E92-B48294918C59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9DE291AA-593E-4AD4-BAEC-A11F6C1FE0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EBDMPPTTemplate</Template>
  <TotalTime>13306</TotalTime>
  <Words>2108</Words>
  <Application>Microsoft Office PowerPoint</Application>
  <PresentationFormat>On-screen Show (4:3)</PresentationFormat>
  <Paragraphs>404</Paragraphs>
  <Slides>39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Candara</vt:lpstr>
      <vt:lpstr>Kalinga</vt:lpstr>
      <vt:lpstr>Wingdings</vt:lpstr>
      <vt:lpstr>Wingdings 3</vt:lpstr>
      <vt:lpstr>EBDMPPTTemplate</vt:lpstr>
      <vt:lpstr>Wisconsin’s Evidence-Based Decision Making (EBDM) Pretrial Pilot: Project Overview</vt:lpstr>
      <vt:lpstr>The National Institute of Corrections’ Evidence-Based Decision Making (EBDM) Initiative</vt:lpstr>
      <vt:lpstr>Why EBDM?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Justice System Decision Points:  Wisconsin State and Local Level EBDM</vt:lpstr>
      <vt:lpstr>State and Local Partnership –  Pretrial Pilot Project</vt:lpstr>
      <vt:lpstr>State and Local Partnership –  Pretrial Pilot Project</vt:lpstr>
      <vt:lpstr>What is Pretrial?</vt:lpstr>
      <vt:lpstr>Why Pretrial? </vt:lpstr>
      <vt:lpstr>Research Background</vt:lpstr>
      <vt:lpstr>Pretrial Pilot  </vt:lpstr>
      <vt:lpstr>Pretrial Pilot: Model Policies </vt:lpstr>
      <vt:lpstr>Pretrial Pilot Overview: Model Policies </vt:lpstr>
      <vt:lpstr>Pretrial Pilot Overview: Model Policies </vt:lpstr>
      <vt:lpstr>Pretrial Pilot Overview: Model Policies </vt:lpstr>
      <vt:lpstr>Pretrial Pilot Overview: Model Policies </vt:lpstr>
      <vt:lpstr>Pretrial Pilot Overview: Model Policies </vt:lpstr>
      <vt:lpstr>Pretrial Pilot Overview: Model Policies </vt:lpstr>
      <vt:lpstr>Pretrial Pilot Overview: Model Policies </vt:lpstr>
      <vt:lpstr>Pretrial Pilot: Risk Assessment </vt:lpstr>
      <vt:lpstr>Research Background: Risk</vt:lpstr>
      <vt:lpstr>Pretrial Pilot: Risk Assessment </vt:lpstr>
      <vt:lpstr>Pretrial Pilot: Risk Assessment </vt:lpstr>
      <vt:lpstr>Pretrial Pilot: Risk Assessment </vt:lpstr>
      <vt:lpstr>Pretrial Pilot: Risk Assessment </vt:lpstr>
      <vt:lpstr>Pretrial Pilot: Data, Performance  Measures and Outcomes </vt:lpstr>
      <vt:lpstr>Pretrial Pilot: Data, Performance  Measures and Outcomes </vt:lpstr>
      <vt:lpstr>Pretrial Pilot: Success Rates </vt:lpstr>
      <vt:lpstr>Appearance Rate by RAI Level--Kentucky</vt:lpstr>
      <vt:lpstr>Non Arrest  Rate by RAI Level—Washington, DC</vt:lpstr>
      <vt:lpstr>Public Safety Assessment</vt:lpstr>
      <vt:lpstr>Public Safety Assessment </vt:lpstr>
      <vt:lpstr>Current Status of Pretrial Pilot </vt:lpstr>
      <vt:lpstr>Current Status of Pretrial Pilot </vt:lpstr>
      <vt:lpstr>Wisconsin Pretrial Pilot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Shana</dc:creator>
  <cp:lastModifiedBy>Bender-Olson, Katie</cp:lastModifiedBy>
  <cp:revision>294</cp:revision>
  <cp:lastPrinted>2017-10-12T16:56:18Z</cp:lastPrinted>
  <dcterms:created xsi:type="dcterms:W3CDTF">2012-06-18T15:12:49Z</dcterms:created>
  <dcterms:modified xsi:type="dcterms:W3CDTF">2018-08-17T13:12:29Z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0x010100E5BEF30990BA97449AEF8FC22DAB0B02</vt:lpwstr>
  </property>
</Properties>
</file>