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9"/>
  </p:notesMasterIdLst>
  <p:handoutMasterIdLst>
    <p:handoutMasterId r:id="rId40"/>
  </p:handoutMasterIdLst>
  <p:sldIdLst>
    <p:sldId id="1033" r:id="rId2"/>
    <p:sldId id="476" r:id="rId3"/>
    <p:sldId id="985" r:id="rId4"/>
    <p:sldId id="867" r:id="rId5"/>
    <p:sldId id="991" r:id="rId6"/>
    <p:sldId id="992" r:id="rId7"/>
    <p:sldId id="993" r:id="rId8"/>
    <p:sldId id="994" r:id="rId9"/>
    <p:sldId id="995" r:id="rId10"/>
    <p:sldId id="1016" r:id="rId11"/>
    <p:sldId id="1017" r:id="rId12"/>
    <p:sldId id="1019" r:id="rId13"/>
    <p:sldId id="1021" r:id="rId14"/>
    <p:sldId id="798" r:id="rId15"/>
    <p:sldId id="797" r:id="rId16"/>
    <p:sldId id="978" r:id="rId17"/>
    <p:sldId id="446" r:id="rId18"/>
    <p:sldId id="802" r:id="rId19"/>
    <p:sldId id="939" r:id="rId20"/>
    <p:sldId id="869" r:id="rId21"/>
    <p:sldId id="873" r:id="rId22"/>
    <p:sldId id="718" r:id="rId23"/>
    <p:sldId id="909" r:id="rId24"/>
    <p:sldId id="889" r:id="rId25"/>
    <p:sldId id="970" r:id="rId26"/>
    <p:sldId id="962" r:id="rId27"/>
    <p:sldId id="963" r:id="rId28"/>
    <p:sldId id="966" r:id="rId29"/>
    <p:sldId id="997" r:id="rId30"/>
    <p:sldId id="996" r:id="rId31"/>
    <p:sldId id="998" r:id="rId32"/>
    <p:sldId id="999" r:id="rId33"/>
    <p:sldId id="1000" r:id="rId34"/>
    <p:sldId id="1030" r:id="rId35"/>
    <p:sldId id="1002" r:id="rId36"/>
    <p:sldId id="1037" r:id="rId37"/>
    <p:sldId id="1035" r:id="rId38"/>
  </p:sldIdLst>
  <p:sldSz cx="9144000" cy="6858000" type="screen4x3"/>
  <p:notesSz cx="7315200" cy="9601200"/>
  <p:custDataLst>
    <p:tags r:id="rId4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905">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kays" initials="BK" lastIdx="18" clrIdx="0"/>
  <p:cmAuthor id="1" name="Cheryl Gallant" initials="CG" lastIdx="12" clrIdx="1"/>
  <p:cmAuthor id="2" name="Michael Jones" initials="MJ" lastIdx="4" clrIdx="2">
    <p:extLst/>
  </p:cmAuthor>
  <p:cmAuthor id="3" name="Alison Shames" initials="" lastIdx="2" clrIdx="3"/>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056"/>
    <a:srgbClr val="666666"/>
    <a:srgbClr val="BF2E1A"/>
    <a:srgbClr val="D9D9D9"/>
    <a:srgbClr val="FFC000"/>
    <a:srgbClr val="FFD966"/>
    <a:srgbClr val="006A72"/>
    <a:srgbClr val="FF6A72"/>
    <a:srgbClr val="A8A8A8"/>
    <a:srgbClr val="A8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97" autoAdjust="0"/>
    <p:restoredTop sz="94886" autoAdjust="0"/>
  </p:normalViewPr>
  <p:slideViewPr>
    <p:cSldViewPr snapToGrid="0">
      <p:cViewPr varScale="1">
        <p:scale>
          <a:sx n="62" d="100"/>
          <a:sy n="62" d="100"/>
        </p:scale>
        <p:origin x="-1194" y="-72"/>
      </p:cViewPr>
      <p:guideLst>
        <p:guide orient="horz" pos="2160"/>
        <p:guide pos="2905"/>
      </p:guideLst>
    </p:cSldViewPr>
  </p:slideViewPr>
  <p:outlineViewPr>
    <p:cViewPr>
      <p:scale>
        <a:sx n="33" d="100"/>
        <a:sy n="33" d="100"/>
      </p:scale>
      <p:origin x="0" y="-55536"/>
    </p:cViewPr>
  </p:outlineViewPr>
  <p:notesTextViewPr>
    <p:cViewPr>
      <p:scale>
        <a:sx n="1" d="1"/>
        <a:sy n="1" d="1"/>
      </p:scale>
      <p:origin x="0" y="0"/>
    </p:cViewPr>
  </p:notesTextViewPr>
  <p:sorterViewPr>
    <p:cViewPr>
      <p:scale>
        <a:sx n="180" d="100"/>
        <a:sy n="180" d="100"/>
      </p:scale>
      <p:origin x="0" y="0"/>
    </p:cViewPr>
  </p:sorterViewPr>
  <p:notesViewPr>
    <p:cSldViewPr snapToGrid="0">
      <p:cViewPr varScale="1">
        <p:scale>
          <a:sx n="82" d="100"/>
          <a:sy n="82" d="100"/>
        </p:scale>
        <p:origin x="38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perspective val="3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A4F1-490F-8728-89709AE1DF7E}"/>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A4F1-490F-8728-89709AE1DF7E}"/>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A4F1-490F-8728-89709AE1DF7E}"/>
            </c:ext>
          </c:extLst>
        </c:ser>
        <c:dLbls>
          <c:showLegendKey val="0"/>
          <c:showVal val="0"/>
          <c:showCatName val="0"/>
          <c:showSerName val="0"/>
          <c:showPercent val="0"/>
          <c:showBubbleSize val="0"/>
        </c:dLbls>
        <c:gapWidth val="150"/>
        <c:shape val="box"/>
        <c:axId val="80577280"/>
        <c:axId val="80578816"/>
        <c:axId val="35356160"/>
      </c:bar3DChart>
      <c:catAx>
        <c:axId val="80577280"/>
        <c:scaling>
          <c:orientation val="minMax"/>
        </c:scaling>
        <c:delete val="0"/>
        <c:axPos val="b"/>
        <c:numFmt formatCode="General" sourceLinked="1"/>
        <c:majorTickMark val="out"/>
        <c:minorTickMark val="none"/>
        <c:tickLblPos val="nextTo"/>
        <c:crossAx val="80578816"/>
        <c:crosses val="autoZero"/>
        <c:auto val="1"/>
        <c:lblAlgn val="ctr"/>
        <c:lblOffset val="100"/>
        <c:noMultiLvlLbl val="0"/>
      </c:catAx>
      <c:valAx>
        <c:axId val="80578816"/>
        <c:scaling>
          <c:orientation val="minMax"/>
        </c:scaling>
        <c:delete val="0"/>
        <c:axPos val="l"/>
        <c:majorGridlines/>
        <c:numFmt formatCode="General" sourceLinked="1"/>
        <c:majorTickMark val="out"/>
        <c:minorTickMark val="none"/>
        <c:tickLblPos val="nextTo"/>
        <c:crossAx val="80577280"/>
        <c:crosses val="autoZero"/>
        <c:crossBetween val="between"/>
      </c:valAx>
      <c:serAx>
        <c:axId val="35356160"/>
        <c:scaling>
          <c:orientation val="minMax"/>
        </c:scaling>
        <c:delete val="0"/>
        <c:axPos val="b"/>
        <c:majorTickMark val="out"/>
        <c:minorTickMark val="none"/>
        <c:tickLblPos val="nextTo"/>
        <c:crossAx val="80578816"/>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Percent Released (N=3,390)</a:t>
            </a:r>
          </a:p>
        </c:rich>
      </c:tx>
      <c:layout/>
      <c:overlay val="0"/>
    </c:title>
    <c:autoTitleDeleted val="0"/>
    <c:plotArea>
      <c:layout/>
      <c:barChart>
        <c:barDir val="col"/>
        <c:grouping val="clustered"/>
        <c:varyColors val="0"/>
        <c:ser>
          <c:idx val="0"/>
          <c:order val="0"/>
          <c:tx>
            <c:strRef>
              <c:f>Sheet1!$B$1</c:f>
              <c:strCache>
                <c:ptCount val="1"/>
                <c:pt idx="0">
                  <c:v>Percent Released</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Sheet1!$A$2:$A$8</c:f>
              <c:strCache>
                <c:ptCount val="7"/>
                <c:pt idx="0">
                  <c:v>Lev. 1</c:v>
                </c:pt>
                <c:pt idx="1">
                  <c:v>Lev. 2</c:v>
                </c:pt>
                <c:pt idx="2">
                  <c:v>Lev. 3</c:v>
                </c:pt>
                <c:pt idx="3">
                  <c:v>Lev. 4</c:v>
                </c:pt>
                <c:pt idx="4">
                  <c:v>Lev. 5</c:v>
                </c:pt>
                <c:pt idx="5">
                  <c:v>Lev. 5 F</c:v>
                </c:pt>
                <c:pt idx="6">
                  <c:v>Total</c:v>
                </c:pt>
              </c:strCache>
            </c:strRef>
          </c:cat>
          <c:val>
            <c:numRef>
              <c:f>Sheet1!$B$2:$B$8</c:f>
              <c:numCache>
                <c:formatCode>General</c:formatCode>
                <c:ptCount val="7"/>
                <c:pt idx="0">
                  <c:v>82</c:v>
                </c:pt>
                <c:pt idx="1">
                  <c:v>78</c:v>
                </c:pt>
                <c:pt idx="2">
                  <c:v>76</c:v>
                </c:pt>
                <c:pt idx="3">
                  <c:v>71</c:v>
                </c:pt>
                <c:pt idx="4">
                  <c:v>61</c:v>
                </c:pt>
                <c:pt idx="5">
                  <c:v>45</c:v>
                </c:pt>
                <c:pt idx="6">
                  <c:v>65</c:v>
                </c:pt>
              </c:numCache>
            </c:numRef>
          </c:val>
          <c:extLst xmlns:c16r2="http://schemas.microsoft.com/office/drawing/2015/06/chart">
            <c:ext xmlns:c16="http://schemas.microsoft.com/office/drawing/2014/chart" uri="{C3380CC4-5D6E-409C-BE32-E72D297353CC}">
              <c16:uniqueId val="{00000000-3B48-AC4B-8CFA-7A8C79BC0211}"/>
            </c:ext>
          </c:extLst>
        </c:ser>
        <c:dLbls>
          <c:showLegendKey val="0"/>
          <c:showVal val="0"/>
          <c:showCatName val="0"/>
          <c:showSerName val="0"/>
          <c:showPercent val="0"/>
          <c:showBubbleSize val="0"/>
        </c:dLbls>
        <c:gapWidth val="150"/>
        <c:axId val="91630592"/>
        <c:axId val="91653248"/>
      </c:barChart>
      <c:catAx>
        <c:axId val="91630592"/>
        <c:scaling>
          <c:orientation val="minMax"/>
        </c:scaling>
        <c:delete val="0"/>
        <c:axPos val="b"/>
        <c:title>
          <c:tx>
            <c:rich>
              <a:bodyPr/>
              <a:lstStyle/>
              <a:p>
                <a:pPr>
                  <a:defRPr/>
                </a:pPr>
                <a:r>
                  <a:rPr lang="en-US"/>
                  <a:t>Supervision</a:t>
                </a:r>
                <a:r>
                  <a:rPr lang="en-US" baseline="0"/>
                  <a:t> Level</a:t>
                </a:r>
              </a:p>
            </c:rich>
          </c:tx>
          <c:layout/>
          <c:overlay val="0"/>
        </c:title>
        <c:numFmt formatCode="General" sourceLinked="0"/>
        <c:majorTickMark val="out"/>
        <c:minorTickMark val="none"/>
        <c:tickLblPos val="nextTo"/>
        <c:crossAx val="91653248"/>
        <c:crosses val="autoZero"/>
        <c:auto val="1"/>
        <c:lblAlgn val="ctr"/>
        <c:lblOffset val="100"/>
        <c:noMultiLvlLbl val="0"/>
      </c:catAx>
      <c:valAx>
        <c:axId val="91653248"/>
        <c:scaling>
          <c:orientation val="minMax"/>
        </c:scaling>
        <c:delete val="0"/>
        <c:axPos val="l"/>
        <c:majorGridlines/>
        <c:title>
          <c:tx>
            <c:rich>
              <a:bodyPr rot="-5400000" vert="horz"/>
              <a:lstStyle/>
              <a:p>
                <a:pPr>
                  <a:defRPr/>
                </a:pPr>
                <a:r>
                  <a:rPr lang="en-US"/>
                  <a:t>Percent Released</a:t>
                </a:r>
              </a:p>
            </c:rich>
          </c:tx>
          <c:layout/>
          <c:overlay val="0"/>
        </c:title>
        <c:numFmt formatCode="General" sourceLinked="1"/>
        <c:majorTickMark val="out"/>
        <c:minorTickMark val="none"/>
        <c:tickLblPos val="nextTo"/>
        <c:crossAx val="91630592"/>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170475" cy="479403"/>
          </a:xfrm>
          <a:prstGeom prst="rect">
            <a:avLst/>
          </a:prstGeom>
        </p:spPr>
        <p:txBody>
          <a:bodyPr vert="horz" lIns="95054" tIns="47527" rIns="95054" bIns="47527" rtlCol="0"/>
          <a:lstStyle>
            <a:lvl1pPr algn="l">
              <a:defRPr sz="1200"/>
            </a:lvl1pPr>
          </a:lstStyle>
          <a:p>
            <a:endParaRPr lang="en-US" dirty="0"/>
          </a:p>
        </p:txBody>
      </p:sp>
      <p:sp>
        <p:nvSpPr>
          <p:cNvPr id="3" name="Date Placeholder 2"/>
          <p:cNvSpPr>
            <a:spLocks noGrp="1"/>
          </p:cNvSpPr>
          <p:nvPr>
            <p:ph type="dt" sz="quarter" idx="1"/>
          </p:nvPr>
        </p:nvSpPr>
        <p:spPr>
          <a:xfrm>
            <a:off x="4143066" y="0"/>
            <a:ext cx="3170475" cy="479403"/>
          </a:xfrm>
          <a:prstGeom prst="rect">
            <a:avLst/>
          </a:prstGeom>
        </p:spPr>
        <p:txBody>
          <a:bodyPr vert="horz" lIns="95054" tIns="47527" rIns="95054" bIns="47527" rtlCol="0"/>
          <a:lstStyle>
            <a:lvl1pPr algn="r">
              <a:defRPr sz="1200"/>
            </a:lvl1pPr>
          </a:lstStyle>
          <a:p>
            <a:fld id="{D29B8D6D-7228-440B-9E97-09ED47AF861D}" type="datetimeFigureOut">
              <a:rPr lang="en-US" smtClean="0"/>
              <a:t>8/14/2018</a:t>
            </a:fld>
            <a:endParaRPr lang="en-US" dirty="0"/>
          </a:p>
        </p:txBody>
      </p:sp>
      <p:sp>
        <p:nvSpPr>
          <p:cNvPr id="4" name="Footer Placeholder 3"/>
          <p:cNvSpPr>
            <a:spLocks noGrp="1"/>
          </p:cNvSpPr>
          <p:nvPr>
            <p:ph type="ftr" sz="quarter" idx="2"/>
          </p:nvPr>
        </p:nvSpPr>
        <p:spPr>
          <a:xfrm>
            <a:off x="2" y="9120157"/>
            <a:ext cx="3170475" cy="479403"/>
          </a:xfrm>
          <a:prstGeom prst="rect">
            <a:avLst/>
          </a:prstGeom>
        </p:spPr>
        <p:txBody>
          <a:bodyPr vert="horz" lIns="95054" tIns="47527" rIns="95054" bIns="47527"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066" y="9120157"/>
            <a:ext cx="3170475" cy="479403"/>
          </a:xfrm>
          <a:prstGeom prst="rect">
            <a:avLst/>
          </a:prstGeom>
        </p:spPr>
        <p:txBody>
          <a:bodyPr vert="horz" lIns="95054" tIns="47527" rIns="95054" bIns="47527" rtlCol="0" anchor="b"/>
          <a:lstStyle>
            <a:lvl1pPr algn="r">
              <a:defRPr sz="1200"/>
            </a:lvl1pPr>
          </a:lstStyle>
          <a:p>
            <a:fld id="{A0851583-BEA7-492A-A4CA-3BCCC7F1D6CB}" type="slidenum">
              <a:rPr lang="en-US" smtClean="0"/>
              <a:t>‹#›</a:t>
            </a:fld>
            <a:endParaRPr lang="en-US" dirty="0"/>
          </a:p>
        </p:txBody>
      </p:sp>
    </p:spTree>
    <p:extLst>
      <p:ext uri="{BB962C8B-B14F-4D97-AF65-F5344CB8AC3E}">
        <p14:creationId xmlns:p14="http://schemas.microsoft.com/office/powerpoint/2010/main" val="26551929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69921" cy="480060"/>
          </a:xfrm>
          <a:prstGeom prst="rect">
            <a:avLst/>
          </a:prstGeom>
        </p:spPr>
        <p:txBody>
          <a:bodyPr vert="horz" lIns="96633" tIns="48316" rIns="96633" bIns="48316" rtlCol="0"/>
          <a:lstStyle>
            <a:lvl1pPr algn="l">
              <a:defRPr sz="1200"/>
            </a:lvl1pPr>
          </a:lstStyle>
          <a:p>
            <a:endParaRPr lang="en-US" dirty="0"/>
          </a:p>
        </p:txBody>
      </p:sp>
      <p:sp>
        <p:nvSpPr>
          <p:cNvPr id="3" name="Date Placeholder 2"/>
          <p:cNvSpPr>
            <a:spLocks noGrp="1"/>
          </p:cNvSpPr>
          <p:nvPr>
            <p:ph type="dt" idx="1"/>
          </p:nvPr>
        </p:nvSpPr>
        <p:spPr>
          <a:xfrm>
            <a:off x="4143588" y="0"/>
            <a:ext cx="3169921" cy="480060"/>
          </a:xfrm>
          <a:prstGeom prst="rect">
            <a:avLst/>
          </a:prstGeom>
        </p:spPr>
        <p:txBody>
          <a:bodyPr vert="horz" lIns="96633" tIns="48316" rIns="96633" bIns="48316" rtlCol="0"/>
          <a:lstStyle>
            <a:lvl1pPr algn="r">
              <a:defRPr sz="1200"/>
            </a:lvl1pPr>
          </a:lstStyle>
          <a:p>
            <a:fld id="{7514856D-F542-4025-ABAA-4428A045DB80}" type="datetimeFigureOut">
              <a:rPr lang="en-US" smtClean="0"/>
              <a:t>8/14/2018</a:t>
            </a:fld>
            <a:endParaRPr lang="en-US" dirty="0"/>
          </a:p>
        </p:txBody>
      </p:sp>
      <p:sp>
        <p:nvSpPr>
          <p:cNvPr id="4" name="Slide Image Placeholder 3"/>
          <p:cNvSpPr>
            <a:spLocks noGrp="1" noRot="1" noChangeAspect="1"/>
          </p:cNvSpPr>
          <p:nvPr>
            <p:ph type="sldImg" idx="2"/>
          </p:nvPr>
        </p:nvSpPr>
        <p:spPr>
          <a:xfrm>
            <a:off x="1255713" y="720725"/>
            <a:ext cx="4803775" cy="3602038"/>
          </a:xfrm>
          <a:prstGeom prst="rect">
            <a:avLst/>
          </a:prstGeom>
          <a:noFill/>
          <a:ln w="12700">
            <a:solidFill>
              <a:prstClr val="black"/>
            </a:solidFill>
          </a:ln>
        </p:spPr>
        <p:txBody>
          <a:bodyPr vert="horz" lIns="96633" tIns="48316" rIns="96633" bIns="48316" rtlCol="0" anchor="ctr"/>
          <a:lstStyle/>
          <a:p>
            <a:endParaRPr lang="en-US" dirty="0"/>
          </a:p>
        </p:txBody>
      </p:sp>
      <p:sp>
        <p:nvSpPr>
          <p:cNvPr id="5" name="Notes Placeholder 4"/>
          <p:cNvSpPr>
            <a:spLocks noGrp="1"/>
          </p:cNvSpPr>
          <p:nvPr>
            <p:ph type="body" sz="quarter" idx="3"/>
          </p:nvPr>
        </p:nvSpPr>
        <p:spPr>
          <a:xfrm>
            <a:off x="731521" y="4560572"/>
            <a:ext cx="5852160" cy="4320540"/>
          </a:xfrm>
          <a:prstGeom prst="rect">
            <a:avLst/>
          </a:prstGeom>
        </p:spPr>
        <p:txBody>
          <a:bodyPr vert="horz" lIns="96633" tIns="48316" rIns="96633" bIns="483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119475"/>
            <a:ext cx="3169921" cy="480060"/>
          </a:xfrm>
          <a:prstGeom prst="rect">
            <a:avLst/>
          </a:prstGeom>
        </p:spPr>
        <p:txBody>
          <a:bodyPr vert="horz" lIns="96633" tIns="48316" rIns="96633" bIns="48316"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88" y="9119475"/>
            <a:ext cx="3169921" cy="480060"/>
          </a:xfrm>
          <a:prstGeom prst="rect">
            <a:avLst/>
          </a:prstGeom>
        </p:spPr>
        <p:txBody>
          <a:bodyPr vert="horz" lIns="96633" tIns="48316" rIns="96633" bIns="48316" rtlCol="0" anchor="b"/>
          <a:lstStyle>
            <a:lvl1pPr algn="r">
              <a:defRPr sz="1200"/>
            </a:lvl1pPr>
          </a:lstStyle>
          <a:p>
            <a:fld id="{19D4F0D9-5CF0-4257-8FAF-6CFB1BFAE7DB}" type="slidenum">
              <a:rPr lang="en-US" smtClean="0"/>
              <a:t>‹#›</a:t>
            </a:fld>
            <a:endParaRPr lang="en-US" dirty="0"/>
          </a:p>
        </p:txBody>
      </p:sp>
    </p:spTree>
    <p:extLst>
      <p:ext uri="{BB962C8B-B14F-4D97-AF65-F5344CB8AC3E}">
        <p14:creationId xmlns:p14="http://schemas.microsoft.com/office/powerpoint/2010/main" val="955628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D4F0D9-5CF0-4257-8FAF-6CFB1BFAE7DB}" type="slidenum">
              <a:rPr lang="en-US" smtClean="0"/>
              <a:t>2</a:t>
            </a:fld>
            <a:endParaRPr lang="en-US" dirty="0"/>
          </a:p>
        </p:txBody>
      </p:sp>
    </p:spTree>
    <p:extLst>
      <p:ext uri="{BB962C8B-B14F-4D97-AF65-F5344CB8AC3E}">
        <p14:creationId xmlns:p14="http://schemas.microsoft.com/office/powerpoint/2010/main" val="1839726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D4F0D9-5CF0-4257-8FAF-6CFB1BFAE7DB}"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10268837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D4F0D9-5CF0-4257-8FAF-6CFB1BFAE7DB}" type="slidenum">
              <a:rPr lang="en-US" smtClean="0"/>
              <a:t>23</a:t>
            </a:fld>
            <a:endParaRPr lang="en-US" dirty="0"/>
          </a:p>
        </p:txBody>
      </p:sp>
    </p:spTree>
    <p:extLst>
      <p:ext uri="{BB962C8B-B14F-4D97-AF65-F5344CB8AC3E}">
        <p14:creationId xmlns:p14="http://schemas.microsoft.com/office/powerpoint/2010/main" val="13605663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6405" indent="-176405">
              <a:buFont typeface="Arial"/>
              <a:buChar char="•"/>
            </a:pPr>
            <a:endParaRPr lang="en-US" dirty="0"/>
          </a:p>
        </p:txBody>
      </p:sp>
      <p:sp>
        <p:nvSpPr>
          <p:cNvPr id="4" name="Slide Number Placeholder 3"/>
          <p:cNvSpPr>
            <a:spLocks noGrp="1"/>
          </p:cNvSpPr>
          <p:nvPr>
            <p:ph type="sldNum" sz="quarter" idx="10"/>
          </p:nvPr>
        </p:nvSpPr>
        <p:spPr/>
        <p:txBody>
          <a:bodyPr/>
          <a:lstStyle/>
          <a:p>
            <a:fld id="{38D4B420-ACFD-4FBE-8C18-1C231C8FC1DD}" type="slidenum">
              <a:rPr lang="en-US" smtClean="0"/>
              <a:t>24</a:t>
            </a:fld>
            <a:endParaRPr lang="en-US" dirty="0"/>
          </a:p>
        </p:txBody>
      </p:sp>
    </p:spTree>
    <p:extLst>
      <p:ext uri="{BB962C8B-B14F-4D97-AF65-F5344CB8AC3E}">
        <p14:creationId xmlns:p14="http://schemas.microsoft.com/office/powerpoint/2010/main" val="7700065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D4F0D9-5CF0-4257-8FAF-6CFB1BFAE7DB}" type="slidenum">
              <a:rPr lang="en-US" smtClean="0"/>
              <a:t>25</a:t>
            </a:fld>
            <a:endParaRPr lang="en-US" dirty="0"/>
          </a:p>
        </p:txBody>
      </p:sp>
    </p:spTree>
    <p:extLst>
      <p:ext uri="{BB962C8B-B14F-4D97-AF65-F5344CB8AC3E}">
        <p14:creationId xmlns:p14="http://schemas.microsoft.com/office/powerpoint/2010/main" val="21551767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D4F0D9-5CF0-4257-8FAF-6CFB1BFAE7DB}" type="slidenum">
              <a:rPr lang="en-US" smtClean="0"/>
              <a:t>26</a:t>
            </a:fld>
            <a:endParaRPr lang="en-US" dirty="0"/>
          </a:p>
        </p:txBody>
      </p:sp>
    </p:spTree>
    <p:extLst>
      <p:ext uri="{BB962C8B-B14F-4D97-AF65-F5344CB8AC3E}">
        <p14:creationId xmlns:p14="http://schemas.microsoft.com/office/powerpoint/2010/main" val="11143092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D4F0D9-5CF0-4257-8FAF-6CFB1BFAE7DB}" type="slidenum">
              <a:rPr lang="en-US" smtClean="0"/>
              <a:t>27</a:t>
            </a:fld>
            <a:endParaRPr lang="en-US" dirty="0"/>
          </a:p>
        </p:txBody>
      </p:sp>
    </p:spTree>
    <p:extLst>
      <p:ext uri="{BB962C8B-B14F-4D97-AF65-F5344CB8AC3E}">
        <p14:creationId xmlns:p14="http://schemas.microsoft.com/office/powerpoint/2010/main" val="21610080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D4F0D9-5CF0-4257-8FAF-6CFB1BFAE7DB}" type="slidenum">
              <a:rPr lang="en-US" smtClean="0"/>
              <a:t>28</a:t>
            </a:fld>
            <a:endParaRPr lang="en-US" dirty="0"/>
          </a:p>
        </p:txBody>
      </p:sp>
    </p:spTree>
    <p:extLst>
      <p:ext uri="{BB962C8B-B14F-4D97-AF65-F5344CB8AC3E}">
        <p14:creationId xmlns:p14="http://schemas.microsoft.com/office/powerpoint/2010/main" val="3366351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D4F0D9-5CF0-4257-8FAF-6CFB1BFAE7DB}" type="slidenum">
              <a:rPr lang="en-US" smtClean="0"/>
              <a:t>4</a:t>
            </a:fld>
            <a:endParaRPr lang="en-US" dirty="0"/>
          </a:p>
        </p:txBody>
      </p:sp>
    </p:spTree>
    <p:extLst>
      <p:ext uri="{BB962C8B-B14F-4D97-AF65-F5344CB8AC3E}">
        <p14:creationId xmlns:p14="http://schemas.microsoft.com/office/powerpoint/2010/main" val="1839726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D4F0D9-5CF0-4257-8FAF-6CFB1BFAE7DB}" type="slidenum">
              <a:rPr lang="en-US" smtClean="0"/>
              <a:t>14</a:t>
            </a:fld>
            <a:endParaRPr lang="en-US" dirty="0"/>
          </a:p>
        </p:txBody>
      </p:sp>
    </p:spTree>
    <p:extLst>
      <p:ext uri="{BB962C8B-B14F-4D97-AF65-F5344CB8AC3E}">
        <p14:creationId xmlns:p14="http://schemas.microsoft.com/office/powerpoint/2010/main" val="3315673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D4F0D9-5CF0-4257-8FAF-6CFB1BFAE7DB}" type="slidenum">
              <a:rPr lang="en-US" smtClean="0"/>
              <a:t>15</a:t>
            </a:fld>
            <a:endParaRPr lang="en-US" dirty="0"/>
          </a:p>
        </p:txBody>
      </p:sp>
    </p:spTree>
    <p:extLst>
      <p:ext uri="{BB962C8B-B14F-4D97-AF65-F5344CB8AC3E}">
        <p14:creationId xmlns:p14="http://schemas.microsoft.com/office/powerpoint/2010/main" val="3382395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D4F0D9-5CF0-4257-8FAF-6CFB1BFAE7DB}" type="slidenum">
              <a:rPr lang="en-US" smtClean="0"/>
              <a:t>17</a:t>
            </a:fld>
            <a:endParaRPr lang="en-US" dirty="0"/>
          </a:p>
        </p:txBody>
      </p:sp>
    </p:spTree>
    <p:extLst>
      <p:ext uri="{BB962C8B-B14F-4D97-AF65-F5344CB8AC3E}">
        <p14:creationId xmlns:p14="http://schemas.microsoft.com/office/powerpoint/2010/main" val="3652796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D4F0D9-5CF0-4257-8FAF-6CFB1BFAE7DB}" type="slidenum">
              <a:rPr lang="en-US" smtClean="0"/>
              <a:t>18</a:t>
            </a:fld>
            <a:endParaRPr lang="en-US" dirty="0"/>
          </a:p>
        </p:txBody>
      </p:sp>
    </p:spTree>
    <p:extLst>
      <p:ext uri="{BB962C8B-B14F-4D97-AF65-F5344CB8AC3E}">
        <p14:creationId xmlns:p14="http://schemas.microsoft.com/office/powerpoint/2010/main" val="3795666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D4F0D9-5CF0-4257-8FAF-6CFB1BFAE7DB}" type="slidenum">
              <a:rPr lang="en-US" smtClean="0"/>
              <a:t>19</a:t>
            </a:fld>
            <a:endParaRPr lang="en-US" dirty="0"/>
          </a:p>
        </p:txBody>
      </p:sp>
    </p:spTree>
    <p:extLst>
      <p:ext uri="{BB962C8B-B14F-4D97-AF65-F5344CB8AC3E}">
        <p14:creationId xmlns:p14="http://schemas.microsoft.com/office/powerpoint/2010/main" val="4206874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6405" indent="-176405">
              <a:buFont typeface="Arial"/>
              <a:buChar char="•"/>
            </a:pPr>
            <a:endParaRPr lang="en-US" dirty="0"/>
          </a:p>
        </p:txBody>
      </p:sp>
      <p:sp>
        <p:nvSpPr>
          <p:cNvPr id="4" name="Slide Number Placeholder 3"/>
          <p:cNvSpPr>
            <a:spLocks noGrp="1"/>
          </p:cNvSpPr>
          <p:nvPr>
            <p:ph type="sldNum" sz="quarter" idx="10"/>
          </p:nvPr>
        </p:nvSpPr>
        <p:spPr/>
        <p:txBody>
          <a:bodyPr/>
          <a:lstStyle/>
          <a:p>
            <a:fld id="{19D4F0D9-5CF0-4257-8FAF-6CFB1BFAE7DB}" type="slidenum">
              <a:rPr lang="en-US" smtClean="0"/>
              <a:t>20</a:t>
            </a:fld>
            <a:endParaRPr lang="en-US" dirty="0"/>
          </a:p>
        </p:txBody>
      </p:sp>
    </p:spTree>
    <p:extLst>
      <p:ext uri="{BB962C8B-B14F-4D97-AF65-F5344CB8AC3E}">
        <p14:creationId xmlns:p14="http://schemas.microsoft.com/office/powerpoint/2010/main" val="4206874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9D4F0D9-5CF0-4257-8FAF-6CFB1BFAE7DB}" type="slidenum">
              <a:rPr lang="en-US" smtClean="0"/>
              <a:t>21</a:t>
            </a:fld>
            <a:endParaRPr lang="en-US" dirty="0"/>
          </a:p>
        </p:txBody>
      </p:sp>
    </p:spTree>
    <p:extLst>
      <p:ext uri="{BB962C8B-B14F-4D97-AF65-F5344CB8AC3E}">
        <p14:creationId xmlns:p14="http://schemas.microsoft.com/office/powerpoint/2010/main" val="29207072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Layout Pg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304809" y="2487082"/>
            <a:ext cx="8537112" cy="737803"/>
          </a:xfrm>
        </p:spPr>
        <p:txBody>
          <a:bodyPr vert="horz" lIns="0" tIns="0" rIns="0" bIns="0" rtlCol="0" anchor="ctr">
            <a:noAutofit/>
          </a:bodyPr>
          <a:lstStyle>
            <a:lvl1pPr>
              <a:defRPr lang="en-US" sz="4000" b="0" spc="0" dirty="0">
                <a:solidFill>
                  <a:schemeClr val="bg1"/>
                </a:solidFill>
                <a:effectLst>
                  <a:outerShdw blurRad="38100" dist="38100" dir="2700000" algn="tl">
                    <a:srgbClr val="000000">
                      <a:alpha val="43137"/>
                    </a:srgbClr>
                  </a:outerShdw>
                </a:effectLst>
              </a:defRPr>
            </a:lvl1pPr>
          </a:lstStyle>
          <a:p>
            <a:pPr lvl="0"/>
            <a:r>
              <a:rPr lang="en-US" dirty="0"/>
              <a:t>Presentation Main Title</a:t>
            </a:r>
          </a:p>
        </p:txBody>
      </p:sp>
      <p:sp>
        <p:nvSpPr>
          <p:cNvPr id="10" name="Subtitle 2"/>
          <p:cNvSpPr>
            <a:spLocks noGrp="1"/>
          </p:cNvSpPr>
          <p:nvPr>
            <p:ph type="subTitle" idx="1"/>
          </p:nvPr>
        </p:nvSpPr>
        <p:spPr>
          <a:xfrm>
            <a:off x="2476509" y="3733730"/>
            <a:ext cx="6400800" cy="609600"/>
          </a:xfrm>
        </p:spPr>
        <p:txBody>
          <a:bodyPr/>
          <a:lstStyle>
            <a:lvl1pPr marL="0" indent="0" algn="r">
              <a:buNone/>
              <a:defRPr b="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2080425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683470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84720" y="274638"/>
            <a:ext cx="7434380" cy="922114"/>
          </a:xfrm>
        </p:spPr>
        <p:txBody>
          <a:bodyPr/>
          <a:lstStyle/>
          <a:p>
            <a:r>
              <a:rPr lang="en-US" dirty="0"/>
              <a:t>Click to edit Master title style</a:t>
            </a:r>
          </a:p>
        </p:txBody>
      </p:sp>
      <p:sp>
        <p:nvSpPr>
          <p:cNvPr id="3" name="Content Placeholder 2"/>
          <p:cNvSpPr>
            <a:spLocks noGrp="1"/>
          </p:cNvSpPr>
          <p:nvPr>
            <p:ph sz="half" idx="1"/>
          </p:nvPr>
        </p:nvSpPr>
        <p:spPr>
          <a:xfrm>
            <a:off x="1322979" y="1412776"/>
            <a:ext cx="3429000" cy="4752528"/>
          </a:xfrm>
        </p:spPr>
        <p:txBody>
          <a:bodyPr/>
          <a:lstStyle>
            <a:lvl1pPr>
              <a:buClr>
                <a:schemeClr val="accent1"/>
              </a:buCl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389563" y="1412776"/>
            <a:ext cx="3429000" cy="4752528"/>
          </a:xfrm>
        </p:spPr>
        <p:txBody>
          <a:bodyPr/>
          <a:lstStyle>
            <a:lvl1pPr>
              <a:buClr>
                <a:schemeClr val="accent1"/>
              </a:buCl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5"/>
          <p:cNvSpPr>
            <a:spLocks noGrp="1"/>
          </p:cNvSpPr>
          <p:nvPr>
            <p:ph type="ftr" sz="quarter" idx="10"/>
          </p:nvPr>
        </p:nvSpPr>
        <p:spPr/>
        <p:txBody>
          <a:bodyPr lIns="0" rIns="0"/>
          <a:lstStyle>
            <a:lvl1pPr>
              <a:defRPr/>
            </a:lvl1pPr>
          </a:lstStyle>
          <a:p>
            <a:pPr>
              <a:defRPr/>
            </a:pPr>
            <a:r>
              <a:rPr lang="en-US" dirty="0">
                <a:solidFill>
                  <a:prstClr val="black">
                    <a:tint val="75000"/>
                  </a:prstClr>
                </a:solidFill>
                <a:latin typeface="Calibri"/>
              </a:rPr>
              <a:t>© </a:t>
            </a:r>
            <a:r>
              <a:rPr lang="is-IS" dirty="0">
                <a:solidFill>
                  <a:prstClr val="black">
                    <a:tint val="75000"/>
                  </a:prstClr>
                </a:solidFill>
                <a:latin typeface="Calibri"/>
              </a:rPr>
              <a:t>2017</a:t>
            </a:r>
            <a:r>
              <a:rPr lang="en-US" dirty="0">
                <a:solidFill>
                  <a:prstClr val="black">
                    <a:tint val="75000"/>
                  </a:prstClr>
                </a:solidFill>
                <a:latin typeface="Calibri"/>
              </a:rPr>
              <a:t> The Carey Group</a:t>
            </a:r>
          </a:p>
        </p:txBody>
      </p:sp>
      <p:sp>
        <p:nvSpPr>
          <p:cNvPr id="6" name="Slide Number Placeholder 6"/>
          <p:cNvSpPr>
            <a:spLocks noGrp="1"/>
          </p:cNvSpPr>
          <p:nvPr>
            <p:ph type="sldNum" sz="quarter" idx="11"/>
          </p:nvPr>
        </p:nvSpPr>
        <p:spPr/>
        <p:txBody>
          <a:bodyPr/>
          <a:lstStyle>
            <a:lvl1pPr>
              <a:defRPr/>
            </a:lvl1pPr>
          </a:lstStyle>
          <a:p>
            <a:pPr>
              <a:defRPr/>
            </a:pPr>
            <a:fld id="{88B06B93-DA38-0346-B285-C6A52393CC0E}" type="slidenum">
              <a:rPr lang="en-US">
                <a:solidFill>
                  <a:prstClr val="black">
                    <a:tint val="75000"/>
                  </a:prstClr>
                </a:solidFill>
                <a:latin typeface="Calibri"/>
              </a:rPr>
              <a:pPr>
                <a:def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13276370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264B29-DA14-49A9-96B8-837095A23A7E}" type="datetimeFigureOut">
              <a:rPr lang="en-US" smtClean="0"/>
              <a:t>8/14/2018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AC11CE7-D4DD-4EF9-90D2-952BDFF81F46}" type="slidenum">
              <a:rPr lang="en-US" smtClean="0"/>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5222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lIns="0" tIns="0" rIns="0" bIns="0">
            <a:normAutofit/>
          </a:bodyPr>
          <a:lstStyle>
            <a:lvl1pPr algn="l">
              <a:defRPr sz="3200" b="1">
                <a:solidFill>
                  <a:srgbClr val="BF2E1A"/>
                </a:solidFill>
                <a:latin typeface="Arial" pitchFamily="34" charset="0"/>
                <a:cs typeface="Arial" pitchFamily="34" charset="0"/>
              </a:defRPr>
            </a:lvl1pPr>
          </a:lstStyle>
          <a:p>
            <a:r>
              <a:rPr lang="en-US" dirty="0"/>
              <a:t>Click to edit Master title style</a:t>
            </a:r>
          </a:p>
        </p:txBody>
      </p:sp>
      <p:cxnSp>
        <p:nvCxnSpPr>
          <p:cNvPr id="7" name="Straight Connector 6"/>
          <p:cNvCxnSpPr/>
          <p:nvPr userDrawn="1"/>
        </p:nvCxnSpPr>
        <p:spPr>
          <a:xfrm>
            <a:off x="457200" y="914400"/>
            <a:ext cx="8229600" cy="0"/>
          </a:xfrm>
          <a:prstGeom prst="line">
            <a:avLst/>
          </a:prstGeom>
          <a:ln w="31750" cap="flat" cmpd="sng">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0"/>
          </p:nvPr>
        </p:nvSpPr>
        <p:spPr>
          <a:xfrm>
            <a:off x="457200" y="1051560"/>
            <a:ext cx="8229600" cy="5037364"/>
          </a:xfrm>
        </p:spPr>
        <p:txBody>
          <a:bodyPr/>
          <a:lstStyle>
            <a:lvl1pPr marL="342900" indent="-342900">
              <a:buFont typeface="Arial" pitchFamily="34" charset="0"/>
              <a:buChar char="»"/>
              <a:defRPr lang="en-US" sz="2800" b="1" kern="1200" dirty="0" smtClean="0">
                <a:solidFill>
                  <a:srgbClr val="666666"/>
                </a:solidFill>
                <a:latin typeface="+mn-lt"/>
                <a:ea typeface="+mn-ea"/>
                <a:cs typeface="+mn-cs"/>
              </a:defRPr>
            </a:lvl1pPr>
            <a:lvl2pPr marL="742950" indent="-285750">
              <a:buFont typeface="Wingdings" pitchFamily="2" charset="2"/>
              <a:buChar char="§"/>
              <a:defRPr lang="en-US" sz="2400" b="1" kern="1200" dirty="0" smtClean="0">
                <a:solidFill>
                  <a:srgbClr val="666666"/>
                </a:solidFill>
                <a:latin typeface="+mn-lt"/>
                <a:ea typeface="+mn-ea"/>
                <a:cs typeface="+mn-cs"/>
              </a:defRPr>
            </a:lvl2pPr>
            <a:lvl3pPr marL="1143000" indent="-228600">
              <a:buFont typeface="Wingdings" pitchFamily="2" charset="2"/>
              <a:buChar char="§"/>
              <a:defRPr lang="en-US" sz="2400" b="1" kern="1200" dirty="0" smtClean="0">
                <a:solidFill>
                  <a:srgbClr val="666666"/>
                </a:solidFill>
                <a:latin typeface="+mn-lt"/>
                <a:ea typeface="+mn-ea"/>
                <a:cs typeface="+mn-cs"/>
              </a:defRPr>
            </a:lvl3pPr>
            <a:lvl4pPr marL="1600200" indent="-228600">
              <a:buFont typeface="Wingdings" pitchFamily="2" charset="2"/>
              <a:buChar char="§"/>
              <a:defRPr lang="en-US" sz="2400" b="1" kern="1200" dirty="0" smtClean="0">
                <a:solidFill>
                  <a:srgbClr val="666666"/>
                </a:solidFill>
                <a:latin typeface="+mn-lt"/>
                <a:ea typeface="+mn-ea"/>
                <a:cs typeface="+mn-cs"/>
              </a:defRPr>
            </a:lvl4pPr>
            <a:lvl5pPr marL="2057400" indent="-228600">
              <a:buFont typeface="Wingdings" pitchFamily="2" charset="2"/>
              <a:buChar char="§"/>
              <a:defRPr lang="en-US" sz="2400" b="1" kern="1200" dirty="0">
                <a:solidFill>
                  <a:srgbClr val="666666"/>
                </a:solidFill>
                <a:latin typeface="+mn-lt"/>
                <a:ea typeface="+mn-ea"/>
                <a:cs typeface="+mn-cs"/>
              </a:defRPr>
            </a:lvl5pPr>
          </a:lstStyle>
          <a:p>
            <a:pPr marL="342900" lvl="0" indent="-342900" algn="l" defTabSz="914400" rtl="0" eaLnBrk="1" latinLnBrk="0" hangingPunct="1">
              <a:spcBef>
                <a:spcPct val="20000"/>
              </a:spcBef>
              <a:buFont typeface="Arial" pitchFamily="34" charset="0"/>
              <a:buChar char="»"/>
            </a:pPr>
            <a:r>
              <a:rPr lang="en-US" dirty="0"/>
              <a:t>Click to edit Master text styles</a:t>
            </a:r>
          </a:p>
          <a:p>
            <a:pPr lvl="1"/>
            <a:r>
              <a:rPr lang="en-US" dirty="0"/>
              <a:t>Second level</a:t>
            </a:r>
          </a:p>
          <a:p>
            <a:pPr marL="1143000" lvl="2" indent="-228600" algn="l" defTabSz="914400" rtl="0" eaLnBrk="1" latinLnBrk="0" hangingPunct="1">
              <a:spcBef>
                <a:spcPct val="20000"/>
              </a:spcBef>
              <a:buFont typeface="Wingdings" pitchFamily="2" charset="2"/>
              <a:buChar char="§"/>
            </a:pPr>
            <a:r>
              <a:rPr lang="en-US" dirty="0"/>
              <a:t>Third level</a:t>
            </a:r>
          </a:p>
          <a:p>
            <a:pPr marL="1600200" lvl="3" indent="-228600" algn="l" defTabSz="914400" rtl="0" eaLnBrk="1" latinLnBrk="0" hangingPunct="1">
              <a:spcBef>
                <a:spcPct val="20000"/>
              </a:spcBef>
              <a:buFont typeface="Wingdings" pitchFamily="2" charset="2"/>
              <a:buChar char="§"/>
            </a:pPr>
            <a:r>
              <a:rPr lang="en-US" dirty="0"/>
              <a:t>Fourth level</a:t>
            </a:r>
          </a:p>
          <a:p>
            <a:pPr marL="2057400" lvl="4" indent="-228600" algn="l" defTabSz="914400" rtl="0" eaLnBrk="1" latinLnBrk="0" hangingPunct="1">
              <a:spcBef>
                <a:spcPct val="20000"/>
              </a:spcBef>
              <a:buFont typeface="Wingdings" pitchFamily="2" charset="2"/>
              <a:buChar char="§"/>
            </a:pPr>
            <a:r>
              <a:rPr lang="en-US" dirty="0"/>
              <a:t>Fifth level</a:t>
            </a:r>
          </a:p>
        </p:txBody>
      </p:sp>
      <p:sp>
        <p:nvSpPr>
          <p:cNvPr id="3" name="Slide Number Placeholder 2"/>
          <p:cNvSpPr>
            <a:spLocks noGrp="1"/>
          </p:cNvSpPr>
          <p:nvPr>
            <p:ph type="sldNum" sz="quarter" idx="11"/>
          </p:nvPr>
        </p:nvSpPr>
        <p:spPr>
          <a:xfrm>
            <a:off x="76200" y="6324600"/>
            <a:ext cx="2133600" cy="365125"/>
          </a:xfrm>
        </p:spPr>
        <p:txBody>
          <a:bodyPr/>
          <a:lstStyle>
            <a:lvl1pPr algn="l">
              <a:defRPr/>
            </a:lvl1pPr>
          </a:lstStyle>
          <a:p>
            <a:fld id="{B6BC8D8F-5D68-4C9A-8DF1-2664D46B3B74}" type="slidenum">
              <a:rPr lang="en-US" smtClean="0"/>
              <a:pPr/>
              <a:t>‹#›</a:t>
            </a:fld>
            <a:endParaRPr lang="en-US" dirty="0"/>
          </a:p>
        </p:txBody>
      </p:sp>
    </p:spTree>
    <p:extLst>
      <p:ext uri="{BB962C8B-B14F-4D97-AF65-F5344CB8AC3E}">
        <p14:creationId xmlns:p14="http://schemas.microsoft.com/office/powerpoint/2010/main" val="2959925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lstStyle>
            <a:lvl1pPr marL="342900" indent="-342900">
              <a:defRPr lang="en-US" sz="2800" b="1" kern="1200" dirty="0" smtClean="0">
                <a:solidFill>
                  <a:srgbClr val="666666"/>
                </a:solidFill>
                <a:latin typeface="+mn-lt"/>
                <a:ea typeface="+mn-ea"/>
                <a:cs typeface="+mn-cs"/>
              </a:defRPr>
            </a:lvl1pPr>
            <a:lvl2pPr marL="742950" indent="-285750">
              <a:defRPr lang="en-US" sz="2400" b="1" kern="1200" dirty="0" smtClean="0">
                <a:solidFill>
                  <a:srgbClr val="666666"/>
                </a:solidFill>
                <a:latin typeface="+mn-lt"/>
                <a:ea typeface="+mn-ea"/>
                <a:cs typeface="+mn-cs"/>
              </a:defRPr>
            </a:lvl2pPr>
            <a:lvl3pPr marL="1143000" indent="-228600">
              <a:defRPr lang="en-US" sz="2400" b="1" kern="1200" dirty="0" smtClean="0">
                <a:solidFill>
                  <a:srgbClr val="666666"/>
                </a:solidFill>
                <a:latin typeface="+mn-lt"/>
                <a:ea typeface="+mn-ea"/>
                <a:cs typeface="+mn-cs"/>
              </a:defRPr>
            </a:lvl3pPr>
            <a:lvl4pPr marL="1600200" indent="-228600">
              <a:defRPr lang="en-US" sz="2400" b="1" kern="1200" dirty="0" smtClean="0">
                <a:solidFill>
                  <a:srgbClr val="666666"/>
                </a:solidFill>
                <a:latin typeface="+mn-lt"/>
                <a:ea typeface="+mn-ea"/>
                <a:cs typeface="+mn-cs"/>
              </a:defRPr>
            </a:lvl4pPr>
            <a:lvl5pPr marL="2057400" indent="-228600">
              <a:defRPr lang="en-US" sz="2400" b="1" kern="1200" dirty="0">
                <a:solidFill>
                  <a:srgbClr val="666666"/>
                </a:solidFill>
                <a:latin typeface="+mn-lt"/>
                <a:ea typeface="+mn-ea"/>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Font typeface="Arial" pitchFamily="34" charset="0"/>
              <a:buChar char="»"/>
            </a:pPr>
            <a:r>
              <a:rPr lang="en-US" dirty="0"/>
              <a:t>Click to edit Master text styles</a:t>
            </a:r>
          </a:p>
          <a:p>
            <a:pPr marL="742950" lvl="1" indent="-285750" algn="l" defTabSz="914400" rtl="0" eaLnBrk="1" latinLnBrk="0" hangingPunct="1">
              <a:spcBef>
                <a:spcPct val="20000"/>
              </a:spcBef>
              <a:buFont typeface="Wingdings" pitchFamily="2" charset="2"/>
              <a:buChar char="§"/>
            </a:pPr>
            <a:r>
              <a:rPr lang="en-US" dirty="0"/>
              <a:t>Second level</a:t>
            </a:r>
          </a:p>
          <a:p>
            <a:pPr marL="1143000" lvl="2" indent="-228600" algn="l" defTabSz="914400" rtl="0" eaLnBrk="1" latinLnBrk="0" hangingPunct="1">
              <a:spcBef>
                <a:spcPct val="20000"/>
              </a:spcBef>
              <a:buFont typeface="Wingdings" pitchFamily="2" charset="2"/>
              <a:buChar char="§"/>
            </a:pPr>
            <a:r>
              <a:rPr lang="en-US" dirty="0"/>
              <a:t>Third level</a:t>
            </a:r>
          </a:p>
          <a:p>
            <a:pPr marL="1600200" lvl="3" indent="-228600" algn="l" defTabSz="914400" rtl="0" eaLnBrk="1" latinLnBrk="0" hangingPunct="1">
              <a:spcBef>
                <a:spcPct val="20000"/>
              </a:spcBef>
              <a:buFont typeface="Wingdings" pitchFamily="2" charset="2"/>
              <a:buChar char="§"/>
            </a:pPr>
            <a:r>
              <a:rPr lang="en-US" dirty="0"/>
              <a:t>Fourth level</a:t>
            </a:r>
          </a:p>
          <a:p>
            <a:pPr marL="2057400" lvl="4" indent="-228600" algn="l" defTabSz="914400" rtl="0" eaLnBrk="1" latinLnBrk="0" hangingPunct="1">
              <a:spcBef>
                <a:spcPct val="20000"/>
              </a:spcBef>
              <a:buFont typeface="Wingdings" pitchFamily="2" charset="2"/>
              <a:buChar char="§"/>
            </a:pPr>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marL="342900" indent="-342900">
              <a:defRPr lang="en-US" sz="2800" b="1" kern="1200" dirty="0" smtClean="0">
                <a:solidFill>
                  <a:srgbClr val="666666"/>
                </a:solidFill>
                <a:latin typeface="+mn-lt"/>
                <a:ea typeface="+mn-ea"/>
                <a:cs typeface="+mn-cs"/>
              </a:defRPr>
            </a:lvl1pPr>
            <a:lvl2pPr marL="742950" indent="-285750">
              <a:defRPr lang="en-US" sz="2400" b="1" kern="1200" dirty="0" smtClean="0">
                <a:solidFill>
                  <a:srgbClr val="666666"/>
                </a:solidFill>
                <a:latin typeface="+mn-lt"/>
                <a:ea typeface="+mn-ea"/>
                <a:cs typeface="+mn-cs"/>
              </a:defRPr>
            </a:lvl2pPr>
            <a:lvl3pPr marL="1143000" indent="-228600">
              <a:defRPr lang="en-US" sz="2400" b="1" kern="1200" dirty="0" smtClean="0">
                <a:solidFill>
                  <a:srgbClr val="666666"/>
                </a:solidFill>
                <a:latin typeface="+mn-lt"/>
                <a:ea typeface="+mn-ea"/>
                <a:cs typeface="+mn-cs"/>
              </a:defRPr>
            </a:lvl3pPr>
            <a:lvl4pPr marL="1600200" indent="-228600">
              <a:defRPr lang="en-US" sz="2400" b="1" kern="1200" dirty="0" smtClean="0">
                <a:solidFill>
                  <a:srgbClr val="666666"/>
                </a:solidFill>
                <a:latin typeface="+mn-lt"/>
                <a:ea typeface="+mn-ea"/>
                <a:cs typeface="+mn-cs"/>
              </a:defRPr>
            </a:lvl4pPr>
            <a:lvl5pPr marL="2057400" indent="-228600">
              <a:defRPr lang="en-US" sz="2400" b="1" kern="1200" dirty="0">
                <a:solidFill>
                  <a:srgbClr val="666666"/>
                </a:solidFill>
                <a:latin typeface="+mn-lt"/>
                <a:ea typeface="+mn-ea"/>
                <a:cs typeface="+mn-cs"/>
              </a:defRPr>
            </a:lvl5pPr>
            <a:lvl6pPr>
              <a:defRPr sz="1800"/>
            </a:lvl6pPr>
            <a:lvl7pPr>
              <a:defRPr sz="1800"/>
            </a:lvl7pPr>
            <a:lvl8pPr>
              <a:defRPr sz="1800"/>
            </a:lvl8pPr>
            <a:lvl9pPr>
              <a:defRPr sz="1800"/>
            </a:lvl9pPr>
          </a:lstStyle>
          <a:p>
            <a:pPr marL="342900" lvl="0" indent="-342900" algn="l" defTabSz="914400" rtl="0" eaLnBrk="1" latinLnBrk="0" hangingPunct="1">
              <a:spcBef>
                <a:spcPct val="20000"/>
              </a:spcBef>
              <a:buFont typeface="Arial" pitchFamily="34" charset="0"/>
              <a:buChar char="»"/>
            </a:pPr>
            <a:r>
              <a:rPr lang="en-US" dirty="0"/>
              <a:t>Click to edit Master text styles</a:t>
            </a:r>
          </a:p>
          <a:p>
            <a:pPr marL="742950" lvl="1" indent="-285750" algn="l" defTabSz="914400" rtl="0" eaLnBrk="1" latinLnBrk="0" hangingPunct="1">
              <a:spcBef>
                <a:spcPct val="20000"/>
              </a:spcBef>
              <a:buFont typeface="Wingdings" pitchFamily="2" charset="2"/>
              <a:buChar char="§"/>
            </a:pPr>
            <a:r>
              <a:rPr lang="en-US" dirty="0"/>
              <a:t>Second level</a:t>
            </a:r>
          </a:p>
          <a:p>
            <a:pPr marL="1143000" lvl="2" indent="-228600" algn="l" defTabSz="914400" rtl="0" eaLnBrk="1" latinLnBrk="0" hangingPunct="1">
              <a:spcBef>
                <a:spcPct val="20000"/>
              </a:spcBef>
              <a:buFont typeface="Wingdings" pitchFamily="2" charset="2"/>
              <a:buChar char="§"/>
            </a:pPr>
            <a:r>
              <a:rPr lang="en-US" dirty="0"/>
              <a:t>Third level</a:t>
            </a:r>
          </a:p>
          <a:p>
            <a:pPr marL="1600200" lvl="3" indent="-228600" algn="l" defTabSz="914400" rtl="0" eaLnBrk="1" latinLnBrk="0" hangingPunct="1">
              <a:spcBef>
                <a:spcPct val="20000"/>
              </a:spcBef>
              <a:buFont typeface="Wingdings" pitchFamily="2" charset="2"/>
              <a:buChar char="§"/>
            </a:pPr>
            <a:r>
              <a:rPr lang="en-US" dirty="0"/>
              <a:t>Fourth level</a:t>
            </a:r>
          </a:p>
          <a:p>
            <a:pPr marL="2057400" lvl="4" indent="-228600" algn="l" defTabSz="914400" rtl="0" eaLnBrk="1" latinLnBrk="0" hangingPunct="1">
              <a:spcBef>
                <a:spcPct val="20000"/>
              </a:spcBef>
              <a:buFont typeface="Wingdings" pitchFamily="2" charset="2"/>
              <a:buChar char="§"/>
            </a:pPr>
            <a:r>
              <a:rPr lang="en-US" dirty="0"/>
              <a:t>Fifth level</a:t>
            </a:r>
          </a:p>
        </p:txBody>
      </p:sp>
      <p:sp>
        <p:nvSpPr>
          <p:cNvPr id="5" name="Slide Number Placeholder 4"/>
          <p:cNvSpPr>
            <a:spLocks noGrp="1"/>
          </p:cNvSpPr>
          <p:nvPr>
            <p:ph type="sldNum" sz="quarter" idx="10"/>
          </p:nvPr>
        </p:nvSpPr>
        <p:spPr>
          <a:xfrm>
            <a:off x="76200" y="6324600"/>
            <a:ext cx="2133600" cy="365125"/>
          </a:xfrm>
        </p:spPr>
        <p:txBody>
          <a:bodyPr/>
          <a:lstStyle>
            <a:lvl1pPr algn="l">
              <a:defRPr/>
            </a:lvl1pPr>
          </a:lstStyle>
          <a:p>
            <a:fld id="{B6BC8D8F-5D68-4C9A-8DF1-2664D46B3B74}" type="slidenum">
              <a:rPr lang="en-US" smtClean="0"/>
              <a:pPr/>
              <a:t>‹#›</a:t>
            </a:fld>
            <a:endParaRPr lang="en-US" dirty="0"/>
          </a:p>
        </p:txBody>
      </p:sp>
      <p:cxnSp>
        <p:nvCxnSpPr>
          <p:cNvPr id="8" name="Straight Connector 7"/>
          <p:cNvCxnSpPr/>
          <p:nvPr userDrawn="1"/>
        </p:nvCxnSpPr>
        <p:spPr>
          <a:xfrm>
            <a:off x="457200" y="914400"/>
            <a:ext cx="8229600" cy="0"/>
          </a:xfrm>
          <a:prstGeom prst="line">
            <a:avLst/>
          </a:prstGeom>
          <a:ln w="31750" cap="flat" cmpd="sng">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p:nvPr>
        </p:nvSpPr>
        <p:spPr>
          <a:xfrm>
            <a:off x="457200" y="274638"/>
            <a:ext cx="8229600" cy="639762"/>
          </a:xfrm>
        </p:spPr>
        <p:txBody>
          <a:bodyPr vert="horz" lIns="0" tIns="0" rIns="0" bIns="0" rtlCol="0" anchor="ctr">
            <a:normAutofit/>
          </a:bodyPr>
          <a:lstStyle>
            <a:lvl1pPr>
              <a:defRPr lang="en-US" dirty="0"/>
            </a:lvl1pPr>
          </a:lstStyle>
          <a:p>
            <a:pPr lvl="0" algn="l"/>
            <a:r>
              <a:rPr lang="en-US" dirty="0"/>
              <a:t>Click to edit Master title style</a:t>
            </a:r>
          </a:p>
        </p:txBody>
      </p:sp>
    </p:spTree>
    <p:extLst>
      <p:ext uri="{BB962C8B-B14F-4D97-AF65-F5344CB8AC3E}">
        <p14:creationId xmlns:p14="http://schemas.microsoft.com/office/powerpoint/2010/main" val="25693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rgbClr val="BF2E1A"/>
                </a:solidFill>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marL="342900" indent="-342900">
              <a:defRPr lang="en-US" sz="2800" b="1" kern="1200" dirty="0" smtClean="0">
                <a:solidFill>
                  <a:srgbClr val="666666"/>
                </a:solidFill>
                <a:latin typeface="+mn-lt"/>
                <a:ea typeface="+mn-ea"/>
                <a:cs typeface="+mn-cs"/>
              </a:defRPr>
            </a:lvl1pPr>
            <a:lvl2pPr marL="742950" indent="-285750">
              <a:defRPr lang="en-US" sz="2400" b="1" kern="1200" dirty="0" smtClean="0">
                <a:solidFill>
                  <a:srgbClr val="666666"/>
                </a:solidFill>
                <a:latin typeface="+mn-lt"/>
                <a:ea typeface="+mn-ea"/>
                <a:cs typeface="+mn-cs"/>
              </a:defRPr>
            </a:lvl2pPr>
            <a:lvl3pPr marL="1143000" indent="-228600">
              <a:defRPr lang="en-US" sz="2200" b="1" kern="1200" dirty="0" smtClean="0">
                <a:solidFill>
                  <a:srgbClr val="666666"/>
                </a:solidFill>
                <a:latin typeface="+mn-lt"/>
                <a:ea typeface="+mn-ea"/>
                <a:cs typeface="+mn-cs"/>
              </a:defRPr>
            </a:lvl3pPr>
            <a:lvl4pPr marL="1657350" indent="-285750">
              <a:defRPr lang="en-US" sz="2000" kern="1200" dirty="0" smtClean="0">
                <a:solidFill>
                  <a:srgbClr val="666666"/>
                </a:solidFill>
                <a:latin typeface="+mn-lt"/>
                <a:ea typeface="+mn-ea"/>
                <a:cs typeface="+mn-cs"/>
              </a:defRPr>
            </a:lvl4pPr>
            <a:lvl5pPr marL="2114550" indent="-285750">
              <a:defRPr lang="en-US" sz="2000" kern="1200" dirty="0">
                <a:solidFill>
                  <a:srgbClr val="666666"/>
                </a:solidFill>
                <a:latin typeface="+mn-lt"/>
                <a:ea typeface="+mn-ea"/>
                <a:cs typeface="+mn-cs"/>
              </a:defRPr>
            </a:lvl5pPr>
            <a:lvl6pPr>
              <a:defRPr sz="2000"/>
            </a:lvl6pPr>
            <a:lvl7pPr>
              <a:defRPr sz="2000"/>
            </a:lvl7pPr>
            <a:lvl8pPr>
              <a:defRPr sz="2000"/>
            </a:lvl8pPr>
            <a:lvl9pPr>
              <a:defRPr sz="2000"/>
            </a:lvl9pPr>
          </a:lstStyle>
          <a:p>
            <a:pPr marL="342900" lvl="0" indent="-342900" algn="l" defTabSz="914400" rtl="0" eaLnBrk="1" latinLnBrk="0" hangingPunct="1">
              <a:spcBef>
                <a:spcPct val="20000"/>
              </a:spcBef>
              <a:buFont typeface="Arial" pitchFamily="34" charset="0"/>
              <a:buChar char="»"/>
            </a:pPr>
            <a:r>
              <a:rPr lang="en-US" dirty="0"/>
              <a:t>Click to edit Master text styles</a:t>
            </a:r>
          </a:p>
          <a:p>
            <a:pPr marL="742950" lvl="1" indent="-285750" algn="l" defTabSz="914400" rtl="0" eaLnBrk="1" latinLnBrk="0" hangingPunct="1">
              <a:spcBef>
                <a:spcPct val="20000"/>
              </a:spcBef>
              <a:buFont typeface="Wingdings" pitchFamily="2" charset="2"/>
              <a:buChar char="§"/>
            </a:pPr>
            <a:r>
              <a:rPr lang="en-US" dirty="0"/>
              <a:t>Second level</a:t>
            </a:r>
          </a:p>
          <a:p>
            <a:pPr marL="1143000" lvl="2" indent="-228600" algn="l" defTabSz="914400" rtl="0" eaLnBrk="1" latinLnBrk="0" hangingPunct="1">
              <a:spcBef>
                <a:spcPct val="20000"/>
              </a:spcBef>
              <a:buFont typeface="Wingdings" pitchFamily="2" charset="2"/>
              <a:buChar char="§"/>
            </a:pPr>
            <a:r>
              <a:rPr lang="en-US" dirty="0"/>
              <a:t>Third level</a:t>
            </a:r>
          </a:p>
          <a:p>
            <a:pPr marL="1600200" lvl="3" indent="-228600" algn="l" defTabSz="914400" rtl="0" eaLnBrk="1" latinLnBrk="0" hangingPunct="1">
              <a:spcBef>
                <a:spcPct val="20000"/>
              </a:spcBef>
              <a:buFont typeface="Wingdings" pitchFamily="2" charset="2"/>
              <a:buChar char="§"/>
            </a:pPr>
            <a:r>
              <a:rPr lang="en-US" dirty="0"/>
              <a:t>Fourth level</a:t>
            </a:r>
          </a:p>
          <a:p>
            <a:pPr marL="2057400" lvl="4" indent="-228600" algn="l" defTabSz="914400" rtl="0" eaLnBrk="1" latinLnBrk="0" hangingPunct="1">
              <a:spcBef>
                <a:spcPct val="20000"/>
              </a:spcBef>
              <a:buFont typeface="Wingdings" pitchFamily="2" charset="2"/>
              <a:buChar char="§"/>
            </a:pPr>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rgbClr val="666666"/>
                </a:solidFill>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4"/>
          <p:cNvSpPr>
            <a:spLocks noGrp="1"/>
          </p:cNvSpPr>
          <p:nvPr>
            <p:ph type="sldNum" sz="quarter" idx="10"/>
          </p:nvPr>
        </p:nvSpPr>
        <p:spPr>
          <a:xfrm>
            <a:off x="76200" y="6340475"/>
            <a:ext cx="2133600" cy="365125"/>
          </a:xfrm>
        </p:spPr>
        <p:txBody>
          <a:bodyPr/>
          <a:lstStyle>
            <a:lvl1pPr algn="l">
              <a:defRPr/>
            </a:lvl1pPr>
          </a:lstStyle>
          <a:p>
            <a:fld id="{B6BC8D8F-5D68-4C9A-8DF1-2664D46B3B74}" type="slidenum">
              <a:rPr lang="en-US" smtClean="0"/>
              <a:pPr/>
              <a:t>‹#›</a:t>
            </a:fld>
            <a:endParaRPr lang="en-US" dirty="0"/>
          </a:p>
        </p:txBody>
      </p:sp>
    </p:spTree>
    <p:extLst>
      <p:ext uri="{BB962C8B-B14F-4D97-AF65-F5344CB8AC3E}">
        <p14:creationId xmlns:p14="http://schemas.microsoft.com/office/powerpoint/2010/main" val="3525602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ransition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989690"/>
            <a:ext cx="8229600" cy="640080"/>
          </a:xfrm>
        </p:spPr>
        <p:txBody>
          <a:bodyPr vert="horz" lIns="0" tIns="0" rIns="0" bIns="0" rtlCol="0" anchor="ctr">
            <a:noAutofit/>
          </a:bodyPr>
          <a:lstStyle>
            <a:lvl1pPr>
              <a:defRPr lang="en-US" sz="3200" b="1" spc="0">
                <a:solidFill>
                  <a:srgbClr val="BF2E1A"/>
                </a:solidFill>
                <a:effectLst/>
              </a:defRPr>
            </a:lvl1pPr>
          </a:lstStyle>
          <a:p>
            <a:pPr lvl="0"/>
            <a:r>
              <a:rPr lang="en-US" dirty="0"/>
              <a:t>Click to add transition title</a:t>
            </a:r>
          </a:p>
        </p:txBody>
      </p:sp>
      <p:sp>
        <p:nvSpPr>
          <p:cNvPr id="3" name="Slide Number Placeholder 2"/>
          <p:cNvSpPr>
            <a:spLocks noGrp="1"/>
          </p:cNvSpPr>
          <p:nvPr>
            <p:ph type="sldNum" sz="quarter" idx="10"/>
          </p:nvPr>
        </p:nvSpPr>
        <p:spPr/>
        <p:txBody>
          <a:bodyPr/>
          <a:lstStyle/>
          <a:p>
            <a:fld id="{B6BC8D8F-5D68-4C9A-8DF1-2664D46B3B74}" type="slidenum">
              <a:rPr lang="en-US" smtClean="0"/>
              <a:pPr/>
              <a:t>‹#›</a:t>
            </a:fld>
            <a:endParaRPr lang="en-US" dirty="0"/>
          </a:p>
        </p:txBody>
      </p:sp>
      <p:cxnSp>
        <p:nvCxnSpPr>
          <p:cNvPr id="4" name="Straight Connector 3"/>
          <p:cNvCxnSpPr/>
          <p:nvPr userDrawn="1"/>
        </p:nvCxnSpPr>
        <p:spPr>
          <a:xfrm>
            <a:off x="457200" y="3613204"/>
            <a:ext cx="8229600" cy="0"/>
          </a:xfrm>
          <a:prstGeom prst="line">
            <a:avLst/>
          </a:prstGeom>
          <a:ln w="31750" cap="flat" cmpd="sng">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900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p:cNvSpPr>
            <a:spLocks noGrp="1"/>
          </p:cNvSpPr>
          <p:nvPr>
            <p:ph type="sldNum" sz="quarter" idx="10"/>
          </p:nvPr>
        </p:nvSpPr>
        <p:spPr/>
        <p:txBody>
          <a:bodyPr/>
          <a:lstStyle/>
          <a:p>
            <a:fld id="{B6BC8D8F-5D68-4C9A-8DF1-2664D46B3B74}" type="slidenum">
              <a:rPr lang="en-US" smtClean="0"/>
              <a:pPr/>
              <a:t>‹#›</a:t>
            </a:fld>
            <a:endParaRPr lang="en-US" dirty="0"/>
          </a:p>
        </p:txBody>
      </p:sp>
    </p:spTree>
    <p:extLst>
      <p:ext uri="{BB962C8B-B14F-4D97-AF65-F5344CB8AC3E}">
        <p14:creationId xmlns:p14="http://schemas.microsoft.com/office/powerpoint/2010/main" val="1533529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Cook County Content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lIns="0" tIns="0" rIns="0" bIns="0">
            <a:normAutofit/>
          </a:bodyPr>
          <a:lstStyle>
            <a:lvl1pPr algn="l">
              <a:defRPr sz="3200" b="1">
                <a:solidFill>
                  <a:schemeClr val="accent2"/>
                </a:solidFill>
                <a:latin typeface="Arial" pitchFamily="34" charset="0"/>
                <a:cs typeface="Arial" pitchFamily="34" charset="0"/>
              </a:defRPr>
            </a:lvl1pPr>
          </a:lstStyle>
          <a:p>
            <a:r>
              <a:rPr lang="en-US" dirty="0"/>
              <a:t>Click to edit Master title style</a:t>
            </a:r>
          </a:p>
        </p:txBody>
      </p:sp>
      <p:cxnSp>
        <p:nvCxnSpPr>
          <p:cNvPr id="7" name="Straight Connector 6"/>
          <p:cNvCxnSpPr/>
          <p:nvPr userDrawn="1"/>
        </p:nvCxnSpPr>
        <p:spPr>
          <a:xfrm>
            <a:off x="457200" y="914400"/>
            <a:ext cx="8229600" cy="0"/>
          </a:xfrm>
          <a:prstGeom prst="line">
            <a:avLst/>
          </a:prstGeom>
          <a:ln w="31750" cap="flat" cmpd="sng">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Text Placeholder 8"/>
          <p:cNvSpPr>
            <a:spLocks noGrp="1"/>
          </p:cNvSpPr>
          <p:nvPr>
            <p:ph type="body" sz="quarter" idx="10"/>
          </p:nvPr>
        </p:nvSpPr>
        <p:spPr>
          <a:xfrm>
            <a:off x="457200" y="1005840"/>
            <a:ext cx="8229600" cy="5120640"/>
          </a:xfrm>
        </p:spPr>
        <p:txBody>
          <a:bodyPr>
            <a:noAutofit/>
          </a:bodyPr>
          <a:lstStyle>
            <a:lvl1pPr marL="342900" indent="-342900">
              <a:spcBef>
                <a:spcPts val="0"/>
              </a:spcBef>
              <a:spcAft>
                <a:spcPts val="600"/>
              </a:spcAft>
              <a:buFont typeface="Arial" pitchFamily="34" charset="0"/>
              <a:buChar char="»"/>
              <a:defRPr lang="en-US" sz="2800" b="1" kern="1200" dirty="0" smtClean="0">
                <a:solidFill>
                  <a:srgbClr val="666666"/>
                </a:solidFill>
                <a:latin typeface="+mn-lt"/>
                <a:ea typeface="+mn-ea"/>
                <a:cs typeface="+mn-cs"/>
              </a:defRPr>
            </a:lvl1pPr>
            <a:lvl2pPr marL="796925" indent="-339725">
              <a:spcBef>
                <a:spcPts val="0"/>
              </a:spcBef>
              <a:spcAft>
                <a:spcPts val="600"/>
              </a:spcAft>
              <a:buFont typeface="Wingdings" pitchFamily="2" charset="2"/>
              <a:buChar char="§"/>
              <a:defRPr lang="en-US" sz="2400" b="1" kern="1200" dirty="0" smtClean="0">
                <a:solidFill>
                  <a:srgbClr val="666666"/>
                </a:solidFill>
                <a:latin typeface="+mn-lt"/>
                <a:ea typeface="+mn-ea"/>
                <a:cs typeface="+mn-cs"/>
              </a:defRPr>
            </a:lvl2pPr>
            <a:lvl3pPr marL="1257300" indent="-342900">
              <a:spcBef>
                <a:spcPts val="0"/>
              </a:spcBef>
              <a:spcAft>
                <a:spcPts val="600"/>
              </a:spcAft>
              <a:buFont typeface="Wingdings" pitchFamily="2" charset="2"/>
              <a:buChar char="§"/>
              <a:defRPr lang="en-US" sz="2200" b="1" kern="1200" dirty="0" smtClean="0">
                <a:solidFill>
                  <a:srgbClr val="666666"/>
                </a:solidFill>
                <a:latin typeface="+mn-lt"/>
                <a:ea typeface="+mn-ea"/>
                <a:cs typeface="+mn-cs"/>
              </a:defRPr>
            </a:lvl3pPr>
            <a:lvl4pPr marL="1711325" indent="-339725">
              <a:spcBef>
                <a:spcPts val="0"/>
              </a:spcBef>
              <a:spcAft>
                <a:spcPts val="600"/>
              </a:spcAft>
              <a:buFont typeface="Wingdings" pitchFamily="2" charset="2"/>
              <a:buChar char="§"/>
              <a:defRPr lang="en-US" sz="2200" b="1" kern="1200" dirty="0" smtClean="0">
                <a:solidFill>
                  <a:srgbClr val="666666"/>
                </a:solidFill>
                <a:latin typeface="+mn-lt"/>
                <a:ea typeface="+mn-ea"/>
                <a:cs typeface="+mn-cs"/>
              </a:defRPr>
            </a:lvl4pPr>
            <a:lvl5pPr marL="2168525" indent="-339725">
              <a:spcBef>
                <a:spcPts val="0"/>
              </a:spcBef>
              <a:spcAft>
                <a:spcPts val="600"/>
              </a:spcAft>
              <a:buFont typeface="Wingdings" pitchFamily="2" charset="2"/>
              <a:buChar char="§"/>
              <a:defRPr lang="en-US" sz="2200" b="1" kern="1200" dirty="0">
                <a:solidFill>
                  <a:srgbClr val="666666"/>
                </a:solidFill>
                <a:latin typeface="+mn-lt"/>
                <a:ea typeface="+mn-ea"/>
                <a:cs typeface="+mn-cs"/>
              </a:defRPr>
            </a:lvl5pPr>
          </a:lstStyle>
          <a:p>
            <a:pPr marL="342900" lvl="0" indent="-342900" algn="l" defTabSz="914400" rtl="0" eaLnBrk="1" latinLnBrk="0" hangingPunct="1">
              <a:spcBef>
                <a:spcPct val="20000"/>
              </a:spcBef>
              <a:buFont typeface="Arial" pitchFamily="34" charset="0"/>
              <a:buChar cha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2"/>
          <p:cNvSpPr>
            <a:spLocks noGrp="1"/>
          </p:cNvSpPr>
          <p:nvPr>
            <p:ph type="sldNum" sz="quarter" idx="11"/>
          </p:nvPr>
        </p:nvSpPr>
        <p:spPr>
          <a:xfrm>
            <a:off x="76200" y="6324600"/>
            <a:ext cx="2133600" cy="365125"/>
          </a:xfrm>
        </p:spPr>
        <p:txBody>
          <a:bodyPr/>
          <a:lstStyle>
            <a:lvl1pPr algn="l">
              <a:defRPr>
                <a:solidFill>
                  <a:srgbClr val="666666"/>
                </a:solidFill>
              </a:defRPr>
            </a:lvl1pPr>
          </a:lstStyle>
          <a:p>
            <a:fld id="{B6BC8D8F-5D68-4C9A-8DF1-2664D46B3B74}" type="slidenum">
              <a:rPr lang="en-US" smtClean="0"/>
              <a:pPr/>
              <a:t>‹#›</a:t>
            </a:fld>
            <a:endParaRPr lang="en-US" dirty="0"/>
          </a:p>
        </p:txBody>
      </p:sp>
    </p:spTree>
    <p:extLst>
      <p:ext uri="{BB962C8B-B14F-4D97-AF65-F5344CB8AC3E}">
        <p14:creationId xmlns:p14="http://schemas.microsoft.com/office/powerpoint/2010/main" val="359632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640080"/>
          </a:xfrm>
        </p:spPr>
        <p:txBody>
          <a:bodyPr>
            <a:noAutofit/>
          </a:bodyPr>
          <a:lstStyle>
            <a:lvl1pPr algn="l">
              <a:defRPr sz="3600" b="1">
                <a:solidFill>
                  <a:schemeClr val="accent2"/>
                </a:solidFill>
              </a:defRPr>
            </a:lvl1pPr>
          </a:lstStyle>
          <a:p>
            <a:r>
              <a:rPr lang="en-US" dirty="0"/>
              <a:t>Click To Edit Master Title Style</a:t>
            </a:r>
          </a:p>
        </p:txBody>
      </p:sp>
      <p:sp>
        <p:nvSpPr>
          <p:cNvPr id="3" name="Content Placeholder 2"/>
          <p:cNvSpPr>
            <a:spLocks noGrp="1"/>
          </p:cNvSpPr>
          <p:nvPr>
            <p:ph idx="1" hasCustomPrompt="1"/>
          </p:nvPr>
        </p:nvSpPr>
        <p:spPr>
          <a:xfrm>
            <a:off x="457200" y="1005840"/>
            <a:ext cx="8229600" cy="5120640"/>
          </a:xfrm>
        </p:spPr>
        <p:txBody>
          <a:bodyPr>
            <a:noAutofit/>
          </a:bodyPr>
          <a:lstStyle>
            <a:lvl1pPr marL="342900" indent="-342900">
              <a:spcBef>
                <a:spcPts val="0"/>
              </a:spcBef>
              <a:spcAft>
                <a:spcPts val="600"/>
              </a:spcAft>
              <a:buFont typeface="Arial" panose="020B0604020202020204" pitchFamily="34" charset="0"/>
              <a:buChar char="»"/>
              <a:defRPr sz="2800" b="1">
                <a:solidFill>
                  <a:schemeClr val="tx1"/>
                </a:solidFill>
              </a:defRPr>
            </a:lvl1pPr>
            <a:lvl2pPr marL="804672" indent="-347472">
              <a:spcBef>
                <a:spcPts val="0"/>
              </a:spcBef>
              <a:spcAft>
                <a:spcPts val="600"/>
              </a:spcAft>
              <a:buFont typeface="Wingdings" panose="05000000000000000000" pitchFamily="2" charset="2"/>
              <a:buChar char="§"/>
              <a:defRPr sz="2400" b="1">
                <a:solidFill>
                  <a:schemeClr val="tx1"/>
                </a:solidFill>
              </a:defRPr>
            </a:lvl2pPr>
            <a:lvl3pPr marL="1257300" indent="-342900">
              <a:spcBef>
                <a:spcPts val="0"/>
              </a:spcBef>
              <a:spcAft>
                <a:spcPts val="600"/>
              </a:spcAft>
              <a:buFont typeface="Wingdings" panose="05000000000000000000" pitchFamily="2" charset="2"/>
              <a:buChar char="§"/>
              <a:defRPr sz="2200" b="1">
                <a:solidFill>
                  <a:schemeClr val="tx1"/>
                </a:solidFill>
              </a:defRPr>
            </a:lvl3pPr>
            <a:lvl4pPr marL="1719072" indent="-347472">
              <a:spcBef>
                <a:spcPts val="0"/>
              </a:spcBef>
              <a:spcAft>
                <a:spcPts val="600"/>
              </a:spcAft>
              <a:buFont typeface="Wingdings" panose="05000000000000000000" pitchFamily="2" charset="2"/>
              <a:buChar char="§"/>
              <a:defRPr sz="2200" b="1">
                <a:solidFill>
                  <a:schemeClr val="tx1"/>
                </a:solidFill>
              </a:defRPr>
            </a:lvl4pPr>
            <a:lvl5pPr marL="2171700" indent="-342900">
              <a:spcBef>
                <a:spcPts val="0"/>
              </a:spcBef>
              <a:spcAft>
                <a:spcPts val="600"/>
              </a:spcAft>
              <a:buFont typeface="Wingdings" panose="05000000000000000000" pitchFamily="2" charset="2"/>
              <a:buChar char="§"/>
              <a:defRPr sz="2200" b="1">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8485632" y="6172200"/>
            <a:ext cx="365760" cy="365125"/>
          </a:xfrm>
        </p:spPr>
        <p:txBody>
          <a:bodyPr lIns="0" tIns="0" rIns="0" bIns="0" anchor="ctr" anchorCtr="1"/>
          <a:lstStyle>
            <a:lvl1pPr>
              <a:defRPr b="1">
                <a:solidFill>
                  <a:schemeClr val="bg1"/>
                </a:solidFill>
              </a:defRPr>
            </a:lvl1pPr>
          </a:lstStyle>
          <a:p>
            <a:fld id="{66C9F07D-D4B8-4ED4-A5F5-549415DB833A}" type="slidenum">
              <a:rPr lang="en-US" smtClean="0">
                <a:solidFill>
                  <a:prstClr val="white"/>
                </a:solidFill>
              </a:rPr>
              <a:pPr/>
              <a:t>‹#›</a:t>
            </a:fld>
            <a:endParaRPr lang="en-US" dirty="0">
              <a:solidFill>
                <a:prstClr val="white"/>
              </a:solidFill>
            </a:endParaRPr>
          </a:p>
        </p:txBody>
      </p:sp>
      <p:cxnSp>
        <p:nvCxnSpPr>
          <p:cNvPr id="7" name="Straight Connector 6"/>
          <p:cNvCxnSpPr/>
          <p:nvPr userDrawn="1"/>
        </p:nvCxnSpPr>
        <p:spPr>
          <a:xfrm>
            <a:off x="457200" y="896470"/>
            <a:ext cx="8229600" cy="0"/>
          </a:xfrm>
          <a:prstGeom prst="line">
            <a:avLst/>
          </a:prstGeom>
          <a:ln w="31750" cap="flat" cmpd="sng">
            <a:solidFill>
              <a:srgbClr val="A11C1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4292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B6BC8D8F-5D68-4C9A-8DF1-2664D46B3B74}" type="slidenum">
              <a:rPr lang="en-US" smtClean="0"/>
              <a:pPr/>
              <a:t>‹#›</a:t>
            </a:fld>
            <a:endParaRPr lang="en-US" dirty="0"/>
          </a:p>
        </p:txBody>
      </p:sp>
      <p:graphicFrame>
        <p:nvGraphicFramePr>
          <p:cNvPr id="4" name="TPChart" hidden="1"/>
          <p:cNvGraphicFramePr/>
          <p:nvPr userDrawn="1">
            <p:extLst>
              <p:ext uri="{D42A27DB-BD31-4B8C-83A1-F6EECF244321}">
                <p14:modId xmlns:p14="http://schemas.microsoft.com/office/powerpoint/2010/main" val="2768807500"/>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95545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607105"/>
          </a:xfrm>
          <a:prstGeom prst="rect">
            <a:avLst/>
          </a:prstGeom>
        </p:spPr>
        <p:txBody>
          <a:bodyPr vert="horz" lIns="0" tIns="0" rIns="0" bIns="0" rtlCol="0" anchor="ctr">
            <a:normAutofit/>
          </a:bodyPr>
          <a:lstStyle/>
          <a:p>
            <a:pPr lvl="0" algn="l"/>
            <a:r>
              <a:rPr lang="en-US" dirty="0"/>
              <a:t>Click to edit Master title style</a:t>
            </a:r>
          </a:p>
        </p:txBody>
      </p:sp>
      <p:sp>
        <p:nvSpPr>
          <p:cNvPr id="3" name="Text Placeholder 2"/>
          <p:cNvSpPr>
            <a:spLocks noGrp="1"/>
          </p:cNvSpPr>
          <p:nvPr>
            <p:ph type="body" idx="1"/>
          </p:nvPr>
        </p:nvSpPr>
        <p:spPr>
          <a:xfrm>
            <a:off x="457200" y="1134836"/>
            <a:ext cx="8229600" cy="4991327"/>
          </a:xfrm>
          <a:prstGeom prst="rect">
            <a:avLst/>
          </a:prstGeom>
        </p:spPr>
        <p:txBody>
          <a:bodyPr vert="horz" lIns="91440" tIns="45720" rIns="91440" bIns="45720" rtlCol="0">
            <a:normAutofit/>
          </a:bodyPr>
          <a:lstStyle/>
          <a:p>
            <a:pPr marL="342900" lvl="0" indent="-342900" algn="l" defTabSz="914400" rtl="0" eaLnBrk="1" latinLnBrk="0" hangingPunct="1">
              <a:spcBef>
                <a:spcPct val="20000"/>
              </a:spcBef>
              <a:buFont typeface="Arial" pitchFamily="34" charset="0"/>
              <a:buChar char="»"/>
            </a:pPr>
            <a:r>
              <a:rPr lang="en-US" dirty="0"/>
              <a:t>Click to edit Master text styles</a:t>
            </a:r>
          </a:p>
          <a:p>
            <a:pPr marL="742950" lvl="1" indent="-285750" algn="l" defTabSz="914400" rtl="0" eaLnBrk="1" latinLnBrk="0" hangingPunct="1">
              <a:spcBef>
                <a:spcPct val="20000"/>
              </a:spcBef>
              <a:buFont typeface="Wingdings" pitchFamily="2" charset="2"/>
              <a:buChar char="§"/>
            </a:pPr>
            <a:r>
              <a:rPr lang="en-US" dirty="0"/>
              <a:t>Second level</a:t>
            </a:r>
          </a:p>
          <a:p>
            <a:pPr marL="1143000" lvl="2" indent="-228600" algn="l" defTabSz="914400" rtl="0" eaLnBrk="1" latinLnBrk="0" hangingPunct="1">
              <a:spcBef>
                <a:spcPct val="20000"/>
              </a:spcBef>
              <a:buFont typeface="Wingdings" pitchFamily="2" charset="2"/>
              <a:buChar char="§"/>
            </a:pPr>
            <a:r>
              <a:rPr lang="en-US" dirty="0"/>
              <a:t>Third level</a:t>
            </a:r>
          </a:p>
          <a:p>
            <a:pPr marL="1600200" lvl="3" indent="-228600" algn="l" defTabSz="914400" rtl="0" eaLnBrk="1" latinLnBrk="0" hangingPunct="1">
              <a:spcBef>
                <a:spcPct val="20000"/>
              </a:spcBef>
              <a:buFont typeface="Wingdings" pitchFamily="2" charset="2"/>
              <a:buChar char="§"/>
            </a:pPr>
            <a:r>
              <a:rPr lang="en-US" dirty="0"/>
              <a:t>Fourth level</a:t>
            </a:r>
          </a:p>
          <a:p>
            <a:pPr marL="2057400" lvl="4" indent="-228600" algn="l" defTabSz="914400" rtl="0" eaLnBrk="1" latinLnBrk="0" hangingPunct="1">
              <a:spcBef>
                <a:spcPct val="20000"/>
              </a:spcBef>
              <a:buFont typeface="Wingdings" pitchFamily="2" charset="2"/>
              <a:buChar char="§"/>
            </a:pPr>
            <a:r>
              <a:rPr lang="en-US" dirty="0"/>
              <a:t>Fifth level</a:t>
            </a:r>
          </a:p>
        </p:txBody>
      </p:sp>
      <p:sp>
        <p:nvSpPr>
          <p:cNvPr id="4" name="Slide Number Placeholder 3"/>
          <p:cNvSpPr>
            <a:spLocks noGrp="1"/>
          </p:cNvSpPr>
          <p:nvPr>
            <p:ph type="sldNum" sz="quarter" idx="4"/>
          </p:nvPr>
        </p:nvSpPr>
        <p:spPr>
          <a:xfrm>
            <a:off x="762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BC8D8F-5D68-4C9A-8DF1-2664D46B3B74}" type="slidenum">
              <a:rPr lang="en-US" smtClean="0"/>
              <a:pPr/>
              <a:t>‹#›</a:t>
            </a:fld>
            <a:endParaRPr lang="en-US" dirty="0"/>
          </a:p>
        </p:txBody>
      </p:sp>
    </p:spTree>
    <p:extLst>
      <p:ext uri="{BB962C8B-B14F-4D97-AF65-F5344CB8AC3E}">
        <p14:creationId xmlns:p14="http://schemas.microsoft.com/office/powerpoint/2010/main" val="2121190899"/>
      </p:ext>
    </p:extLst>
  </p:cSld>
  <p:clrMap bg1="lt1" tx1="dk1" bg2="lt2" tx2="dk2" accent1="accent1" accent2="accent2" accent3="accent3" accent4="accent4" accent5="accent5" accent6="accent6" hlink="hlink" folHlink="folHlink"/>
  <p:sldLayoutIdLst>
    <p:sldLayoutId id="2147483662" r:id="rId1"/>
    <p:sldLayoutId id="2147483660" r:id="rId2"/>
    <p:sldLayoutId id="2147483652" r:id="rId3"/>
    <p:sldLayoutId id="2147483656" r:id="rId4"/>
    <p:sldLayoutId id="2147483664" r:id="rId5"/>
    <p:sldLayoutId id="2147483665" r:id="rId6"/>
    <p:sldLayoutId id="2147483666" r:id="rId7"/>
    <p:sldLayoutId id="2147483667" r:id="rId8"/>
    <p:sldLayoutId id="2147483668" r:id="rId9"/>
    <p:sldLayoutId id="2147483669" r:id="rId10"/>
    <p:sldLayoutId id="2147483671" r:id="rId11"/>
    <p:sldLayoutId id="2147483674" r:id="rId12"/>
  </p:sldLayoutIdLst>
  <p:hf hdr="0" ftr="0" dt="0"/>
  <p:txStyles>
    <p:titleStyle>
      <a:lvl1pPr algn="ctr" defTabSz="914400" rtl="0" eaLnBrk="1" latinLnBrk="0" hangingPunct="1">
        <a:spcBef>
          <a:spcPct val="0"/>
        </a:spcBef>
        <a:buNone/>
        <a:defRPr lang="en-US" sz="3200" b="1" kern="1200" dirty="0">
          <a:solidFill>
            <a:srgbClr val="BF2E1A"/>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lang="en-US" sz="2800" b="1" kern="1200" dirty="0" smtClean="0">
          <a:solidFill>
            <a:srgbClr val="666666"/>
          </a:solidFill>
          <a:latin typeface="+mn-lt"/>
          <a:ea typeface="+mn-ea"/>
          <a:cs typeface="+mn-cs"/>
        </a:defRPr>
      </a:lvl1pPr>
      <a:lvl2pPr marL="742950" indent="-285750" algn="l" defTabSz="914400" rtl="0" eaLnBrk="1" latinLnBrk="0" hangingPunct="1">
        <a:spcBef>
          <a:spcPct val="20000"/>
        </a:spcBef>
        <a:buFont typeface="Arial" pitchFamily="34" charset="0"/>
        <a:buChar char="–"/>
        <a:defRPr lang="en-US" sz="2400" b="1" kern="1200" dirty="0" smtClean="0">
          <a:solidFill>
            <a:srgbClr val="666666"/>
          </a:solidFill>
          <a:latin typeface="+mn-lt"/>
          <a:ea typeface="+mn-ea"/>
          <a:cs typeface="+mn-cs"/>
        </a:defRPr>
      </a:lvl2pPr>
      <a:lvl3pPr marL="1143000" indent="-228600" algn="l" defTabSz="914400" rtl="0" eaLnBrk="1" latinLnBrk="0" hangingPunct="1">
        <a:spcBef>
          <a:spcPct val="20000"/>
        </a:spcBef>
        <a:buFont typeface="Arial" pitchFamily="34" charset="0"/>
        <a:buChar char="•"/>
        <a:defRPr lang="en-US" sz="2200" b="1" kern="1200" dirty="0" smtClean="0">
          <a:solidFill>
            <a:srgbClr val="666666"/>
          </a:solidFill>
          <a:latin typeface="+mn-lt"/>
          <a:ea typeface="+mn-ea"/>
          <a:cs typeface="+mn-cs"/>
        </a:defRPr>
      </a:lvl3pPr>
      <a:lvl4pPr marL="1600200" indent="-228600" algn="l" defTabSz="914400" rtl="0" eaLnBrk="1" latinLnBrk="0" hangingPunct="1">
        <a:spcBef>
          <a:spcPct val="20000"/>
        </a:spcBef>
        <a:buFont typeface="Arial" pitchFamily="34" charset="0"/>
        <a:buChar char="–"/>
        <a:defRPr lang="en-US" sz="2000" kern="1200" dirty="0" smtClean="0">
          <a:solidFill>
            <a:srgbClr val="666666"/>
          </a:solidFill>
          <a:latin typeface="+mn-lt"/>
          <a:ea typeface="+mn-ea"/>
          <a:cs typeface="+mn-cs"/>
        </a:defRPr>
      </a:lvl4pPr>
      <a:lvl5pPr marL="2057400" indent="-228600" algn="l" defTabSz="914400" rtl="0" eaLnBrk="1" latinLnBrk="0" hangingPunct="1">
        <a:spcBef>
          <a:spcPct val="20000"/>
        </a:spcBef>
        <a:buFont typeface="Arial" pitchFamily="34" charset="0"/>
        <a:buChar char="»"/>
        <a:defRPr lang="en-US" sz="2000" kern="1200" dirty="0">
          <a:solidFill>
            <a:srgbClr val="66666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image" Target="../media/image6.tmp"/><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022744"/>
          </a:xfrm>
        </p:spPr>
        <p:txBody>
          <a:bodyPr>
            <a:normAutofit/>
          </a:bodyPr>
          <a:lstStyle/>
          <a:p>
            <a:r>
              <a:rPr lang="en-US" sz="3600" dirty="0" smtClean="0"/>
              <a:t>Evidence Based Pretrial Release </a:t>
            </a:r>
            <a:br>
              <a:rPr lang="en-US" sz="3600" dirty="0" smtClean="0"/>
            </a:br>
            <a:r>
              <a:rPr lang="en-US" sz="3600" dirty="0" smtClean="0"/>
              <a:t>and Monitoring in Wisconsin</a:t>
            </a:r>
            <a:br>
              <a:rPr lang="en-US" sz="3600" dirty="0" smtClean="0"/>
            </a:br>
            <a:endParaRPr lang="en-US" sz="3600" dirty="0"/>
          </a:p>
        </p:txBody>
      </p:sp>
      <p:sp>
        <p:nvSpPr>
          <p:cNvPr id="3" name="Text Placeholder 2"/>
          <p:cNvSpPr>
            <a:spLocks noGrp="1"/>
          </p:cNvSpPr>
          <p:nvPr>
            <p:ph type="body" idx="1"/>
          </p:nvPr>
        </p:nvSpPr>
        <p:spPr>
          <a:xfrm>
            <a:off x="457200" y="3505200"/>
            <a:ext cx="8229600" cy="2620963"/>
          </a:xfrm>
        </p:spPr>
        <p:txBody>
          <a:bodyPr/>
          <a:lstStyle/>
          <a:p>
            <a:pPr lvl="8"/>
            <a:endParaRPr lang="en-US" dirty="0" smtClean="0"/>
          </a:p>
          <a:p>
            <a:pPr lvl="8"/>
            <a:endParaRPr lang="en-US" dirty="0"/>
          </a:p>
          <a:p>
            <a:pPr marL="3657600" lvl="8" indent="0">
              <a:buNone/>
            </a:pPr>
            <a:r>
              <a:rPr lang="en-US" b="1" i="1" dirty="0" smtClean="0"/>
              <a:t>August 2018</a:t>
            </a:r>
          </a:p>
          <a:p>
            <a:pPr marL="3657600" lvl="8" indent="0">
              <a:buNone/>
            </a:pPr>
            <a:r>
              <a:rPr lang="en-US" b="1" i="1" dirty="0" smtClean="0"/>
              <a:t>Jeffrey Kremers</a:t>
            </a:r>
          </a:p>
          <a:p>
            <a:pPr marL="3657600" lvl="8" indent="0">
              <a:buNone/>
            </a:pPr>
            <a:r>
              <a:rPr lang="en-US" b="1" i="1" dirty="0" smtClean="0"/>
              <a:t>Circuit Judge Milwaukee (ret.)</a:t>
            </a:r>
          </a:p>
          <a:p>
            <a:pPr marL="3657600" lvl="8" indent="0">
              <a:buNone/>
            </a:pPr>
            <a:endParaRPr lang="en-US" b="1" i="1" dirty="0"/>
          </a:p>
        </p:txBody>
      </p:sp>
      <p:sp>
        <p:nvSpPr>
          <p:cNvPr id="4" name="Slide Number Placeholder 3"/>
          <p:cNvSpPr>
            <a:spLocks noGrp="1"/>
          </p:cNvSpPr>
          <p:nvPr>
            <p:ph type="sldNum" sz="quarter" idx="10"/>
          </p:nvPr>
        </p:nvSpPr>
        <p:spPr/>
        <p:txBody>
          <a:bodyPr/>
          <a:lstStyle/>
          <a:p>
            <a:fld id="{B6BC8D8F-5D68-4C9A-8DF1-2664D46B3B74}" type="slidenum">
              <a:rPr lang="en-US" smtClean="0"/>
              <a:pPr/>
              <a:t>1</a:t>
            </a:fld>
            <a:endParaRPr lang="en-US" dirty="0"/>
          </a:p>
        </p:txBody>
      </p:sp>
    </p:spTree>
    <p:extLst>
      <p:ext uri="{BB962C8B-B14F-4D97-AF65-F5344CB8AC3E}">
        <p14:creationId xmlns:p14="http://schemas.microsoft.com/office/powerpoint/2010/main" val="554950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Foundational Concepts</a:t>
            </a:r>
          </a:p>
        </p:txBody>
      </p:sp>
      <p:sp>
        <p:nvSpPr>
          <p:cNvPr id="5" name="Content Placeholder 4"/>
          <p:cNvSpPr>
            <a:spLocks noGrp="1"/>
          </p:cNvSpPr>
          <p:nvPr>
            <p:ph idx="1"/>
          </p:nvPr>
        </p:nvSpPr>
        <p:spPr/>
        <p:txBody>
          <a:bodyPr/>
          <a:lstStyle/>
          <a:p>
            <a:pPr>
              <a:spcBef>
                <a:spcPts val="0"/>
              </a:spcBef>
              <a:spcAft>
                <a:spcPts val="600"/>
              </a:spcAft>
            </a:pPr>
            <a:r>
              <a:rPr lang="en-US" dirty="0"/>
              <a:t>Pretrial Justice</a:t>
            </a:r>
          </a:p>
          <a:p>
            <a:pPr lvl="1">
              <a:spcBef>
                <a:spcPts val="0"/>
              </a:spcBef>
              <a:spcAft>
                <a:spcPts val="600"/>
              </a:spcAft>
            </a:pPr>
            <a:r>
              <a:rPr lang="en-US" dirty="0"/>
              <a:t>The need to balance competing goals</a:t>
            </a:r>
          </a:p>
          <a:p>
            <a:pPr lvl="2">
              <a:spcBef>
                <a:spcPts val="0"/>
              </a:spcBef>
              <a:spcAft>
                <a:spcPts val="600"/>
              </a:spcAft>
            </a:pPr>
            <a:r>
              <a:rPr lang="en-US" dirty="0"/>
              <a:t>Protect the public</a:t>
            </a:r>
          </a:p>
          <a:p>
            <a:pPr lvl="2">
              <a:spcBef>
                <a:spcPts val="0"/>
              </a:spcBef>
              <a:spcAft>
                <a:spcPts val="600"/>
              </a:spcAft>
            </a:pPr>
            <a:r>
              <a:rPr lang="en-US" dirty="0"/>
              <a:t>Assure court appearance</a:t>
            </a:r>
          </a:p>
          <a:p>
            <a:pPr lvl="2">
              <a:spcBef>
                <a:spcPts val="0"/>
              </a:spcBef>
              <a:spcAft>
                <a:spcPts val="600"/>
              </a:spcAft>
            </a:pPr>
            <a:r>
              <a:rPr lang="en-US" dirty="0"/>
              <a:t>Preserve legal and constitutional rights afforded persons awaiting trial</a:t>
            </a:r>
          </a:p>
          <a:p>
            <a:endParaRPr lang="en-US" dirty="0"/>
          </a:p>
        </p:txBody>
      </p:sp>
      <p:pic>
        <p:nvPicPr>
          <p:cNvPr id="7"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780439" y="5760720"/>
            <a:ext cx="2363561" cy="1097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Alternate Process 4"/>
          <p:cNvSpPr/>
          <p:nvPr/>
        </p:nvSpPr>
        <p:spPr>
          <a:xfrm>
            <a:off x="1024352" y="3733800"/>
            <a:ext cx="7095299" cy="1828800"/>
          </a:xfrm>
          <a:prstGeom prst="flowChartAlternateProcess">
            <a:avLst/>
          </a:prstGeom>
          <a:solidFill>
            <a:schemeClr val="accent1">
              <a:lumMod val="75000"/>
            </a:schemeClr>
          </a:solidFill>
          <a:ln>
            <a:solidFill>
              <a:schemeClr val="accent1">
                <a:lumMod val="75000"/>
              </a:schemeClr>
            </a:solidFill>
          </a:ln>
        </p:spPr>
        <p:style>
          <a:lnRef idx="1">
            <a:schemeClr val="accent1"/>
          </a:lnRef>
          <a:fillRef idx="3">
            <a:schemeClr val="accent1"/>
          </a:fillRef>
          <a:effectRef idx="2">
            <a:schemeClr val="accent1"/>
          </a:effectRef>
          <a:fontRef idx="minor">
            <a:schemeClr val="lt1"/>
          </a:fontRef>
        </p:style>
        <p:txBody>
          <a:bodyPr lIns="91430" tIns="45715" rIns="91430" bIns="45715" rtlCol="0" anchor="ctr"/>
          <a:lstStyle/>
          <a:p>
            <a:pPr algn="ctr"/>
            <a:r>
              <a:rPr lang="en-US" sz="2400" b="1" dirty="0"/>
              <a:t>“</a:t>
            </a:r>
            <a:r>
              <a:rPr lang="en-US" sz="2400" b="1" i="1" dirty="0"/>
              <a:t>In our society, liberty is the norm, and detention prior to trial or without trial is the carefully limited exception</a:t>
            </a:r>
            <a:r>
              <a:rPr lang="en-US" sz="2400" b="1" dirty="0"/>
              <a:t>” U.S. v. Salerno (1987)</a:t>
            </a:r>
          </a:p>
        </p:txBody>
      </p:sp>
    </p:spTree>
    <p:extLst>
      <p:ext uri="{BB962C8B-B14F-4D97-AF65-F5344CB8AC3E}">
        <p14:creationId xmlns:p14="http://schemas.microsoft.com/office/powerpoint/2010/main" val="755276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Foundational Concepts</a:t>
            </a:r>
          </a:p>
        </p:txBody>
      </p:sp>
      <p:sp>
        <p:nvSpPr>
          <p:cNvPr id="3" name="Content Placeholder 2"/>
          <p:cNvSpPr>
            <a:spLocks noGrp="1"/>
          </p:cNvSpPr>
          <p:nvPr>
            <p:ph idx="1"/>
          </p:nvPr>
        </p:nvSpPr>
        <p:spPr/>
        <p:txBody>
          <a:bodyPr>
            <a:normAutofit fontScale="92500" lnSpcReduction="10000"/>
          </a:bodyPr>
          <a:lstStyle/>
          <a:p>
            <a:pPr>
              <a:lnSpc>
                <a:spcPct val="110000"/>
              </a:lnSpc>
              <a:spcBef>
                <a:spcPts val="0"/>
              </a:spcBef>
              <a:spcAft>
                <a:spcPts val="600"/>
              </a:spcAft>
            </a:pPr>
            <a:r>
              <a:rPr lang="en-US" dirty="0">
                <a:solidFill>
                  <a:schemeClr val="accent3"/>
                </a:solidFill>
              </a:rPr>
              <a:t>Pretrial Legal and Evidence-Based Practices</a:t>
            </a:r>
          </a:p>
          <a:p>
            <a:pPr lvl="1">
              <a:lnSpc>
                <a:spcPct val="110000"/>
              </a:lnSpc>
              <a:spcBef>
                <a:spcPts val="0"/>
              </a:spcBef>
              <a:spcAft>
                <a:spcPts val="600"/>
              </a:spcAft>
            </a:pPr>
            <a:r>
              <a:rPr lang="en-US" dirty="0"/>
              <a:t>If we conducted research to determine the most effective way to assure public safety and court appearance, what would the research show</a:t>
            </a:r>
          </a:p>
          <a:p>
            <a:pPr marL="57150" indent="0" algn="ctr">
              <a:lnSpc>
                <a:spcPct val="110000"/>
              </a:lnSpc>
              <a:spcBef>
                <a:spcPts val="0"/>
              </a:spcBef>
              <a:spcAft>
                <a:spcPts val="600"/>
              </a:spcAft>
              <a:buNone/>
            </a:pPr>
            <a:r>
              <a:rPr lang="en-US" sz="3600" dirty="0">
                <a:solidFill>
                  <a:schemeClr val="accent2"/>
                </a:solidFill>
              </a:rPr>
              <a:t>DETAIN EVERYONE</a:t>
            </a:r>
          </a:p>
          <a:p>
            <a:pPr>
              <a:lnSpc>
                <a:spcPct val="110000"/>
              </a:lnSpc>
              <a:spcBef>
                <a:spcPts val="0"/>
              </a:spcBef>
              <a:spcAft>
                <a:spcPts val="600"/>
              </a:spcAft>
            </a:pPr>
            <a:r>
              <a:rPr lang="en-US" dirty="0">
                <a:solidFill>
                  <a:schemeClr val="accent3"/>
                </a:solidFill>
              </a:rPr>
              <a:t>Goal</a:t>
            </a:r>
          </a:p>
          <a:p>
            <a:pPr lvl="1">
              <a:lnSpc>
                <a:spcPct val="110000"/>
              </a:lnSpc>
              <a:spcBef>
                <a:spcPts val="0"/>
              </a:spcBef>
              <a:spcAft>
                <a:spcPts val="600"/>
              </a:spcAft>
            </a:pPr>
            <a:r>
              <a:rPr lang="en-US" dirty="0">
                <a:solidFill>
                  <a:schemeClr val="accent3"/>
                </a:solidFill>
              </a:rPr>
              <a:t>Assure public safety and court appearance </a:t>
            </a:r>
          </a:p>
          <a:p>
            <a:pPr lvl="2">
              <a:lnSpc>
                <a:spcPct val="110000"/>
              </a:lnSpc>
              <a:spcBef>
                <a:spcPts val="0"/>
              </a:spcBef>
              <a:spcAft>
                <a:spcPts val="600"/>
              </a:spcAft>
            </a:pPr>
            <a:r>
              <a:rPr lang="en-US" dirty="0"/>
              <a:t>Detain highest risk defendants</a:t>
            </a:r>
          </a:p>
          <a:p>
            <a:pPr lvl="2">
              <a:lnSpc>
                <a:spcPct val="110000"/>
              </a:lnSpc>
              <a:spcBef>
                <a:spcPts val="0"/>
              </a:spcBef>
              <a:spcAft>
                <a:spcPts val="600"/>
              </a:spcAft>
            </a:pPr>
            <a:r>
              <a:rPr lang="en-US" dirty="0"/>
              <a:t>Release moderate risk defendants with interventions and services targeted to mitigate risk</a:t>
            </a:r>
          </a:p>
          <a:p>
            <a:pPr lvl="2">
              <a:lnSpc>
                <a:spcPct val="110000"/>
              </a:lnSpc>
              <a:spcBef>
                <a:spcPts val="0"/>
              </a:spcBef>
              <a:spcAft>
                <a:spcPts val="600"/>
              </a:spcAft>
            </a:pPr>
            <a:r>
              <a:rPr lang="en-US" dirty="0"/>
              <a:t>Release low risk defendants with minimal or no </a:t>
            </a:r>
          </a:p>
          <a:p>
            <a:pPr marL="1270000" lvl="2" indent="-722313">
              <a:lnSpc>
                <a:spcPct val="110000"/>
              </a:lnSpc>
              <a:spcBef>
                <a:spcPts val="0"/>
              </a:spcBef>
              <a:spcAft>
                <a:spcPts val="600"/>
              </a:spcAft>
              <a:buNone/>
            </a:pPr>
            <a:r>
              <a:rPr lang="en-US" dirty="0"/>
              <a:t>	conditions</a:t>
            </a:r>
          </a:p>
          <a:p>
            <a:endParaRPr lang="en-US" dirty="0"/>
          </a:p>
        </p:txBody>
      </p:sp>
      <p:pic>
        <p:nvPicPr>
          <p:cNvPr id="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780439" y="5760720"/>
            <a:ext cx="2363561" cy="1097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71036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txBox="1">
            <a:spLocks noGrp="1"/>
          </p:cNvSpPr>
          <p:nvPr>
            <p:ph idx="1"/>
          </p:nvPr>
        </p:nvSpPr>
        <p:spPr>
          <a:xfrm>
            <a:off x="838200" y="1219201"/>
            <a:ext cx="7467600" cy="4716676"/>
          </a:xfrm>
          <a:prstGeom prst="rect">
            <a:avLst/>
          </a:prstGeom>
          <a:solidFill>
            <a:srgbClr val="FFFFFF">
              <a:alpha val="69804"/>
            </a:srgbClr>
          </a:solidFill>
        </p:spPr>
        <p:txBody>
          <a:bodyPr wrap="square" rtlCol="0">
            <a:spAutoFit/>
          </a:bodyPr>
          <a:lstStyle/>
          <a:p>
            <a:pPr marL="274320" indent="-274320" fontAlgn="auto">
              <a:spcBef>
                <a:spcPts val="600"/>
              </a:spcBef>
              <a:spcAft>
                <a:spcPts val="600"/>
              </a:spcAft>
              <a:buClr>
                <a:schemeClr val="tx2">
                  <a:lumMod val="75000"/>
                </a:schemeClr>
              </a:buClr>
              <a:buSzPct val="100000"/>
              <a:buNone/>
              <a:defRPr/>
            </a:pPr>
            <a:r>
              <a:rPr lang="en-US" sz="2400" b="1" dirty="0">
                <a:solidFill>
                  <a:schemeClr val="tx2">
                    <a:lumMod val="75000"/>
                  </a:schemeClr>
                </a:solidFill>
              </a:rPr>
              <a:t>Measuring &amp; Managing Risk – What the Evidence Tells Us</a:t>
            </a:r>
          </a:p>
          <a:p>
            <a:pPr marL="274320" indent="-274320" fontAlgn="auto">
              <a:spcBef>
                <a:spcPts val="600"/>
              </a:spcBef>
              <a:spcAft>
                <a:spcPts val="600"/>
              </a:spcAft>
              <a:buClr>
                <a:schemeClr val="tx2">
                  <a:lumMod val="75000"/>
                </a:schemeClr>
              </a:buClr>
              <a:buSzPct val="100000"/>
              <a:buFont typeface="Arial" pitchFamily="34" charset="0"/>
              <a:buChar char="♦"/>
              <a:defRPr/>
            </a:pPr>
            <a:r>
              <a:rPr lang="en-US" sz="2400" b="1" dirty="0">
                <a:solidFill>
                  <a:schemeClr val="tx2">
                    <a:lumMod val="75000"/>
                  </a:schemeClr>
                </a:solidFill>
              </a:rPr>
              <a:t>Risk is Inherent in Pretrial Release</a:t>
            </a:r>
          </a:p>
          <a:p>
            <a:pPr marL="674370" lvl="1" indent="-274320">
              <a:spcBef>
                <a:spcPts val="300"/>
              </a:spcBef>
              <a:buClr>
                <a:schemeClr val="tx2">
                  <a:lumMod val="75000"/>
                </a:schemeClr>
              </a:buClr>
              <a:buSzPct val="75000"/>
              <a:buFont typeface="Wingdings" pitchFamily="2" charset="2"/>
              <a:buChar char="q"/>
              <a:defRPr/>
            </a:pPr>
            <a:r>
              <a:rPr lang="en-US" sz="2000" b="1" dirty="0">
                <a:solidFill>
                  <a:schemeClr val="tx2">
                    <a:lumMod val="75000"/>
                  </a:schemeClr>
                </a:solidFill>
              </a:rPr>
              <a:t>Our system of justice DEMANDS that we take risk for most pretrial defendants</a:t>
            </a:r>
          </a:p>
          <a:p>
            <a:pPr marL="674370" lvl="1" indent="-274320">
              <a:spcBef>
                <a:spcPts val="300"/>
              </a:spcBef>
              <a:buClr>
                <a:schemeClr val="tx2">
                  <a:lumMod val="75000"/>
                </a:schemeClr>
              </a:buClr>
              <a:buSzPct val="75000"/>
              <a:buFont typeface="Wingdings" pitchFamily="2" charset="2"/>
              <a:buChar char="q"/>
              <a:defRPr/>
            </a:pPr>
            <a:r>
              <a:rPr lang="en-US" sz="2000" b="1" dirty="0">
                <a:solidFill>
                  <a:schemeClr val="tx2">
                    <a:lumMod val="75000"/>
                  </a:schemeClr>
                </a:solidFill>
              </a:rPr>
              <a:t>Question is not IF we take risk – Question is “How well do we MEASURE risk and how well do we MANAGE it”</a:t>
            </a:r>
          </a:p>
          <a:p>
            <a:pPr marL="674370" lvl="1" indent="-274320">
              <a:spcBef>
                <a:spcPts val="300"/>
              </a:spcBef>
              <a:buClr>
                <a:schemeClr val="tx2">
                  <a:lumMod val="75000"/>
                </a:schemeClr>
              </a:buClr>
              <a:buSzPct val="75000"/>
              <a:buFont typeface="Wingdings" pitchFamily="2" charset="2"/>
              <a:buChar char="q"/>
              <a:defRPr/>
            </a:pPr>
            <a:r>
              <a:rPr lang="en-US" sz="2000" b="1" dirty="0">
                <a:solidFill>
                  <a:schemeClr val="tx2">
                    <a:lumMod val="75000"/>
                  </a:schemeClr>
                </a:solidFill>
              </a:rPr>
              <a:t>Release and detention decisions focus primarily on the charge not the risk posed</a:t>
            </a:r>
          </a:p>
          <a:p>
            <a:pPr marL="674370" lvl="1" indent="-274320">
              <a:spcBef>
                <a:spcPts val="600"/>
              </a:spcBef>
              <a:buClr>
                <a:schemeClr val="tx2">
                  <a:lumMod val="75000"/>
                </a:schemeClr>
              </a:buClr>
              <a:buSzPct val="75000"/>
              <a:buFont typeface="Wingdings" pitchFamily="2" charset="2"/>
              <a:buChar char="q"/>
              <a:defRPr/>
            </a:pPr>
            <a:r>
              <a:rPr lang="en-US" sz="2000" b="1" dirty="0">
                <a:solidFill>
                  <a:schemeClr val="tx2">
                    <a:lumMod val="75000"/>
                  </a:schemeClr>
                </a:solidFill>
              </a:rPr>
              <a:t>Pretrial release and detention is often</a:t>
            </a:r>
          </a:p>
          <a:p>
            <a:pPr marL="673100" lvl="1" indent="12700">
              <a:spcBef>
                <a:spcPts val="0"/>
              </a:spcBef>
              <a:buClr>
                <a:schemeClr val="tx2">
                  <a:lumMod val="75000"/>
                </a:schemeClr>
              </a:buClr>
              <a:buSzPct val="75000"/>
              <a:buNone/>
              <a:defRPr/>
            </a:pPr>
            <a:r>
              <a:rPr lang="en-US" sz="2000" b="1" dirty="0">
                <a:solidFill>
                  <a:schemeClr val="tx2">
                    <a:lumMod val="75000"/>
                  </a:schemeClr>
                </a:solidFill>
              </a:rPr>
              <a:t>determined by resources not risk </a:t>
            </a:r>
          </a:p>
          <a:p>
            <a:pPr marL="396875" lvl="1" indent="288925">
              <a:spcBef>
                <a:spcPts val="600"/>
              </a:spcBef>
              <a:buClr>
                <a:schemeClr val="tx2">
                  <a:lumMod val="75000"/>
                </a:schemeClr>
              </a:buClr>
              <a:buSzPct val="75000"/>
              <a:buFont typeface="Wingdings" pitchFamily="2" charset="2"/>
              <a:buChar char="q"/>
              <a:defRPr/>
            </a:pPr>
            <a:r>
              <a:rPr lang="en-US" sz="2000" b="1" dirty="0">
                <a:solidFill>
                  <a:schemeClr val="tx2">
                    <a:lumMod val="75000"/>
                  </a:schemeClr>
                </a:solidFill>
              </a:rPr>
              <a:t>Enhancing public safety and being good </a:t>
            </a:r>
          </a:p>
          <a:p>
            <a:pPr marL="396875" lvl="1" indent="288925">
              <a:spcBef>
                <a:spcPts val="0"/>
              </a:spcBef>
              <a:buClr>
                <a:schemeClr val="tx2">
                  <a:lumMod val="75000"/>
                </a:schemeClr>
              </a:buClr>
              <a:buSzPct val="75000"/>
              <a:buNone/>
              <a:defRPr/>
            </a:pPr>
            <a:r>
              <a:rPr lang="en-US" sz="2000" b="1" dirty="0">
                <a:solidFill>
                  <a:schemeClr val="tx2">
                    <a:lumMod val="75000"/>
                  </a:schemeClr>
                </a:solidFill>
              </a:rPr>
              <a:t>stewards of public funds requires us </a:t>
            </a:r>
          </a:p>
          <a:p>
            <a:pPr marL="396875" lvl="1" indent="288925">
              <a:spcBef>
                <a:spcPts val="0"/>
              </a:spcBef>
              <a:buClr>
                <a:schemeClr val="tx2">
                  <a:lumMod val="75000"/>
                </a:schemeClr>
              </a:buClr>
              <a:buSzPct val="75000"/>
              <a:buNone/>
              <a:defRPr/>
            </a:pPr>
            <a:r>
              <a:rPr lang="en-US" sz="2000" b="1" dirty="0">
                <a:solidFill>
                  <a:schemeClr val="tx2">
                    <a:lumMod val="75000"/>
                  </a:schemeClr>
                </a:solidFill>
              </a:rPr>
              <a:t>to manage release and detention based on RISK</a:t>
            </a:r>
            <a:endParaRPr lang="en-US" sz="800" b="1" dirty="0">
              <a:solidFill>
                <a:schemeClr val="tx2">
                  <a:lumMod val="75000"/>
                </a:schemeClr>
              </a:solidFill>
            </a:endParaRPr>
          </a:p>
        </p:txBody>
      </p:sp>
      <p:pic>
        <p:nvPicPr>
          <p:cNvPr id="11" name="Picture 2"/>
          <p:cNvPicPr>
            <a:picLocks noChangeAspect="1" noChangeArrowheads="1"/>
          </p:cNvPicPr>
          <p:nvPr/>
        </p:nvPicPr>
        <p:blipFill>
          <a:blip r:embed="rId2" cstate="print">
            <a:duotone>
              <a:schemeClr val="accent2">
                <a:shade val="45000"/>
                <a:satMod val="135000"/>
              </a:schemeClr>
              <a:prstClr val="white"/>
            </a:duotone>
            <a:lum/>
          </a:blip>
          <a:srcRect/>
          <a:stretch>
            <a:fillRect/>
          </a:stretch>
        </p:blipFill>
        <p:spPr bwMode="auto">
          <a:xfrm>
            <a:off x="6633411" y="4105537"/>
            <a:ext cx="2277978" cy="2266588"/>
          </a:xfrm>
          <a:prstGeom prst="ellipse">
            <a:avLst/>
          </a:prstGeom>
          <a:noFill/>
          <a:ln w="9525">
            <a:noFill/>
            <a:miter lim="800000"/>
            <a:headEnd/>
            <a:tailEnd/>
          </a:ln>
        </p:spPr>
      </p:pic>
      <p:cxnSp>
        <p:nvCxnSpPr>
          <p:cNvPr id="12" name="Straight Connector 11"/>
          <p:cNvCxnSpPr/>
          <p:nvPr/>
        </p:nvCxnSpPr>
        <p:spPr>
          <a:xfrm>
            <a:off x="304800" y="990600"/>
            <a:ext cx="5867400" cy="0"/>
          </a:xfrm>
          <a:prstGeom prst="lin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120081" y="452735"/>
            <a:ext cx="7652319" cy="461665"/>
          </a:xfrm>
          <a:prstGeom prst="rect">
            <a:avLst/>
          </a:prstGeom>
          <a:noFill/>
          <a:ln w="9525">
            <a:noFill/>
            <a:miter lim="800000"/>
            <a:headEnd/>
            <a:tailEnd/>
          </a:ln>
        </p:spPr>
        <p:txBody>
          <a:bodyPr wrap="square">
            <a:spAutoFit/>
          </a:bodyPr>
          <a:lstStyle/>
          <a:p>
            <a:pPr algn="r"/>
            <a:r>
              <a:rPr lang="en-US" sz="2400" b="1" dirty="0">
                <a:solidFill>
                  <a:srgbClr val="696464">
                    <a:lumMod val="75000"/>
                  </a:srgbClr>
                </a:solidFill>
              </a:rPr>
              <a:t>Applying EBDM to Pretrial Release &amp; Detention</a:t>
            </a:r>
          </a:p>
        </p:txBody>
      </p:sp>
    </p:spTree>
    <p:extLst>
      <p:ext uri="{BB962C8B-B14F-4D97-AF65-F5344CB8AC3E}">
        <p14:creationId xmlns:p14="http://schemas.microsoft.com/office/powerpoint/2010/main" val="1612158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838200" y="1219200"/>
            <a:ext cx="7467600" cy="4572000"/>
          </a:xfrm>
          <a:prstGeom prst="rect">
            <a:avLst/>
          </a:prstGeom>
          <a:solidFill>
            <a:srgbClr val="FFFFFF">
              <a:alpha val="69804"/>
            </a:srgb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a:normAutofit/>
          </a:bodyPr>
          <a:lstStyle/>
          <a:p>
            <a:pPr marL="274320" indent="-274320" fontAlgn="auto">
              <a:spcBef>
                <a:spcPts val="600"/>
              </a:spcBef>
              <a:spcAft>
                <a:spcPts val="600"/>
              </a:spcAft>
              <a:buClr>
                <a:schemeClr val="tx2">
                  <a:lumMod val="75000"/>
                </a:schemeClr>
              </a:buClr>
              <a:buSzPct val="100000"/>
              <a:buNone/>
              <a:defRPr/>
            </a:pPr>
            <a:r>
              <a:rPr lang="en-US" sz="2400" b="1" dirty="0">
                <a:solidFill>
                  <a:schemeClr val="tx2">
                    <a:lumMod val="75000"/>
                  </a:schemeClr>
                </a:solidFill>
              </a:rPr>
              <a:t>Measuring &amp; </a:t>
            </a:r>
            <a:r>
              <a:rPr lang="en-US" sz="2400" b="1" dirty="0">
                <a:solidFill>
                  <a:schemeClr val="accent2">
                    <a:lumMod val="75000"/>
                  </a:schemeClr>
                </a:solidFill>
              </a:rPr>
              <a:t>Managing</a:t>
            </a:r>
            <a:r>
              <a:rPr lang="en-US" sz="2400" b="1" dirty="0">
                <a:solidFill>
                  <a:schemeClr val="tx2">
                    <a:lumMod val="75000"/>
                  </a:schemeClr>
                </a:solidFill>
              </a:rPr>
              <a:t> Risk – What the Evidence Tells Us</a:t>
            </a:r>
          </a:p>
          <a:p>
            <a:pPr marL="274320" indent="-274320">
              <a:spcBef>
                <a:spcPts val="600"/>
              </a:spcBef>
              <a:spcAft>
                <a:spcPts val="600"/>
              </a:spcAft>
              <a:buClr>
                <a:schemeClr val="tx2">
                  <a:lumMod val="75000"/>
                </a:schemeClr>
              </a:buClr>
              <a:buSzPct val="100000"/>
              <a:buFont typeface="Arial" pitchFamily="34" charset="0"/>
              <a:buChar char="♦"/>
              <a:defRPr/>
            </a:pPr>
            <a:r>
              <a:rPr lang="en-US" sz="2400" b="1" dirty="0">
                <a:solidFill>
                  <a:schemeClr val="tx2">
                    <a:lumMod val="75000"/>
                  </a:schemeClr>
                </a:solidFill>
              </a:rPr>
              <a:t>Monetary bail does not improve court appearance rates </a:t>
            </a:r>
            <a:r>
              <a:rPr lang="en-US" sz="2400" b="1">
                <a:solidFill>
                  <a:schemeClr val="tx2">
                    <a:lumMod val="75000"/>
                  </a:schemeClr>
                </a:solidFill>
              </a:rPr>
              <a:t>for defendants </a:t>
            </a:r>
            <a:r>
              <a:rPr lang="en-US" sz="2400" b="1" dirty="0">
                <a:solidFill>
                  <a:schemeClr val="tx2">
                    <a:lumMod val="75000"/>
                  </a:schemeClr>
                </a:solidFill>
              </a:rPr>
              <a:t>and can have negative consequences</a:t>
            </a:r>
          </a:p>
          <a:p>
            <a:pPr marL="274320" indent="-274320">
              <a:spcBef>
                <a:spcPts val="600"/>
              </a:spcBef>
              <a:spcAft>
                <a:spcPts val="600"/>
              </a:spcAft>
              <a:buClr>
                <a:schemeClr val="tx2">
                  <a:lumMod val="75000"/>
                </a:schemeClr>
              </a:buClr>
              <a:buSzPct val="100000"/>
              <a:buFont typeface="Arial" pitchFamily="34" charset="0"/>
              <a:buChar char="♦"/>
              <a:defRPr/>
            </a:pPr>
            <a:r>
              <a:rPr lang="en-US" sz="2400" b="1" dirty="0">
                <a:solidFill>
                  <a:schemeClr val="tx2">
                    <a:lumMod val="75000"/>
                  </a:schemeClr>
                </a:solidFill>
              </a:rPr>
              <a:t>Monetary bail does not improve community safety</a:t>
            </a:r>
          </a:p>
          <a:p>
            <a:pPr marL="274320" indent="-274320">
              <a:spcBef>
                <a:spcPts val="600"/>
              </a:spcBef>
              <a:spcAft>
                <a:spcPts val="600"/>
              </a:spcAft>
              <a:buClr>
                <a:schemeClr val="tx2">
                  <a:lumMod val="75000"/>
                </a:schemeClr>
              </a:buClr>
              <a:buSzPct val="100000"/>
              <a:buFont typeface="Arial" pitchFamily="34" charset="0"/>
              <a:buChar char="♦"/>
              <a:defRPr/>
            </a:pPr>
            <a:r>
              <a:rPr lang="en-US" sz="2400" b="1" dirty="0">
                <a:solidFill>
                  <a:schemeClr val="tx2">
                    <a:lumMod val="75000"/>
                  </a:schemeClr>
                </a:solidFill>
              </a:rPr>
              <a:t>Implementing differential pretrial supervision strategies based on pretrial risk does improve pretrial outcomes</a:t>
            </a:r>
          </a:p>
          <a:p>
            <a:pPr marL="274320" indent="-274320">
              <a:spcBef>
                <a:spcPts val="600"/>
              </a:spcBef>
              <a:spcAft>
                <a:spcPts val="600"/>
              </a:spcAft>
              <a:buClr>
                <a:schemeClr val="tx2">
                  <a:lumMod val="75000"/>
                </a:schemeClr>
              </a:buClr>
              <a:buSzPct val="100000"/>
              <a:buFont typeface="Arial" pitchFamily="34" charset="0"/>
              <a:buChar char="♦"/>
              <a:defRPr/>
            </a:pPr>
            <a:r>
              <a:rPr lang="en-US" sz="2400" b="1" dirty="0">
                <a:solidFill>
                  <a:schemeClr val="tx2">
                    <a:lumMod val="75000"/>
                  </a:schemeClr>
                </a:solidFill>
              </a:rPr>
              <a:t>Jurisdictions that employ court reminder notification procedures have significantly reduced FTA rates</a:t>
            </a:r>
          </a:p>
          <a:p>
            <a:pPr marL="274320" indent="-274320">
              <a:spcBef>
                <a:spcPts val="600"/>
              </a:spcBef>
              <a:spcAft>
                <a:spcPts val="600"/>
              </a:spcAft>
              <a:buClr>
                <a:schemeClr val="tx2">
                  <a:lumMod val="75000"/>
                </a:schemeClr>
              </a:buClr>
              <a:buSzPct val="100000"/>
              <a:buFont typeface="Arial" pitchFamily="34" charset="0"/>
              <a:buChar char="♦"/>
              <a:defRPr/>
            </a:pPr>
            <a:endParaRPr lang="en-US" sz="2400" b="1" dirty="0">
              <a:solidFill>
                <a:schemeClr val="tx2">
                  <a:lumMod val="75000"/>
                </a:schemeClr>
              </a:solidFill>
            </a:endParaRPr>
          </a:p>
        </p:txBody>
      </p:sp>
      <p:cxnSp>
        <p:nvCxnSpPr>
          <p:cNvPr id="10" name="Straight Connector 9"/>
          <p:cNvCxnSpPr/>
          <p:nvPr/>
        </p:nvCxnSpPr>
        <p:spPr>
          <a:xfrm>
            <a:off x="304800" y="990600"/>
            <a:ext cx="5867400" cy="0"/>
          </a:xfrm>
          <a:prstGeom prst="lin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5" name="TextBox 4"/>
          <p:cNvSpPr txBox="1">
            <a:spLocks noChangeArrowheads="1"/>
          </p:cNvSpPr>
          <p:nvPr/>
        </p:nvSpPr>
        <p:spPr bwMode="auto">
          <a:xfrm>
            <a:off x="120081" y="452735"/>
            <a:ext cx="7499919" cy="461665"/>
          </a:xfrm>
          <a:prstGeom prst="rect">
            <a:avLst/>
          </a:prstGeom>
          <a:noFill/>
          <a:ln w="9525">
            <a:noFill/>
            <a:miter lim="800000"/>
            <a:headEnd/>
            <a:tailEnd/>
          </a:ln>
        </p:spPr>
        <p:txBody>
          <a:bodyPr wrap="square">
            <a:spAutoFit/>
          </a:bodyPr>
          <a:lstStyle/>
          <a:p>
            <a:pPr algn="r"/>
            <a:r>
              <a:rPr lang="en-US" sz="2400" b="1" dirty="0">
                <a:solidFill>
                  <a:srgbClr val="696464">
                    <a:lumMod val="75000"/>
                  </a:srgbClr>
                </a:solidFill>
              </a:rPr>
              <a:t>Applying EBDM to Pretrial Release &amp; Detention</a:t>
            </a:r>
          </a:p>
        </p:txBody>
      </p:sp>
    </p:spTree>
    <p:extLst>
      <p:ext uri="{BB962C8B-B14F-4D97-AF65-F5344CB8AC3E}">
        <p14:creationId xmlns:p14="http://schemas.microsoft.com/office/powerpoint/2010/main" val="17653048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Pretrial Justice</a:t>
            </a:r>
          </a:p>
        </p:txBody>
      </p:sp>
      <p:sp>
        <p:nvSpPr>
          <p:cNvPr id="3" name="Text Placeholder 2"/>
          <p:cNvSpPr>
            <a:spLocks noGrp="1"/>
          </p:cNvSpPr>
          <p:nvPr>
            <p:ph type="body" sz="quarter" idx="10"/>
          </p:nvPr>
        </p:nvSpPr>
        <p:spPr>
          <a:xfrm>
            <a:off x="457200" y="1051560"/>
            <a:ext cx="8229600" cy="5486400"/>
          </a:xfrm>
        </p:spPr>
        <p:txBody>
          <a:bodyPr>
            <a:normAutofit/>
          </a:bodyPr>
          <a:lstStyle/>
          <a:p>
            <a:pPr>
              <a:spcBef>
                <a:spcPts val="0"/>
              </a:spcBef>
              <a:spcAft>
                <a:spcPts val="600"/>
              </a:spcAft>
            </a:pPr>
            <a:r>
              <a:rPr lang="en-US" dirty="0"/>
              <a:t>Pretrial goals</a:t>
            </a:r>
          </a:p>
          <a:p>
            <a:pPr marL="914400" lvl="1" indent="-514350">
              <a:spcBef>
                <a:spcPts val="0"/>
              </a:spcBef>
              <a:spcAft>
                <a:spcPts val="600"/>
              </a:spcAft>
              <a:buFont typeface="+mj-lt"/>
              <a:buAutoNum type="arabicPeriod"/>
            </a:pPr>
            <a:r>
              <a:rPr lang="en-US" b="0" dirty="0"/>
              <a:t>Maximize public safety and law abiding behavior</a:t>
            </a:r>
          </a:p>
          <a:p>
            <a:pPr marL="914400" lvl="1" indent="-514350">
              <a:spcBef>
                <a:spcPts val="0"/>
              </a:spcBef>
              <a:spcAft>
                <a:spcPts val="600"/>
              </a:spcAft>
              <a:buFont typeface="+mj-lt"/>
              <a:buAutoNum type="arabicPeriod"/>
            </a:pPr>
            <a:r>
              <a:rPr lang="en-US" b="0" dirty="0"/>
              <a:t>Maximize court appearance</a:t>
            </a:r>
          </a:p>
          <a:p>
            <a:pPr marL="914400" lvl="1" indent="-514350">
              <a:spcBef>
                <a:spcPts val="0"/>
              </a:spcBef>
              <a:spcAft>
                <a:spcPts val="600"/>
              </a:spcAft>
              <a:buFont typeface="+mj-lt"/>
              <a:buAutoNum type="arabicPeriod"/>
            </a:pPr>
            <a:r>
              <a:rPr lang="en-US" b="0" dirty="0"/>
              <a:t>Maximize pretrial release/minimize pretrial detention</a:t>
            </a:r>
          </a:p>
          <a:p>
            <a:pPr>
              <a:spcBef>
                <a:spcPts val="0"/>
              </a:spcBef>
              <a:spcAft>
                <a:spcPts val="600"/>
              </a:spcAft>
            </a:pPr>
            <a:r>
              <a:rPr lang="en-US" dirty="0"/>
              <a:t>Pretrial success </a:t>
            </a:r>
          </a:p>
          <a:p>
            <a:pPr lvl="1">
              <a:spcBef>
                <a:spcPts val="0"/>
              </a:spcBef>
              <a:spcAft>
                <a:spcPts val="600"/>
              </a:spcAft>
            </a:pPr>
            <a:r>
              <a:rPr lang="en-US" b="0" dirty="0"/>
              <a:t>A released defendant who appears in court and does not engage in pretrial misconduct</a:t>
            </a:r>
          </a:p>
          <a:p>
            <a:pPr>
              <a:spcBef>
                <a:spcPts val="0"/>
              </a:spcBef>
              <a:spcAft>
                <a:spcPts val="600"/>
              </a:spcAft>
            </a:pPr>
            <a:r>
              <a:rPr lang="en-US" dirty="0"/>
              <a:t>Pretrial failure</a:t>
            </a:r>
          </a:p>
          <a:p>
            <a:pPr lvl="1">
              <a:spcBef>
                <a:spcPts val="0"/>
              </a:spcBef>
              <a:spcAft>
                <a:spcPts val="600"/>
              </a:spcAft>
            </a:pPr>
            <a:r>
              <a:rPr lang="en-US" b="0" dirty="0"/>
              <a:t>A released defendant who fails to return to court and/or engages in pretrial misconduct</a:t>
            </a:r>
          </a:p>
          <a:p>
            <a:pPr lvl="1">
              <a:spcBef>
                <a:spcPts val="0"/>
              </a:spcBef>
              <a:spcAft>
                <a:spcPts val="600"/>
              </a:spcAft>
            </a:pPr>
            <a:r>
              <a:rPr lang="en-US" b="0" dirty="0"/>
              <a:t>A defendant who is detained unnecessarily who experiences collateral consequences</a:t>
            </a:r>
          </a:p>
        </p:txBody>
      </p:sp>
      <p:sp>
        <p:nvSpPr>
          <p:cNvPr id="4" name="Slide Number Placeholder 3"/>
          <p:cNvSpPr>
            <a:spLocks noGrp="1"/>
          </p:cNvSpPr>
          <p:nvPr>
            <p:ph type="sldNum" sz="quarter" idx="11"/>
          </p:nvPr>
        </p:nvSpPr>
        <p:spPr/>
        <p:txBody>
          <a:bodyPr/>
          <a:lstStyle/>
          <a:p>
            <a:fld id="{B6BC8D8F-5D68-4C9A-8DF1-2664D46B3B74}" type="slidenum">
              <a:rPr lang="en-US" smtClean="0"/>
              <a:pPr/>
              <a:t>14</a:t>
            </a:fld>
            <a:endParaRPr lang="en-US" dirty="0"/>
          </a:p>
        </p:txBody>
      </p:sp>
    </p:spTree>
    <p:extLst>
      <p:ext uri="{BB962C8B-B14F-4D97-AF65-F5344CB8AC3E}">
        <p14:creationId xmlns:p14="http://schemas.microsoft.com/office/powerpoint/2010/main" val="1582666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Pretrial Justice in Wisconsin</a:t>
            </a:r>
          </a:p>
        </p:txBody>
      </p:sp>
      <p:sp>
        <p:nvSpPr>
          <p:cNvPr id="3" name="Text Placeholder 2"/>
          <p:cNvSpPr>
            <a:spLocks noGrp="1"/>
          </p:cNvSpPr>
          <p:nvPr>
            <p:ph type="body" sz="quarter" idx="10"/>
          </p:nvPr>
        </p:nvSpPr>
        <p:spPr>
          <a:xfrm>
            <a:off x="457200" y="1051560"/>
            <a:ext cx="8229600" cy="5486400"/>
          </a:xfrm>
        </p:spPr>
        <p:txBody>
          <a:bodyPr>
            <a:normAutofit/>
          </a:bodyPr>
          <a:lstStyle/>
          <a:p>
            <a:pPr>
              <a:spcBef>
                <a:spcPts val="0"/>
              </a:spcBef>
              <a:spcAft>
                <a:spcPts val="600"/>
              </a:spcAft>
            </a:pPr>
            <a:r>
              <a:rPr lang="en-US" dirty="0"/>
              <a:t>Considerable variation in practice</a:t>
            </a:r>
          </a:p>
          <a:p>
            <a:pPr lvl="1">
              <a:spcBef>
                <a:spcPts val="0"/>
              </a:spcBef>
              <a:spcAft>
                <a:spcPts val="600"/>
              </a:spcAft>
            </a:pPr>
            <a:r>
              <a:rPr lang="en-US" b="0" dirty="0"/>
              <a:t>Some counties do not assess pretrial risk</a:t>
            </a:r>
          </a:p>
          <a:p>
            <a:pPr lvl="1">
              <a:spcBef>
                <a:spcPts val="0"/>
              </a:spcBef>
              <a:spcAft>
                <a:spcPts val="600"/>
              </a:spcAft>
            </a:pPr>
            <a:r>
              <a:rPr lang="en-US" b="0" dirty="0"/>
              <a:t>Where risk is assessed, a variety of risk assessment tools are used</a:t>
            </a:r>
          </a:p>
          <a:p>
            <a:pPr lvl="1">
              <a:spcBef>
                <a:spcPts val="0"/>
              </a:spcBef>
              <a:spcAft>
                <a:spcPts val="600"/>
              </a:spcAft>
            </a:pPr>
            <a:r>
              <a:rPr lang="en-US" b="0" dirty="0"/>
              <a:t>Some counties do not provide pretrial supervision</a:t>
            </a:r>
          </a:p>
          <a:p>
            <a:pPr lvl="1">
              <a:spcBef>
                <a:spcPts val="0"/>
              </a:spcBef>
              <a:spcAft>
                <a:spcPts val="600"/>
              </a:spcAft>
            </a:pPr>
            <a:r>
              <a:rPr lang="en-US" b="0" dirty="0"/>
              <a:t>Where supervision is provided, practices vary</a:t>
            </a:r>
          </a:p>
          <a:p>
            <a:pPr lvl="1">
              <a:spcBef>
                <a:spcPts val="0"/>
              </a:spcBef>
              <a:spcAft>
                <a:spcPts val="600"/>
              </a:spcAft>
            </a:pPr>
            <a:r>
              <a:rPr lang="en-US" b="0" dirty="0"/>
              <a:t>Varying practices throughout the state around the use of secured and unsecured conditions</a:t>
            </a:r>
          </a:p>
          <a:p>
            <a:pPr lvl="1">
              <a:spcBef>
                <a:spcPts val="0"/>
              </a:spcBef>
              <a:spcAft>
                <a:spcPts val="600"/>
              </a:spcAft>
            </a:pPr>
            <a:r>
              <a:rPr lang="en-US" b="0" dirty="0"/>
              <a:t>Data definitions vary</a:t>
            </a:r>
          </a:p>
          <a:p>
            <a:pPr lvl="1">
              <a:spcBef>
                <a:spcPts val="0"/>
              </a:spcBef>
              <a:spcAft>
                <a:spcPts val="600"/>
              </a:spcAft>
            </a:pPr>
            <a:r>
              <a:rPr lang="en-US" b="0" dirty="0"/>
              <a:t>Data collection/analysis varies</a:t>
            </a:r>
          </a:p>
          <a:p>
            <a:pPr>
              <a:spcBef>
                <a:spcPts val="0"/>
              </a:spcBef>
              <a:spcAft>
                <a:spcPts val="600"/>
              </a:spcAft>
            </a:pPr>
            <a:r>
              <a:rPr lang="en-US" dirty="0"/>
              <a:t>Practices in one county can and does affect others</a:t>
            </a:r>
          </a:p>
          <a:p>
            <a:pPr>
              <a:spcBef>
                <a:spcPts val="0"/>
              </a:spcBef>
              <a:spcAft>
                <a:spcPts val="600"/>
              </a:spcAft>
            </a:pPr>
            <a:endParaRPr lang="en-US" dirty="0"/>
          </a:p>
        </p:txBody>
      </p:sp>
      <p:sp>
        <p:nvSpPr>
          <p:cNvPr id="4" name="Slide Number Placeholder 3"/>
          <p:cNvSpPr>
            <a:spLocks noGrp="1"/>
          </p:cNvSpPr>
          <p:nvPr>
            <p:ph type="sldNum" sz="quarter" idx="11"/>
          </p:nvPr>
        </p:nvSpPr>
        <p:spPr/>
        <p:txBody>
          <a:bodyPr/>
          <a:lstStyle/>
          <a:p>
            <a:fld id="{B6BC8D8F-5D68-4C9A-8DF1-2664D46B3B74}" type="slidenum">
              <a:rPr lang="en-US" smtClean="0"/>
              <a:pPr/>
              <a:t>15</a:t>
            </a:fld>
            <a:endParaRPr lang="en-US" dirty="0"/>
          </a:p>
        </p:txBody>
      </p:sp>
    </p:spTree>
    <p:extLst>
      <p:ext uri="{BB962C8B-B14F-4D97-AF65-F5344CB8AC3E}">
        <p14:creationId xmlns:p14="http://schemas.microsoft.com/office/powerpoint/2010/main" val="934828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B14718-C114-4891-9676-952600D31DFB}"/>
              </a:ext>
            </a:extLst>
          </p:cNvPr>
          <p:cNvSpPr>
            <a:spLocks noGrp="1"/>
          </p:cNvSpPr>
          <p:nvPr>
            <p:ph type="title"/>
          </p:nvPr>
        </p:nvSpPr>
        <p:spPr/>
        <p:txBody>
          <a:bodyPr/>
          <a:lstStyle/>
          <a:p>
            <a:r>
              <a:rPr lang="en-US" dirty="0"/>
              <a:t>Wisconsin Pretrial Pilot Project</a:t>
            </a:r>
          </a:p>
        </p:txBody>
      </p:sp>
      <p:sp>
        <p:nvSpPr>
          <p:cNvPr id="3" name="Text Placeholder 2">
            <a:extLst>
              <a:ext uri="{FF2B5EF4-FFF2-40B4-BE49-F238E27FC236}">
                <a16:creationId xmlns:a16="http://schemas.microsoft.com/office/drawing/2014/main" xmlns="" id="{74618C8B-BDD2-49F2-8F45-C1FB6DFAE78A}"/>
              </a:ext>
            </a:extLst>
          </p:cNvPr>
          <p:cNvSpPr>
            <a:spLocks noGrp="1"/>
          </p:cNvSpPr>
          <p:nvPr>
            <p:ph type="body" sz="quarter" idx="10"/>
          </p:nvPr>
        </p:nvSpPr>
        <p:spPr/>
        <p:txBody>
          <a:bodyPr/>
          <a:lstStyle/>
          <a:p>
            <a:r>
              <a:rPr lang="en-US" dirty="0"/>
              <a:t>The pretrial pilot seeks to test a set of legal and evidence-based practices</a:t>
            </a:r>
          </a:p>
          <a:p>
            <a:pPr lvl="1"/>
            <a:r>
              <a:rPr lang="en-US" dirty="0"/>
              <a:t>Consistently, while at the same time recognizing variation in local practices and resources</a:t>
            </a:r>
          </a:p>
          <a:p>
            <a:pPr lvl="2"/>
            <a:r>
              <a:rPr lang="en-US" altLang="en-US" b="0" dirty="0"/>
              <a:t>Consistent use of a pretrial risk tool (the PSA)</a:t>
            </a:r>
          </a:p>
          <a:p>
            <a:pPr lvl="2"/>
            <a:r>
              <a:rPr lang="en-US" altLang="en-US" b="0" dirty="0"/>
              <a:t>Consistent data definitions &amp; capture</a:t>
            </a:r>
          </a:p>
          <a:p>
            <a:pPr lvl="2"/>
            <a:r>
              <a:rPr lang="en-US" altLang="en-US" b="0" dirty="0"/>
              <a:t>Consistent supervision practices</a:t>
            </a:r>
          </a:p>
          <a:p>
            <a:pPr lvl="1"/>
            <a:r>
              <a:rPr lang="en-US" dirty="0"/>
              <a:t>Learn from/modify the model</a:t>
            </a:r>
          </a:p>
          <a:p>
            <a:pPr lvl="1"/>
            <a:r>
              <a:rPr lang="en-US" dirty="0"/>
              <a:t>Replicate elsewhere in the state</a:t>
            </a:r>
          </a:p>
        </p:txBody>
      </p:sp>
      <p:sp>
        <p:nvSpPr>
          <p:cNvPr id="4" name="Slide Number Placeholder 3">
            <a:extLst>
              <a:ext uri="{FF2B5EF4-FFF2-40B4-BE49-F238E27FC236}">
                <a16:creationId xmlns:a16="http://schemas.microsoft.com/office/drawing/2014/main" xmlns="" id="{67CD9938-B9A0-4DA0-A15D-937BA3E01CD6}"/>
              </a:ext>
            </a:extLst>
          </p:cNvPr>
          <p:cNvSpPr>
            <a:spLocks noGrp="1"/>
          </p:cNvSpPr>
          <p:nvPr>
            <p:ph type="sldNum" sz="quarter" idx="11"/>
          </p:nvPr>
        </p:nvSpPr>
        <p:spPr/>
        <p:txBody>
          <a:bodyPr/>
          <a:lstStyle/>
          <a:p>
            <a:fld id="{B6BC8D8F-5D68-4C9A-8DF1-2664D46B3B74}" type="slidenum">
              <a:rPr lang="en-US" smtClean="0"/>
              <a:pPr/>
              <a:t>16</a:t>
            </a:fld>
            <a:endParaRPr lang="en-US" dirty="0"/>
          </a:p>
        </p:txBody>
      </p:sp>
    </p:spTree>
    <p:extLst>
      <p:ext uri="{BB962C8B-B14F-4D97-AF65-F5344CB8AC3E}">
        <p14:creationId xmlns:p14="http://schemas.microsoft.com/office/powerpoint/2010/main" val="2243405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Pretrial Risk Assessment</a:t>
            </a:r>
          </a:p>
        </p:txBody>
      </p:sp>
      <p:sp>
        <p:nvSpPr>
          <p:cNvPr id="3" name="Text Placeholder 2"/>
          <p:cNvSpPr>
            <a:spLocks noGrp="1"/>
          </p:cNvSpPr>
          <p:nvPr>
            <p:ph type="body" sz="quarter" idx="10"/>
          </p:nvPr>
        </p:nvSpPr>
        <p:spPr>
          <a:xfrm>
            <a:off x="457200" y="1051560"/>
            <a:ext cx="8229600" cy="5486400"/>
          </a:xfrm>
        </p:spPr>
        <p:txBody>
          <a:bodyPr>
            <a:normAutofit lnSpcReduction="10000"/>
          </a:bodyPr>
          <a:lstStyle/>
          <a:p>
            <a:pPr>
              <a:spcBef>
                <a:spcPts val="0"/>
              </a:spcBef>
              <a:spcAft>
                <a:spcPts val="600"/>
              </a:spcAft>
            </a:pPr>
            <a:r>
              <a:rPr lang="en-US" dirty="0"/>
              <a:t>Pretrial risk assessment</a:t>
            </a:r>
          </a:p>
          <a:p>
            <a:pPr lvl="1">
              <a:spcBef>
                <a:spcPts val="0"/>
              </a:spcBef>
              <a:spcAft>
                <a:spcPts val="600"/>
              </a:spcAft>
            </a:pPr>
            <a:r>
              <a:rPr lang="en-US" b="0" dirty="0"/>
              <a:t>The PSA is an actuarial pretrial risk assessment – an  objective, statistically-based resource that uses pretrial risk factors to assess a person’s likelihood of pretrial success or failure </a:t>
            </a:r>
          </a:p>
          <a:p>
            <a:pPr lvl="1">
              <a:spcBef>
                <a:spcPts val="0"/>
              </a:spcBef>
              <a:spcAft>
                <a:spcPts val="600"/>
              </a:spcAft>
            </a:pPr>
            <a:r>
              <a:rPr lang="en-US" b="0" dirty="0"/>
              <a:t>A pretrial risk factor is a characteristic that, when present (e.g., criminal history), indicates an increased risk of pretrial failure</a:t>
            </a:r>
          </a:p>
          <a:p>
            <a:pPr>
              <a:spcBef>
                <a:spcPts val="0"/>
              </a:spcBef>
              <a:spcAft>
                <a:spcPts val="600"/>
              </a:spcAft>
            </a:pPr>
            <a:r>
              <a:rPr lang="en-US" dirty="0"/>
              <a:t>The results of a pretrial risk assessment can be used alongside other information to inform the release/detention decision</a:t>
            </a:r>
          </a:p>
          <a:p>
            <a:pPr>
              <a:spcBef>
                <a:spcPts val="0"/>
              </a:spcBef>
              <a:spcAft>
                <a:spcPts val="600"/>
              </a:spcAft>
            </a:pPr>
            <a:r>
              <a:rPr lang="en-US" dirty="0"/>
              <a:t>The assessment is not intended to “drive” the decision but instead, to</a:t>
            </a:r>
            <a:r>
              <a:rPr lang="en-US" i="1" dirty="0"/>
              <a:t> inform </a:t>
            </a:r>
            <a:r>
              <a:rPr lang="en-US" dirty="0"/>
              <a:t>the decision </a:t>
            </a:r>
          </a:p>
          <a:p>
            <a:pPr lvl="1">
              <a:spcBef>
                <a:spcPts val="0"/>
              </a:spcBef>
              <a:spcAft>
                <a:spcPts val="600"/>
              </a:spcAft>
            </a:pPr>
            <a:endParaRPr lang="en-US" dirty="0"/>
          </a:p>
        </p:txBody>
      </p:sp>
      <p:sp>
        <p:nvSpPr>
          <p:cNvPr id="4" name="Slide Number Placeholder 3"/>
          <p:cNvSpPr>
            <a:spLocks noGrp="1"/>
          </p:cNvSpPr>
          <p:nvPr>
            <p:ph type="sldNum" sz="quarter" idx="11"/>
          </p:nvPr>
        </p:nvSpPr>
        <p:spPr/>
        <p:txBody>
          <a:bodyPr/>
          <a:lstStyle/>
          <a:p>
            <a:fld id="{B6BC8D8F-5D68-4C9A-8DF1-2664D46B3B74}" type="slidenum">
              <a:rPr lang="en-US" smtClean="0"/>
              <a:pPr/>
              <a:t>17</a:t>
            </a:fld>
            <a:endParaRPr lang="en-US" dirty="0"/>
          </a:p>
        </p:txBody>
      </p:sp>
    </p:spTree>
    <p:extLst>
      <p:ext uri="{BB962C8B-B14F-4D97-AF65-F5344CB8AC3E}">
        <p14:creationId xmlns:p14="http://schemas.microsoft.com/office/powerpoint/2010/main" val="27694551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Pretrial Risk Assessment</a:t>
            </a:r>
          </a:p>
        </p:txBody>
      </p:sp>
      <p:sp>
        <p:nvSpPr>
          <p:cNvPr id="3" name="Text Placeholder 2"/>
          <p:cNvSpPr>
            <a:spLocks noGrp="1"/>
          </p:cNvSpPr>
          <p:nvPr>
            <p:ph type="body" sz="quarter" idx="10"/>
          </p:nvPr>
        </p:nvSpPr>
        <p:spPr>
          <a:xfrm>
            <a:off x="457200" y="1096962"/>
            <a:ext cx="8229600" cy="5486400"/>
          </a:xfrm>
        </p:spPr>
        <p:txBody>
          <a:bodyPr>
            <a:normAutofit fontScale="92500" lnSpcReduction="10000"/>
          </a:bodyPr>
          <a:lstStyle/>
          <a:p>
            <a:pPr>
              <a:spcBef>
                <a:spcPts val="0"/>
              </a:spcBef>
              <a:spcAft>
                <a:spcPts val="600"/>
              </a:spcAft>
            </a:pPr>
            <a:r>
              <a:rPr lang="en-US" dirty="0"/>
              <a:t>Hundreds of jurisdictions use pretrial risk assessments </a:t>
            </a:r>
          </a:p>
          <a:p>
            <a:pPr>
              <a:spcBef>
                <a:spcPts val="0"/>
              </a:spcBef>
              <a:spcAft>
                <a:spcPts val="600"/>
              </a:spcAft>
            </a:pPr>
            <a:r>
              <a:rPr lang="en-US" dirty="0"/>
              <a:t>More than two dozen different assessments exist</a:t>
            </a:r>
          </a:p>
          <a:p>
            <a:pPr>
              <a:spcBef>
                <a:spcPts val="0"/>
              </a:spcBef>
              <a:spcAft>
                <a:spcPts val="600"/>
              </a:spcAft>
            </a:pPr>
            <a:r>
              <a:rPr lang="en-US" dirty="0"/>
              <a:t>Most pretrial risk assessments measure a person’s likelihood of:</a:t>
            </a:r>
          </a:p>
          <a:p>
            <a:pPr marL="914400" lvl="1" indent="-514350">
              <a:spcBef>
                <a:spcPts val="0"/>
              </a:spcBef>
              <a:spcAft>
                <a:spcPts val="600"/>
              </a:spcAft>
              <a:buFont typeface="+mj-lt"/>
              <a:buAutoNum type="arabicPeriod"/>
            </a:pPr>
            <a:r>
              <a:rPr lang="en-US" b="0" dirty="0"/>
              <a:t>Making court appearances</a:t>
            </a:r>
          </a:p>
          <a:p>
            <a:pPr marL="914400" lvl="1" indent="-514350">
              <a:spcBef>
                <a:spcPts val="0"/>
              </a:spcBef>
              <a:spcAft>
                <a:spcPts val="600"/>
              </a:spcAft>
              <a:buFont typeface="+mj-lt"/>
              <a:buAutoNum type="arabicPeriod"/>
            </a:pPr>
            <a:r>
              <a:rPr lang="en-US" b="0" dirty="0"/>
              <a:t>Not being arrested for new criminal activity</a:t>
            </a:r>
          </a:p>
          <a:p>
            <a:pPr>
              <a:spcBef>
                <a:spcPts val="0"/>
              </a:spcBef>
              <a:spcAft>
                <a:spcPts val="600"/>
              </a:spcAft>
            </a:pPr>
            <a:r>
              <a:rPr lang="en-US" dirty="0"/>
              <a:t>Many of the assessments use the same core group of risk factors:</a:t>
            </a:r>
          </a:p>
          <a:p>
            <a:pPr lvl="1">
              <a:spcBef>
                <a:spcPts val="0"/>
              </a:spcBef>
              <a:spcAft>
                <a:spcPts val="600"/>
              </a:spcAft>
            </a:pPr>
            <a:r>
              <a:rPr lang="en-US" b="0" dirty="0"/>
              <a:t>Age</a:t>
            </a:r>
          </a:p>
          <a:p>
            <a:pPr lvl="1">
              <a:spcBef>
                <a:spcPts val="0"/>
              </a:spcBef>
              <a:spcAft>
                <a:spcPts val="600"/>
              </a:spcAft>
            </a:pPr>
            <a:r>
              <a:rPr lang="en-US" b="0" dirty="0"/>
              <a:t>Criminal history</a:t>
            </a:r>
          </a:p>
          <a:p>
            <a:pPr lvl="1">
              <a:spcBef>
                <a:spcPts val="0"/>
              </a:spcBef>
              <a:spcAft>
                <a:spcPts val="600"/>
              </a:spcAft>
            </a:pPr>
            <a:r>
              <a:rPr lang="en-US" b="0" dirty="0"/>
              <a:t>Past failures to appear in court</a:t>
            </a:r>
          </a:p>
          <a:p>
            <a:pPr lvl="1">
              <a:spcBef>
                <a:spcPts val="0"/>
              </a:spcBef>
              <a:spcAft>
                <a:spcPts val="600"/>
              </a:spcAft>
            </a:pPr>
            <a:r>
              <a:rPr lang="en-US" b="0" dirty="0"/>
              <a:t>Pending cases</a:t>
            </a:r>
          </a:p>
          <a:p>
            <a:pPr lvl="1">
              <a:spcBef>
                <a:spcPts val="0"/>
              </a:spcBef>
              <a:spcAft>
                <a:spcPts val="600"/>
              </a:spcAft>
            </a:pPr>
            <a:r>
              <a:rPr lang="en-US" b="0" dirty="0"/>
              <a:t>Current offense</a:t>
            </a:r>
          </a:p>
          <a:p>
            <a:pPr>
              <a:spcBef>
                <a:spcPts val="0"/>
              </a:spcBef>
              <a:spcAft>
                <a:spcPts val="600"/>
              </a:spcAft>
            </a:pPr>
            <a:endParaRPr lang="en-US" dirty="0"/>
          </a:p>
          <a:p>
            <a:pPr marL="457200" lvl="1" indent="0">
              <a:buNone/>
            </a:pPr>
            <a:endParaRPr lang="en-US" dirty="0"/>
          </a:p>
        </p:txBody>
      </p:sp>
      <p:sp>
        <p:nvSpPr>
          <p:cNvPr id="4" name="Slide Number Placeholder 3"/>
          <p:cNvSpPr>
            <a:spLocks noGrp="1"/>
          </p:cNvSpPr>
          <p:nvPr>
            <p:ph type="sldNum" sz="quarter" idx="11"/>
          </p:nvPr>
        </p:nvSpPr>
        <p:spPr/>
        <p:txBody>
          <a:bodyPr/>
          <a:lstStyle/>
          <a:p>
            <a:fld id="{B6BC8D8F-5D68-4C9A-8DF1-2664D46B3B74}" type="slidenum">
              <a:rPr lang="en-US" smtClean="0"/>
              <a:pPr/>
              <a:t>18</a:t>
            </a:fld>
            <a:endParaRPr lang="en-US" dirty="0"/>
          </a:p>
        </p:txBody>
      </p:sp>
    </p:spTree>
    <p:extLst>
      <p:ext uri="{BB962C8B-B14F-4D97-AF65-F5344CB8AC3E}">
        <p14:creationId xmlns:p14="http://schemas.microsoft.com/office/powerpoint/2010/main" val="39171289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52692" cy="639762"/>
          </a:xfrm>
        </p:spPr>
        <p:txBody>
          <a:bodyPr>
            <a:noAutofit/>
          </a:bodyPr>
          <a:lstStyle/>
          <a:p>
            <a:r>
              <a:rPr lang="en-US" dirty="0"/>
              <a:t>Public Safety Assessment: Origins</a:t>
            </a:r>
            <a:endParaRPr lang="en-US" i="1" dirty="0"/>
          </a:p>
        </p:txBody>
      </p:sp>
      <p:sp>
        <p:nvSpPr>
          <p:cNvPr id="3" name="Text Placeholder 2"/>
          <p:cNvSpPr>
            <a:spLocks noGrp="1"/>
          </p:cNvSpPr>
          <p:nvPr>
            <p:ph type="body" sz="quarter" idx="10"/>
          </p:nvPr>
        </p:nvSpPr>
        <p:spPr>
          <a:xfrm>
            <a:off x="457200" y="1051560"/>
            <a:ext cx="8229600" cy="5486400"/>
          </a:xfrm>
        </p:spPr>
        <p:txBody>
          <a:bodyPr>
            <a:normAutofit fontScale="92500" lnSpcReduction="20000"/>
          </a:bodyPr>
          <a:lstStyle/>
          <a:p>
            <a:pPr>
              <a:spcBef>
                <a:spcPts val="0"/>
              </a:spcBef>
              <a:spcAft>
                <a:spcPts val="600"/>
              </a:spcAft>
            </a:pPr>
            <a:r>
              <a:rPr lang="en-US" dirty="0"/>
              <a:t>PSA was developed in 2013 by the Laura and John Arnold Foundation (LJAF)</a:t>
            </a:r>
          </a:p>
          <a:p>
            <a:pPr lvl="0">
              <a:spcBef>
                <a:spcPts val="0"/>
              </a:spcBef>
              <a:spcAft>
                <a:spcPts val="600"/>
              </a:spcAft>
              <a:defRPr/>
            </a:pPr>
            <a:r>
              <a:rPr lang="en-US" dirty="0"/>
              <a:t>LJAF’s Criminal Justice Initiative </a:t>
            </a:r>
            <a:r>
              <a:rPr lang="en-US" b="0" dirty="0"/>
              <a:t>strives to identify opportunities that will advance community safety and the values of equity, fairness, effectiveness, and racial justice. </a:t>
            </a:r>
          </a:p>
          <a:p>
            <a:pPr>
              <a:spcBef>
                <a:spcPts val="0"/>
              </a:spcBef>
              <a:spcAft>
                <a:spcPts val="600"/>
              </a:spcAft>
            </a:pPr>
            <a:r>
              <a:rPr lang="en-US" dirty="0"/>
              <a:t>Pretrial Justice &amp; Risk Assessment</a:t>
            </a:r>
          </a:p>
          <a:p>
            <a:pPr lvl="1">
              <a:spcBef>
                <a:spcPts val="0"/>
              </a:spcBef>
              <a:spcAft>
                <a:spcPts val="600"/>
              </a:spcAft>
            </a:pPr>
            <a:r>
              <a:rPr lang="en-US" b="0" dirty="0"/>
              <a:t>LJAF sought input from policymakers and practitioners to shape their research agenda</a:t>
            </a:r>
          </a:p>
          <a:p>
            <a:pPr lvl="1">
              <a:spcBef>
                <a:spcPts val="0"/>
              </a:spcBef>
              <a:spcAft>
                <a:spcPts val="600"/>
              </a:spcAft>
            </a:pPr>
            <a:r>
              <a:rPr lang="en-US" b="0" dirty="0"/>
              <a:t>Many emphasized the importance of the pretrial release/detention decision</a:t>
            </a:r>
          </a:p>
          <a:p>
            <a:pPr lvl="1">
              <a:spcBef>
                <a:spcPts val="0"/>
              </a:spcBef>
              <a:spcAft>
                <a:spcPts val="600"/>
              </a:spcAft>
            </a:pPr>
            <a:r>
              <a:rPr lang="en-US" b="0" dirty="0"/>
              <a:t>Despite six decades of research, low adoption rate of validated pretrial risk assessment tools</a:t>
            </a:r>
          </a:p>
          <a:p>
            <a:pPr lvl="1">
              <a:spcBef>
                <a:spcPts val="0"/>
              </a:spcBef>
              <a:spcAft>
                <a:spcPts val="600"/>
              </a:spcAft>
            </a:pPr>
            <a:r>
              <a:rPr lang="en-US" b="0" dirty="0"/>
              <a:t>Existing assessments were resource-intensive; many were jurisdiction-specific; none provided information about the potential for pretrial violence</a:t>
            </a:r>
          </a:p>
          <a:p>
            <a:pPr>
              <a:spcBef>
                <a:spcPts val="0"/>
              </a:spcBef>
              <a:spcAft>
                <a:spcPts val="600"/>
              </a:spcAft>
            </a:pPr>
            <a:endParaRPr lang="en-US" dirty="0"/>
          </a:p>
        </p:txBody>
      </p:sp>
      <p:sp>
        <p:nvSpPr>
          <p:cNvPr id="4" name="Slide Number Placeholder 3"/>
          <p:cNvSpPr>
            <a:spLocks noGrp="1"/>
          </p:cNvSpPr>
          <p:nvPr>
            <p:ph type="sldNum" sz="quarter" idx="11"/>
          </p:nvPr>
        </p:nvSpPr>
        <p:spPr/>
        <p:txBody>
          <a:bodyPr/>
          <a:lstStyle/>
          <a:p>
            <a:fld id="{B6BC8D8F-5D68-4C9A-8DF1-2664D46B3B74}" type="slidenum">
              <a:rPr lang="en-US" smtClean="0"/>
              <a:pPr/>
              <a:t>19</a:t>
            </a:fld>
            <a:endParaRPr lang="en-US" dirty="0"/>
          </a:p>
        </p:txBody>
      </p:sp>
    </p:spTree>
    <p:extLst>
      <p:ext uri="{BB962C8B-B14F-4D97-AF65-F5344CB8AC3E}">
        <p14:creationId xmlns:p14="http://schemas.microsoft.com/office/powerpoint/2010/main" val="3928686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Pretrial Justice</a:t>
            </a:r>
          </a:p>
        </p:txBody>
      </p:sp>
      <p:sp>
        <p:nvSpPr>
          <p:cNvPr id="3" name="Text Placeholder 2"/>
          <p:cNvSpPr>
            <a:spLocks noGrp="1"/>
          </p:cNvSpPr>
          <p:nvPr>
            <p:ph type="body" sz="quarter" idx="10"/>
          </p:nvPr>
        </p:nvSpPr>
        <p:spPr>
          <a:xfrm>
            <a:off x="457200" y="1051560"/>
            <a:ext cx="8229600" cy="5486400"/>
          </a:xfrm>
        </p:spPr>
        <p:txBody>
          <a:bodyPr>
            <a:normAutofit lnSpcReduction="10000"/>
          </a:bodyPr>
          <a:lstStyle/>
          <a:p>
            <a:pPr>
              <a:spcBef>
                <a:spcPts val="0"/>
              </a:spcBef>
              <a:spcAft>
                <a:spcPts val="600"/>
              </a:spcAft>
            </a:pPr>
            <a:r>
              <a:rPr lang="en-US" dirty="0"/>
              <a:t>After a person is arrested, judicial officers must decide:</a:t>
            </a:r>
          </a:p>
          <a:p>
            <a:pPr marL="914400" lvl="1" indent="-457200">
              <a:spcBef>
                <a:spcPts val="0"/>
              </a:spcBef>
              <a:spcAft>
                <a:spcPts val="600"/>
              </a:spcAft>
              <a:buFont typeface="+mj-lt"/>
              <a:buAutoNum type="arabicPeriod"/>
            </a:pPr>
            <a:r>
              <a:rPr lang="en-US" b="0" dirty="0"/>
              <a:t>Will this person be released?</a:t>
            </a:r>
          </a:p>
          <a:p>
            <a:pPr marL="914400" lvl="1" indent="-457200">
              <a:spcBef>
                <a:spcPts val="0"/>
              </a:spcBef>
              <a:spcAft>
                <a:spcPts val="600"/>
              </a:spcAft>
              <a:buFont typeface="+mj-lt"/>
              <a:buAutoNum type="arabicPeriod"/>
            </a:pPr>
            <a:r>
              <a:rPr lang="en-US" b="0" dirty="0"/>
              <a:t>Will this person be detained?</a:t>
            </a:r>
          </a:p>
          <a:p>
            <a:pPr marL="914400" lvl="1" indent="-457200">
              <a:spcBef>
                <a:spcPts val="0"/>
              </a:spcBef>
              <a:spcAft>
                <a:spcPts val="600"/>
              </a:spcAft>
              <a:buFont typeface="+mj-lt"/>
              <a:buAutoNum type="arabicPeriod"/>
            </a:pPr>
            <a:r>
              <a:rPr lang="en-US" b="0" dirty="0"/>
              <a:t>If released, what will be the release conditions?</a:t>
            </a:r>
          </a:p>
          <a:p>
            <a:pPr>
              <a:spcBef>
                <a:spcPts val="0"/>
              </a:spcBef>
              <a:spcAft>
                <a:spcPts val="600"/>
              </a:spcAft>
            </a:pPr>
            <a:endParaRPr lang="en-US" dirty="0"/>
          </a:p>
          <a:p>
            <a:pPr>
              <a:spcBef>
                <a:spcPts val="0"/>
              </a:spcBef>
              <a:spcAft>
                <a:spcPts val="600"/>
              </a:spcAft>
            </a:pPr>
            <a:r>
              <a:rPr lang="en-US" dirty="0"/>
              <a:t>Pretrial decisions can have significant impact:</a:t>
            </a:r>
          </a:p>
          <a:p>
            <a:pPr lvl="1">
              <a:spcBef>
                <a:spcPts val="0"/>
              </a:spcBef>
              <a:spcAft>
                <a:spcPts val="600"/>
              </a:spcAft>
            </a:pPr>
            <a:r>
              <a:rPr lang="en-US" b="0" dirty="0"/>
              <a:t>Public safety pretrial</a:t>
            </a:r>
          </a:p>
          <a:p>
            <a:pPr lvl="1">
              <a:spcBef>
                <a:spcPts val="0"/>
              </a:spcBef>
              <a:spcAft>
                <a:spcPts val="600"/>
              </a:spcAft>
            </a:pPr>
            <a:r>
              <a:rPr lang="en-US" b="0" dirty="0"/>
              <a:t>Case disposition</a:t>
            </a:r>
          </a:p>
          <a:p>
            <a:pPr lvl="1">
              <a:spcBef>
                <a:spcPts val="0"/>
              </a:spcBef>
              <a:spcAft>
                <a:spcPts val="600"/>
              </a:spcAft>
            </a:pPr>
            <a:r>
              <a:rPr lang="en-US" b="0" dirty="0"/>
              <a:t>Likelihood of receiving a sentence to incarceration</a:t>
            </a:r>
          </a:p>
          <a:p>
            <a:pPr lvl="1">
              <a:spcBef>
                <a:spcPts val="0"/>
              </a:spcBef>
              <a:spcAft>
                <a:spcPts val="600"/>
              </a:spcAft>
            </a:pPr>
            <a:r>
              <a:rPr lang="en-US" b="0" dirty="0"/>
              <a:t>Length of the sentence to incarceration</a:t>
            </a:r>
          </a:p>
          <a:p>
            <a:pPr lvl="1">
              <a:spcBef>
                <a:spcPts val="0"/>
              </a:spcBef>
              <a:spcAft>
                <a:spcPts val="600"/>
              </a:spcAft>
            </a:pPr>
            <a:r>
              <a:rPr lang="en-US" b="0" dirty="0"/>
              <a:t>Public safety post-disposition</a:t>
            </a:r>
          </a:p>
          <a:p>
            <a:pPr lvl="1">
              <a:spcBef>
                <a:spcPts val="0"/>
              </a:spcBef>
              <a:spcAft>
                <a:spcPts val="600"/>
              </a:spcAft>
            </a:pPr>
            <a:endParaRPr lang="en-US" dirty="0"/>
          </a:p>
        </p:txBody>
      </p:sp>
      <p:sp>
        <p:nvSpPr>
          <p:cNvPr id="4" name="Slide Number Placeholder 3"/>
          <p:cNvSpPr>
            <a:spLocks noGrp="1"/>
          </p:cNvSpPr>
          <p:nvPr>
            <p:ph type="sldNum" sz="quarter" idx="11"/>
          </p:nvPr>
        </p:nvSpPr>
        <p:spPr/>
        <p:txBody>
          <a:bodyPr/>
          <a:lstStyle/>
          <a:p>
            <a:fld id="{B6BC8D8F-5D68-4C9A-8DF1-2664D46B3B74}" type="slidenum">
              <a:rPr lang="en-US" smtClean="0"/>
              <a:pPr/>
              <a:t>2</a:t>
            </a:fld>
            <a:endParaRPr lang="en-US" dirty="0"/>
          </a:p>
        </p:txBody>
      </p:sp>
    </p:spTree>
    <p:extLst>
      <p:ext uri="{BB962C8B-B14F-4D97-AF65-F5344CB8AC3E}">
        <p14:creationId xmlns:p14="http://schemas.microsoft.com/office/powerpoint/2010/main" val="8063564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52692" cy="639762"/>
          </a:xfrm>
        </p:spPr>
        <p:txBody>
          <a:bodyPr>
            <a:noAutofit/>
          </a:bodyPr>
          <a:lstStyle/>
          <a:p>
            <a:r>
              <a:rPr lang="en-US" dirty="0"/>
              <a:t>PSA’s Innovations</a:t>
            </a:r>
            <a:endParaRPr lang="en-US" i="1" dirty="0"/>
          </a:p>
        </p:txBody>
      </p:sp>
      <p:sp>
        <p:nvSpPr>
          <p:cNvPr id="3" name="Text Placeholder 2"/>
          <p:cNvSpPr>
            <a:spLocks noGrp="1"/>
          </p:cNvSpPr>
          <p:nvPr>
            <p:ph type="body" sz="quarter" idx="10"/>
          </p:nvPr>
        </p:nvSpPr>
        <p:spPr>
          <a:xfrm>
            <a:off x="457200" y="1051560"/>
            <a:ext cx="8229600" cy="5486400"/>
          </a:xfrm>
        </p:spPr>
        <p:txBody>
          <a:bodyPr>
            <a:normAutofit/>
          </a:bodyPr>
          <a:lstStyle/>
          <a:p>
            <a:pPr>
              <a:spcBef>
                <a:spcPts val="0"/>
              </a:spcBef>
              <a:spcAft>
                <a:spcPts val="600"/>
              </a:spcAft>
            </a:pPr>
            <a:r>
              <a:rPr lang="en-US" dirty="0"/>
              <a:t>The Foundation sought to develop a pretrial risk assessment tool that:</a:t>
            </a:r>
          </a:p>
          <a:p>
            <a:pPr marL="914400" lvl="1" indent="-514350">
              <a:spcBef>
                <a:spcPts val="0"/>
              </a:spcBef>
              <a:spcAft>
                <a:spcPts val="600"/>
              </a:spcAft>
              <a:buFont typeface="+mj-lt"/>
              <a:buAutoNum type="arabicPeriod"/>
            </a:pPr>
            <a:r>
              <a:rPr lang="en-US" b="0" dirty="0"/>
              <a:t>Separately reported prediction of failure to appear and prediction of new criminal activity</a:t>
            </a:r>
          </a:p>
          <a:p>
            <a:pPr marL="914400" lvl="1" indent="-514350">
              <a:spcBef>
                <a:spcPts val="0"/>
              </a:spcBef>
              <a:spcAft>
                <a:spcPts val="600"/>
              </a:spcAft>
              <a:buFont typeface="+mj-lt"/>
              <a:buAutoNum type="arabicPeriod"/>
            </a:pPr>
            <a:r>
              <a:rPr lang="en-US" b="0" dirty="0"/>
              <a:t>Also provided new violent criminal activity prediction</a:t>
            </a:r>
          </a:p>
          <a:p>
            <a:pPr marL="914400" lvl="1" indent="-514350">
              <a:spcBef>
                <a:spcPts val="0"/>
              </a:spcBef>
              <a:spcAft>
                <a:spcPts val="600"/>
              </a:spcAft>
              <a:buFont typeface="+mj-lt"/>
              <a:buAutoNum type="arabicPeriod"/>
            </a:pPr>
            <a:r>
              <a:rPr lang="en-US" b="0" dirty="0"/>
              <a:t>Used non-interview-dependent risk factors</a:t>
            </a:r>
          </a:p>
          <a:p>
            <a:pPr marL="914400" lvl="1" indent="-514350">
              <a:spcBef>
                <a:spcPts val="0"/>
              </a:spcBef>
              <a:spcAft>
                <a:spcPts val="600"/>
              </a:spcAft>
              <a:buFont typeface="+mj-lt"/>
              <a:buAutoNum type="arabicPeriod"/>
            </a:pPr>
            <a:r>
              <a:rPr lang="en-US" b="0" dirty="0"/>
              <a:t>Improved overall predictive accuracy</a:t>
            </a:r>
          </a:p>
          <a:p>
            <a:pPr marL="914400" lvl="1" indent="-514350">
              <a:spcBef>
                <a:spcPts val="0"/>
              </a:spcBef>
              <a:spcAft>
                <a:spcPts val="600"/>
              </a:spcAft>
              <a:buFont typeface="+mj-lt"/>
              <a:buAutoNum type="arabicPeriod"/>
            </a:pPr>
            <a:r>
              <a:rPr lang="en-US" b="0" dirty="0"/>
              <a:t>That could be used anywhere in the U.S.</a:t>
            </a:r>
          </a:p>
          <a:p>
            <a:pPr marL="914400" lvl="1" indent="-514350">
              <a:spcBef>
                <a:spcPts val="0"/>
              </a:spcBef>
              <a:spcAft>
                <a:spcPts val="600"/>
              </a:spcAft>
              <a:buFont typeface="+mj-lt"/>
              <a:buAutoNum type="arabicPeriod"/>
            </a:pPr>
            <a:r>
              <a:rPr lang="en-US" b="0" dirty="0"/>
              <a:t>That would be made available without cost</a:t>
            </a:r>
          </a:p>
          <a:p>
            <a:pPr marL="514350" indent="-514350">
              <a:spcBef>
                <a:spcPts val="0"/>
              </a:spcBef>
              <a:spcAft>
                <a:spcPts val="600"/>
              </a:spcAft>
              <a:buFont typeface="+mj-lt"/>
              <a:buAutoNum type="arabicPeriod"/>
            </a:pPr>
            <a:endParaRPr lang="en-US" dirty="0"/>
          </a:p>
          <a:p>
            <a:pPr marL="514350" indent="-514350">
              <a:spcBef>
                <a:spcPts val="0"/>
              </a:spcBef>
              <a:spcAft>
                <a:spcPts val="600"/>
              </a:spcAft>
              <a:buFont typeface="+mj-lt"/>
              <a:buAutoNum type="arabicPeriod"/>
            </a:pPr>
            <a:endParaRPr lang="en-US" dirty="0"/>
          </a:p>
        </p:txBody>
      </p:sp>
      <p:sp>
        <p:nvSpPr>
          <p:cNvPr id="4" name="Slide Number Placeholder 3"/>
          <p:cNvSpPr>
            <a:spLocks noGrp="1"/>
          </p:cNvSpPr>
          <p:nvPr>
            <p:ph type="sldNum" sz="quarter" idx="11"/>
          </p:nvPr>
        </p:nvSpPr>
        <p:spPr/>
        <p:txBody>
          <a:bodyPr/>
          <a:lstStyle/>
          <a:p>
            <a:fld id="{B6BC8D8F-5D68-4C9A-8DF1-2664D46B3B74}" type="slidenum">
              <a:rPr lang="en-US" smtClean="0"/>
              <a:pPr/>
              <a:t>20</a:t>
            </a:fld>
            <a:endParaRPr lang="en-US" dirty="0"/>
          </a:p>
        </p:txBody>
      </p:sp>
    </p:spTree>
    <p:extLst>
      <p:ext uri="{BB962C8B-B14F-4D97-AF65-F5344CB8AC3E}">
        <p14:creationId xmlns:p14="http://schemas.microsoft.com/office/powerpoint/2010/main" val="25229531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Bef>
                <a:spcPts val="0"/>
              </a:spcBef>
              <a:spcAft>
                <a:spcPts val="600"/>
              </a:spcAft>
            </a:pPr>
            <a:r>
              <a:rPr lang="en-US" dirty="0"/>
              <a:t>PSA Risk Factors</a:t>
            </a:r>
            <a:endParaRPr lang="en-US" sz="2400" dirty="0"/>
          </a:p>
        </p:txBody>
      </p:sp>
      <p:sp>
        <p:nvSpPr>
          <p:cNvPr id="4" name="Slide Number Placeholder 3"/>
          <p:cNvSpPr>
            <a:spLocks noGrp="1"/>
          </p:cNvSpPr>
          <p:nvPr>
            <p:ph type="sldNum" sz="quarter" idx="11"/>
          </p:nvPr>
        </p:nvSpPr>
        <p:spPr/>
        <p:txBody>
          <a:bodyPr/>
          <a:lstStyle/>
          <a:p>
            <a:fld id="{B6BC8D8F-5D68-4C9A-8DF1-2664D46B3B74}" type="slidenum">
              <a:rPr lang="en-US" smtClean="0"/>
              <a:pPr/>
              <a:t>21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952199484"/>
              </p:ext>
            </p:extLst>
          </p:nvPr>
        </p:nvGraphicFramePr>
        <p:xfrm>
          <a:off x="596452" y="1143372"/>
          <a:ext cx="8090348" cy="5364480"/>
        </p:xfrm>
        <a:graphic>
          <a:graphicData uri="http://schemas.openxmlformats.org/drawingml/2006/table">
            <a:tbl>
              <a:tblPr firstRow="1" bandRow="1">
                <a:tableStyleId>{5C22544A-7EE6-4342-B048-85BDC9FD1C3A}</a:tableStyleId>
              </a:tblPr>
              <a:tblGrid>
                <a:gridCol w="5586992">
                  <a:extLst>
                    <a:ext uri="{9D8B030D-6E8A-4147-A177-3AD203B41FA5}">
                      <a16:colId xmlns:a16="http://schemas.microsoft.com/office/drawing/2014/main" xmlns="" val="20000"/>
                    </a:ext>
                  </a:extLst>
                </a:gridCol>
                <a:gridCol w="834452">
                  <a:extLst>
                    <a:ext uri="{9D8B030D-6E8A-4147-A177-3AD203B41FA5}">
                      <a16:colId xmlns:a16="http://schemas.microsoft.com/office/drawing/2014/main" xmlns="" val="20001"/>
                    </a:ext>
                  </a:extLst>
                </a:gridCol>
                <a:gridCol w="834452">
                  <a:extLst>
                    <a:ext uri="{9D8B030D-6E8A-4147-A177-3AD203B41FA5}">
                      <a16:colId xmlns:a16="http://schemas.microsoft.com/office/drawing/2014/main" xmlns="" val="20002"/>
                    </a:ext>
                  </a:extLst>
                </a:gridCol>
                <a:gridCol w="834452">
                  <a:extLst>
                    <a:ext uri="{9D8B030D-6E8A-4147-A177-3AD203B41FA5}">
                      <a16:colId xmlns:a16="http://schemas.microsoft.com/office/drawing/2014/main" xmlns="" val="20003"/>
                    </a:ext>
                  </a:extLst>
                </a:gridCol>
              </a:tblGrid>
              <a:tr h="370840">
                <a:tc>
                  <a:txBody>
                    <a:bodyPr/>
                    <a:lstStyle/>
                    <a:p>
                      <a:pPr algn="l"/>
                      <a:endParaRPr lang="en-US" sz="2000" b="1" kern="1200" dirty="0">
                        <a:solidFill>
                          <a:schemeClr val="bg1"/>
                        </a:solidFill>
                        <a:effectLst/>
                        <a:latin typeface="Calibri"/>
                        <a:ea typeface="MS Mincho"/>
                        <a:cs typeface="Times New Roman"/>
                      </a:endParaRPr>
                    </a:p>
                  </a:txBody>
                  <a:tcPr anchor="ctr">
                    <a:lnL w="12700" cap="flat" cmpd="sng" algn="ctr">
                      <a:noFill/>
                      <a:prstDash val="solid"/>
                      <a:round/>
                      <a:headEnd type="none" w="med" len="med"/>
                      <a:tailEnd type="none" w="med" len="med"/>
                    </a:lnL>
                    <a:lnR w="12700" cap="flat" cmpd="sng" algn="ctr">
                      <a:solidFill>
                        <a:srgbClr val="1E1C1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1E1C1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a:r>
                        <a:rPr lang="en-US" sz="2000" b="1" kern="1200" dirty="0">
                          <a:solidFill>
                            <a:schemeClr val="bg1"/>
                          </a:solidFill>
                          <a:effectLst/>
                          <a:latin typeface="Calibri"/>
                          <a:ea typeface="MS Mincho"/>
                          <a:cs typeface="Times New Roman"/>
                        </a:rPr>
                        <a:t>Pretrial Outcome</a:t>
                      </a:r>
                    </a:p>
                  </a:txBody>
                  <a:tcPr anchor="ctr">
                    <a:lnL w="12700" cap="flat" cmpd="sng" algn="ctr">
                      <a:solidFill>
                        <a:srgbClr val="1E1C11"/>
                      </a:solidFill>
                      <a:prstDash val="solid"/>
                      <a:round/>
                      <a:headEnd type="none" w="med" len="med"/>
                      <a:tailEnd type="none" w="med" len="med"/>
                    </a:lnL>
                    <a:lnR w="12700" cap="flat" cmpd="sng" algn="ctr">
                      <a:solidFill>
                        <a:srgbClr val="1E1C11"/>
                      </a:solidFill>
                      <a:prstDash val="solid"/>
                      <a:round/>
                      <a:headEnd type="none" w="med" len="med"/>
                      <a:tailEnd type="none" w="med" len="med"/>
                    </a:lnR>
                    <a:lnT w="12700" cap="flat" cmpd="sng" algn="ctr">
                      <a:solidFill>
                        <a:srgbClr val="1E1C11"/>
                      </a:solidFill>
                      <a:prstDash val="solid"/>
                      <a:round/>
                      <a:headEnd type="none" w="med" len="med"/>
                      <a:tailEnd type="none" w="med" len="med"/>
                    </a:lnT>
                    <a:lnB w="12700" cap="flat" cmpd="sng" algn="ctr">
                      <a:solidFill>
                        <a:srgbClr val="1E1C1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lang="en-US" sz="2000" b="1" kern="1200" dirty="0">
                        <a:solidFill>
                          <a:schemeClr val="bg1"/>
                        </a:solidFill>
                        <a:effectLst/>
                        <a:latin typeface="Calibri"/>
                        <a:ea typeface="MS Mincho"/>
                        <a:cs typeface="Times New Roman"/>
                      </a:endParaRP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endParaRPr lang="en-US" sz="2000" b="1" kern="1200" dirty="0">
                        <a:solidFill>
                          <a:schemeClr val="bg1"/>
                        </a:solidFill>
                        <a:effectLst/>
                        <a:latin typeface="Calibri"/>
                        <a:ea typeface="MS Mincho"/>
                        <a:cs typeface="Times New Roman"/>
                      </a:endParaRP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xmlns="" val="10012"/>
                  </a:ext>
                </a:extLst>
              </a:tr>
              <a:tr h="370840">
                <a:tc>
                  <a:txBody>
                    <a:bodyPr/>
                    <a:lstStyle/>
                    <a:p>
                      <a:pPr algn="l"/>
                      <a:r>
                        <a:rPr lang="en-US" sz="2000" b="1" kern="1200" dirty="0">
                          <a:solidFill>
                            <a:schemeClr val="bg1"/>
                          </a:solidFill>
                          <a:effectLst/>
                          <a:latin typeface="Calibri"/>
                          <a:ea typeface="MS Mincho"/>
                          <a:cs typeface="Times New Roman"/>
                        </a:rPr>
                        <a:t>Risk Factor</a:t>
                      </a:r>
                    </a:p>
                  </a:txBody>
                  <a:tcPr anchor="ctr">
                    <a:lnL w="12700" cap="flat" cmpd="sng" algn="ctr">
                      <a:solidFill>
                        <a:srgbClr val="1E1C11"/>
                      </a:solidFill>
                      <a:prstDash val="solid"/>
                      <a:round/>
                      <a:headEnd type="none" w="med" len="med"/>
                      <a:tailEnd type="none" w="med" len="med"/>
                    </a:lnL>
                    <a:lnR w="12700" cap="flat" cmpd="sng" algn="ctr">
                      <a:solidFill>
                        <a:srgbClr val="1E1C11"/>
                      </a:solidFill>
                      <a:prstDash val="solid"/>
                      <a:round/>
                      <a:headEnd type="none" w="med" len="med"/>
                      <a:tailEnd type="none" w="med" len="med"/>
                    </a:lnR>
                    <a:lnT w="12700" cap="flat" cmpd="sng" algn="ctr">
                      <a:solidFill>
                        <a:srgbClr val="1E1C11"/>
                      </a:solidFill>
                      <a:prstDash val="solid"/>
                      <a:round/>
                      <a:headEnd type="none" w="med" len="med"/>
                      <a:tailEnd type="none" w="med" len="med"/>
                    </a:lnT>
                    <a:lnB w="12700" cap="flat" cmpd="sng" algn="ctr">
                      <a:solidFill>
                        <a:srgbClr val="1E1C1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2000" b="1" kern="1200" dirty="0">
                          <a:solidFill>
                            <a:srgbClr val="FFFFFF"/>
                          </a:solidFill>
                          <a:effectLst/>
                          <a:latin typeface="Calibri"/>
                          <a:ea typeface="MS Mincho"/>
                          <a:cs typeface="Times New Roman"/>
                        </a:rPr>
                        <a:t>FTA</a:t>
                      </a:r>
                    </a:p>
                  </a:txBody>
                  <a:tcPr anchor="ctr">
                    <a:lnL w="12700" cap="flat" cmpd="sng" algn="ctr">
                      <a:solidFill>
                        <a:srgbClr val="1E1C11"/>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1E1C11"/>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r>
                        <a:rPr lang="en-US" sz="2000" b="1" kern="1200" dirty="0">
                          <a:solidFill>
                            <a:srgbClr val="FFFFFF"/>
                          </a:solidFill>
                          <a:effectLst/>
                          <a:latin typeface="Calibri"/>
                          <a:ea typeface="MS Mincho"/>
                          <a:cs typeface="Times New Roman"/>
                        </a:rPr>
                        <a:t>NCA</a:t>
                      </a: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1E1C11"/>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a:txBody>
                    <a:bodyPr/>
                    <a:lstStyle/>
                    <a:p>
                      <a:pPr algn="ctr"/>
                      <a:r>
                        <a:rPr lang="en-US" sz="2000" b="1" kern="1200" dirty="0">
                          <a:solidFill>
                            <a:srgbClr val="FFFFFF"/>
                          </a:solidFill>
                          <a:effectLst/>
                          <a:latin typeface="Calibri"/>
                          <a:ea typeface="MS Mincho"/>
                          <a:cs typeface="Times New Roman"/>
                        </a:rPr>
                        <a:t>NVCA</a:t>
                      </a: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1E1C11"/>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extLst>
                  <a:ext uri="{0D108BD9-81ED-4DB2-BD59-A6C34878D82A}">
                    <a16:rowId xmlns:a16="http://schemas.microsoft.com/office/drawing/2014/main" xmlns="" val="10000"/>
                  </a:ext>
                </a:extLst>
              </a:tr>
              <a:tr h="370840">
                <a:tc>
                  <a:txBody>
                    <a:bodyPr/>
                    <a:lstStyle/>
                    <a:p>
                      <a:pPr marL="0" marR="0" indent="0">
                        <a:spcBef>
                          <a:spcPts val="0"/>
                        </a:spcBef>
                        <a:spcAft>
                          <a:spcPts val="0"/>
                        </a:spcAft>
                        <a:buFont typeface="+mj-lt"/>
                        <a:buNone/>
                      </a:pPr>
                      <a:r>
                        <a:rPr lang="en-US" sz="2000" b="1" dirty="0">
                          <a:solidFill>
                            <a:schemeClr val="tx1">
                              <a:lumMod val="50000"/>
                            </a:schemeClr>
                          </a:solidFill>
                          <a:effectLst/>
                          <a:latin typeface="+mn-lt"/>
                          <a:ea typeface="ＭＳ 明朝"/>
                          <a:cs typeface="Times New Roman"/>
                        </a:rPr>
                        <a:t>1. Age at current arrest</a:t>
                      </a:r>
                    </a:p>
                  </a:txBody>
                  <a:tcPr marL="68580" marR="68580" marT="0" marB="0"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1E1C11"/>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sz="2000" b="1" kern="1200" dirty="0">
                        <a:solidFill>
                          <a:srgbClr val="3C3C3C"/>
                        </a:solidFill>
                        <a:effectLst/>
                        <a:latin typeface="+mn-lt"/>
                        <a:ea typeface="MS Mincho"/>
                        <a:cs typeface="Times New Roman"/>
                      </a:endParaRP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2000" b="1" kern="1200" dirty="0">
                          <a:solidFill>
                            <a:srgbClr val="3C3C3C"/>
                          </a:solidFill>
                          <a:effectLst/>
                          <a:latin typeface="+mn-lt"/>
                          <a:ea typeface="MS Mincho"/>
                          <a:cs typeface="Times New Roman"/>
                        </a:rPr>
                        <a:t>X</a:t>
                      </a: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b="1" kern="1200" dirty="0">
                        <a:solidFill>
                          <a:srgbClr val="3C3C3C"/>
                        </a:solidFill>
                        <a:effectLst/>
                        <a:latin typeface="+mn-lt"/>
                        <a:ea typeface="MS Mincho"/>
                        <a:cs typeface="Times New Roman"/>
                      </a:endParaRP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xmlns="" val="10001"/>
                  </a:ext>
                </a:extLst>
              </a:tr>
              <a:tr h="370840">
                <a:tc>
                  <a:txBody>
                    <a:bodyPr/>
                    <a:lstStyle/>
                    <a:p>
                      <a:pPr marL="0" marR="0" indent="0">
                        <a:spcBef>
                          <a:spcPts val="0"/>
                        </a:spcBef>
                        <a:spcAft>
                          <a:spcPts val="0"/>
                        </a:spcAft>
                        <a:buFont typeface="+mj-lt"/>
                        <a:buNone/>
                      </a:pPr>
                      <a:r>
                        <a:rPr lang="en-US" sz="2000" b="1" dirty="0">
                          <a:solidFill>
                            <a:schemeClr val="tx1">
                              <a:lumMod val="50000"/>
                            </a:schemeClr>
                          </a:solidFill>
                          <a:effectLst/>
                          <a:latin typeface="+mn-lt"/>
                          <a:ea typeface="ＭＳ 明朝"/>
                          <a:cs typeface="Times New Roman"/>
                        </a:rPr>
                        <a:t>2.</a:t>
                      </a:r>
                      <a:r>
                        <a:rPr lang="en-US" sz="2000" b="1" baseline="0" dirty="0">
                          <a:solidFill>
                            <a:schemeClr val="tx1">
                              <a:lumMod val="50000"/>
                            </a:schemeClr>
                          </a:solidFill>
                          <a:effectLst/>
                          <a:latin typeface="+mn-lt"/>
                          <a:ea typeface="ＭＳ 明朝"/>
                          <a:cs typeface="Times New Roman"/>
                        </a:rPr>
                        <a:t> </a:t>
                      </a:r>
                      <a:r>
                        <a:rPr lang="en-US" sz="2000" b="1" dirty="0">
                          <a:solidFill>
                            <a:schemeClr val="tx1">
                              <a:lumMod val="50000"/>
                            </a:schemeClr>
                          </a:solidFill>
                          <a:effectLst/>
                          <a:latin typeface="+mn-lt"/>
                          <a:ea typeface="ＭＳ 明朝"/>
                          <a:cs typeface="Times New Roman"/>
                        </a:rPr>
                        <a:t>Current violent offense</a:t>
                      </a:r>
                    </a:p>
                  </a:txBody>
                  <a:tcPr marL="68580" marR="68580" marT="0" marB="0"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000" b="1" kern="1200" dirty="0">
                        <a:solidFill>
                          <a:srgbClr val="3C3C3C"/>
                        </a:solidFill>
                        <a:effectLst/>
                        <a:latin typeface="+mn-lt"/>
                        <a:ea typeface="MS Mincho"/>
                        <a:cs typeface="Times New Roman"/>
                      </a:endParaRP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endParaRPr lang="en-US" sz="2000" b="1" kern="1200" dirty="0">
                        <a:solidFill>
                          <a:srgbClr val="3C3C3C"/>
                        </a:solidFill>
                        <a:effectLst/>
                        <a:latin typeface="+mn-lt"/>
                        <a:ea typeface="MS Mincho"/>
                        <a:cs typeface="Times New Roman"/>
                      </a:endParaRP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2000" b="1" kern="1200" dirty="0">
                          <a:solidFill>
                            <a:srgbClr val="3C3C3C"/>
                          </a:solidFill>
                          <a:effectLst/>
                          <a:latin typeface="+mn-lt"/>
                          <a:ea typeface="MS Mincho"/>
                          <a:cs typeface="Times New Roman"/>
                        </a:rPr>
                        <a:t>X</a:t>
                      </a: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2"/>
                  </a:ext>
                </a:extLst>
              </a:tr>
              <a:tr h="370840">
                <a:tc>
                  <a:txBody>
                    <a:bodyPr/>
                    <a:lstStyle/>
                    <a:p>
                      <a:pPr marL="682625" marR="0" indent="-395288" algn="l" defTabSz="914400" rtl="0" eaLnBrk="1" fontAlgn="auto" latinLnBrk="0" hangingPunct="1">
                        <a:lnSpc>
                          <a:spcPct val="100000"/>
                        </a:lnSpc>
                        <a:spcBef>
                          <a:spcPts val="0"/>
                        </a:spcBef>
                        <a:spcAft>
                          <a:spcPts val="0"/>
                        </a:spcAft>
                        <a:buClrTx/>
                        <a:buSzTx/>
                        <a:buFont typeface="+mj-lt"/>
                        <a:buNone/>
                        <a:tabLst/>
                        <a:defRPr/>
                      </a:pPr>
                      <a:r>
                        <a:rPr lang="en-US" sz="2000" b="1" dirty="0">
                          <a:solidFill>
                            <a:schemeClr val="tx1">
                              <a:lumMod val="50000"/>
                            </a:schemeClr>
                          </a:solidFill>
                          <a:effectLst/>
                          <a:latin typeface="+mn-lt"/>
                          <a:ea typeface="ＭＳ 明朝"/>
                          <a:cs typeface="Times New Roman"/>
                        </a:rPr>
                        <a:t>2a. Current violent offense &amp; 20 years old or younger</a:t>
                      </a:r>
                    </a:p>
                  </a:txBody>
                  <a:tcPr marL="68580" marR="68580" marT="0" marB="0"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sz="2000" b="1" kern="1200" dirty="0">
                        <a:solidFill>
                          <a:srgbClr val="3C3C3C"/>
                        </a:solidFill>
                        <a:effectLst/>
                        <a:latin typeface="+mn-lt"/>
                        <a:ea typeface="MS Mincho"/>
                        <a:cs typeface="Times New Roman"/>
                      </a:endParaRP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endParaRPr lang="en-US" sz="2000" b="1" kern="1200" dirty="0">
                        <a:solidFill>
                          <a:srgbClr val="3C3C3C"/>
                        </a:solidFill>
                        <a:effectLst/>
                        <a:latin typeface="+mn-lt"/>
                        <a:ea typeface="MS Mincho"/>
                        <a:cs typeface="Times New Roman"/>
                      </a:endParaRP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2000" b="1" kern="1200" dirty="0">
                          <a:solidFill>
                            <a:srgbClr val="3C3C3C"/>
                          </a:solidFill>
                          <a:effectLst/>
                          <a:latin typeface="+mn-lt"/>
                          <a:ea typeface="MS Mincho"/>
                          <a:cs typeface="Times New Roman"/>
                        </a:rPr>
                        <a:t>X</a:t>
                      </a: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3"/>
                  </a:ext>
                </a:extLst>
              </a:tr>
              <a:tr h="370840">
                <a:tc>
                  <a:txBody>
                    <a:bodyPr/>
                    <a:lstStyle/>
                    <a:p>
                      <a:pPr marL="0" marR="0" indent="0">
                        <a:spcBef>
                          <a:spcPts val="0"/>
                        </a:spcBef>
                        <a:spcAft>
                          <a:spcPts val="0"/>
                        </a:spcAft>
                        <a:buFont typeface="+mj-lt"/>
                        <a:buNone/>
                      </a:pPr>
                      <a:r>
                        <a:rPr lang="en-US" sz="2000" b="1" dirty="0">
                          <a:solidFill>
                            <a:schemeClr val="tx1">
                              <a:lumMod val="50000"/>
                            </a:schemeClr>
                          </a:solidFill>
                          <a:effectLst/>
                          <a:latin typeface="+mn-lt"/>
                          <a:ea typeface="ＭＳ 明朝"/>
                          <a:cs typeface="Times New Roman"/>
                        </a:rPr>
                        <a:t>3. Pending charge at the time of the offense</a:t>
                      </a:r>
                    </a:p>
                  </a:txBody>
                  <a:tcPr marL="68580" marR="68580" marT="0" marB="0"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b="1" kern="1200" dirty="0">
                          <a:solidFill>
                            <a:srgbClr val="3C3C3C"/>
                          </a:solidFill>
                          <a:effectLst/>
                          <a:latin typeface="+mn-lt"/>
                          <a:ea typeface="MS Mincho"/>
                          <a:cs typeface="Times New Roman"/>
                        </a:rPr>
                        <a:t>X</a:t>
                      </a: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b="1" kern="1200" dirty="0">
                          <a:solidFill>
                            <a:srgbClr val="3C3C3C"/>
                          </a:solidFill>
                          <a:effectLst/>
                          <a:latin typeface="+mn-lt"/>
                          <a:ea typeface="MS Mincho"/>
                          <a:cs typeface="Times New Roman"/>
                        </a:rPr>
                        <a:t>X</a:t>
                      </a: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b="1" kern="1200" dirty="0">
                          <a:solidFill>
                            <a:srgbClr val="3C3C3C"/>
                          </a:solidFill>
                          <a:effectLst/>
                          <a:latin typeface="+mn-lt"/>
                          <a:ea typeface="MS Mincho"/>
                          <a:cs typeface="Times New Roman"/>
                        </a:rPr>
                        <a:t>X</a:t>
                      </a: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4"/>
                  </a:ext>
                </a:extLst>
              </a:tr>
              <a:tr h="370840">
                <a:tc>
                  <a:txBody>
                    <a:bodyPr/>
                    <a:lstStyle/>
                    <a:p>
                      <a:pPr marL="0" marR="0" indent="0">
                        <a:spcBef>
                          <a:spcPts val="0"/>
                        </a:spcBef>
                        <a:spcAft>
                          <a:spcPts val="0"/>
                        </a:spcAft>
                        <a:buFont typeface="+mj-lt"/>
                        <a:buNone/>
                      </a:pPr>
                      <a:r>
                        <a:rPr lang="en-US" sz="2000" b="1" dirty="0">
                          <a:solidFill>
                            <a:schemeClr val="tx1">
                              <a:lumMod val="50000"/>
                            </a:schemeClr>
                          </a:solidFill>
                          <a:effectLst/>
                          <a:latin typeface="+mn-lt"/>
                          <a:ea typeface="ＭＳ 明朝"/>
                          <a:cs typeface="Times New Roman"/>
                        </a:rPr>
                        <a:t>4. Prior misdemeanor conviction</a:t>
                      </a:r>
                    </a:p>
                  </a:txBody>
                  <a:tcPr marL="68580" marR="68580" marT="0" marB="0"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sz="2000" b="1" kern="1200" dirty="0">
                        <a:solidFill>
                          <a:srgbClr val="3C3C3C"/>
                        </a:solidFill>
                        <a:effectLst/>
                        <a:latin typeface="+mn-lt"/>
                        <a:ea typeface="MS Mincho"/>
                        <a:cs typeface="Times New Roman"/>
                      </a:endParaRP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2000" b="1" kern="1200" dirty="0">
                          <a:solidFill>
                            <a:srgbClr val="3C3C3C"/>
                          </a:solidFill>
                          <a:effectLst/>
                          <a:latin typeface="+mn-lt"/>
                          <a:ea typeface="MS Mincho"/>
                          <a:cs typeface="Times New Roman"/>
                        </a:rPr>
                        <a:t>X</a:t>
                      </a: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b="1" kern="1200" dirty="0">
                        <a:solidFill>
                          <a:srgbClr val="3C3C3C"/>
                        </a:solidFill>
                        <a:effectLst/>
                        <a:latin typeface="+mn-lt"/>
                        <a:ea typeface="MS Mincho"/>
                        <a:cs typeface="Times New Roman"/>
                      </a:endParaRP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xmlns="" val="10005"/>
                  </a:ext>
                </a:extLst>
              </a:tr>
              <a:tr h="370840">
                <a:tc>
                  <a:txBody>
                    <a:bodyPr/>
                    <a:lstStyle/>
                    <a:p>
                      <a:pPr marL="0" marR="0" indent="0">
                        <a:spcBef>
                          <a:spcPts val="0"/>
                        </a:spcBef>
                        <a:spcAft>
                          <a:spcPts val="0"/>
                        </a:spcAft>
                        <a:buFont typeface="+mj-lt"/>
                        <a:buNone/>
                      </a:pPr>
                      <a:r>
                        <a:rPr lang="en-US" sz="2000" b="1" dirty="0">
                          <a:solidFill>
                            <a:schemeClr val="tx1">
                              <a:lumMod val="50000"/>
                            </a:schemeClr>
                          </a:solidFill>
                          <a:effectLst/>
                          <a:latin typeface="+mn-lt"/>
                          <a:ea typeface="ＭＳ 明朝"/>
                          <a:cs typeface="Times New Roman"/>
                        </a:rPr>
                        <a:t>5. Prior felony conviction</a:t>
                      </a:r>
                    </a:p>
                  </a:txBody>
                  <a:tcPr marL="68580" marR="68580" marT="0" marB="0"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b="1" kern="1200" dirty="0">
                        <a:solidFill>
                          <a:srgbClr val="3C3C3C"/>
                        </a:solidFill>
                        <a:effectLst/>
                        <a:latin typeface="+mn-lt"/>
                        <a:ea typeface="MS Mincho"/>
                        <a:cs typeface="Times New Roman"/>
                      </a:endParaRP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2000" b="1" kern="1200" dirty="0">
                          <a:solidFill>
                            <a:srgbClr val="3C3C3C"/>
                          </a:solidFill>
                          <a:effectLst/>
                          <a:latin typeface="+mn-lt"/>
                          <a:ea typeface="MS Mincho"/>
                          <a:cs typeface="Times New Roman"/>
                        </a:rPr>
                        <a:t>X</a:t>
                      </a: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b="1" kern="1200" dirty="0">
                        <a:solidFill>
                          <a:srgbClr val="3C3C3C"/>
                        </a:solidFill>
                        <a:effectLst/>
                        <a:latin typeface="+mn-lt"/>
                        <a:ea typeface="MS Mincho"/>
                        <a:cs typeface="Times New Roman"/>
                      </a:endParaRP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xmlns="" val="10006"/>
                  </a:ext>
                </a:extLst>
              </a:tr>
              <a:tr h="370840">
                <a:tc>
                  <a:txBody>
                    <a:bodyPr/>
                    <a:lstStyle/>
                    <a:p>
                      <a:pPr marL="341313" marR="0" indent="0">
                        <a:spcBef>
                          <a:spcPts val="0"/>
                        </a:spcBef>
                        <a:spcAft>
                          <a:spcPts val="0"/>
                        </a:spcAft>
                        <a:buFont typeface="+mj-lt"/>
                        <a:buNone/>
                      </a:pPr>
                      <a:r>
                        <a:rPr lang="en-US" sz="2000" b="1" dirty="0">
                          <a:solidFill>
                            <a:schemeClr val="tx1">
                              <a:lumMod val="50000"/>
                            </a:schemeClr>
                          </a:solidFill>
                          <a:effectLst/>
                          <a:latin typeface="+mn-lt"/>
                          <a:ea typeface="ＭＳ 明朝"/>
                          <a:cs typeface="Times New Roman"/>
                        </a:rPr>
                        <a:t>5a. Prior conviction</a:t>
                      </a:r>
                    </a:p>
                  </a:txBody>
                  <a:tcPr marL="68580" marR="68580" marT="0" marB="0"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kern="1200" dirty="0">
                          <a:solidFill>
                            <a:srgbClr val="3C3C3C"/>
                          </a:solidFill>
                          <a:effectLst/>
                          <a:latin typeface="+mn-lt"/>
                          <a:ea typeface="MS Mincho"/>
                          <a:cs typeface="Times New Roman"/>
                        </a:rPr>
                        <a:t>X</a:t>
                      </a: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b="1" kern="1200" dirty="0">
                        <a:solidFill>
                          <a:srgbClr val="3C3C3C"/>
                        </a:solidFill>
                        <a:effectLst/>
                        <a:latin typeface="+mn-lt"/>
                        <a:ea typeface="MS Mincho"/>
                        <a:cs typeface="Times New Roman"/>
                      </a:endParaRP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2000" b="1" kern="1200" dirty="0">
                          <a:solidFill>
                            <a:srgbClr val="3C3C3C"/>
                          </a:solidFill>
                          <a:effectLst/>
                          <a:latin typeface="+mn-lt"/>
                          <a:ea typeface="MS Mincho"/>
                          <a:cs typeface="Times New Roman"/>
                        </a:rPr>
                        <a:t>X</a:t>
                      </a: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7"/>
                  </a:ext>
                </a:extLst>
              </a:tr>
              <a:tr h="370840">
                <a:tc>
                  <a:txBody>
                    <a:bodyPr/>
                    <a:lstStyle/>
                    <a:p>
                      <a:pPr marL="0" marR="0" indent="0">
                        <a:spcBef>
                          <a:spcPts val="0"/>
                        </a:spcBef>
                        <a:spcAft>
                          <a:spcPts val="0"/>
                        </a:spcAft>
                        <a:buFont typeface="+mj-lt"/>
                        <a:buNone/>
                      </a:pPr>
                      <a:r>
                        <a:rPr lang="en-US" sz="2000" b="1" dirty="0">
                          <a:solidFill>
                            <a:schemeClr val="tx1">
                              <a:lumMod val="50000"/>
                            </a:schemeClr>
                          </a:solidFill>
                          <a:effectLst/>
                          <a:latin typeface="+mn-lt"/>
                          <a:ea typeface="ＭＳ 明朝"/>
                          <a:cs typeface="Times New Roman"/>
                        </a:rPr>
                        <a:t>6. Prior violent conviction</a:t>
                      </a:r>
                    </a:p>
                  </a:txBody>
                  <a:tcPr marL="68580" marR="68580" marT="0" marB="0"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b="1" kern="1200" dirty="0">
                        <a:solidFill>
                          <a:srgbClr val="3C3C3C"/>
                        </a:solidFill>
                        <a:effectLst/>
                        <a:latin typeface="+mn-lt"/>
                        <a:ea typeface="MS Mincho"/>
                        <a:cs typeface="Times New Roman"/>
                      </a:endParaRP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2000" b="1" kern="1200" dirty="0">
                          <a:solidFill>
                            <a:srgbClr val="3C3C3C"/>
                          </a:solidFill>
                          <a:effectLst/>
                          <a:latin typeface="+mn-lt"/>
                          <a:ea typeface="MS Mincho"/>
                          <a:cs typeface="Times New Roman"/>
                        </a:rPr>
                        <a:t>X</a:t>
                      </a: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b="1" kern="1200" dirty="0">
                          <a:solidFill>
                            <a:srgbClr val="3C3C3C"/>
                          </a:solidFill>
                          <a:effectLst/>
                          <a:latin typeface="+mn-lt"/>
                          <a:ea typeface="MS Mincho"/>
                          <a:cs typeface="Times New Roman"/>
                        </a:rPr>
                        <a:t>X</a:t>
                      </a: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10008"/>
                  </a:ext>
                </a:extLst>
              </a:tr>
              <a:tr h="370840">
                <a:tc>
                  <a:txBody>
                    <a:bodyPr/>
                    <a:lstStyle/>
                    <a:p>
                      <a:pPr marL="0" marR="0" indent="0">
                        <a:spcBef>
                          <a:spcPts val="0"/>
                        </a:spcBef>
                        <a:spcAft>
                          <a:spcPts val="0"/>
                        </a:spcAft>
                        <a:buFont typeface="+mj-lt"/>
                        <a:buNone/>
                      </a:pPr>
                      <a:r>
                        <a:rPr lang="en-US" sz="2000" b="1" dirty="0">
                          <a:solidFill>
                            <a:schemeClr val="tx1">
                              <a:lumMod val="50000"/>
                            </a:schemeClr>
                          </a:solidFill>
                          <a:effectLst/>
                          <a:latin typeface="+mn-lt"/>
                          <a:ea typeface="ＭＳ 明朝"/>
                          <a:cs typeface="Times New Roman"/>
                        </a:rPr>
                        <a:t>7. Prior failure to appear pretrial in</a:t>
                      </a:r>
                      <a:r>
                        <a:rPr lang="en-US" sz="2000" b="1" baseline="0" dirty="0">
                          <a:solidFill>
                            <a:schemeClr val="tx1">
                              <a:lumMod val="50000"/>
                            </a:schemeClr>
                          </a:solidFill>
                          <a:effectLst/>
                          <a:latin typeface="+mn-lt"/>
                          <a:ea typeface="ＭＳ 明朝"/>
                          <a:cs typeface="Times New Roman"/>
                        </a:rPr>
                        <a:t> </a:t>
                      </a:r>
                      <a:r>
                        <a:rPr lang="en-US" sz="2000" b="1" dirty="0">
                          <a:solidFill>
                            <a:schemeClr val="tx1">
                              <a:lumMod val="50000"/>
                            </a:schemeClr>
                          </a:solidFill>
                          <a:effectLst/>
                          <a:latin typeface="+mn-lt"/>
                          <a:ea typeface="ＭＳ 明朝"/>
                          <a:cs typeface="Times New Roman"/>
                        </a:rPr>
                        <a:t>past 2 years</a:t>
                      </a:r>
                    </a:p>
                  </a:txBody>
                  <a:tcPr marL="68580" marR="68580" marT="0" marB="0"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2000" b="1" kern="1200" dirty="0">
                          <a:solidFill>
                            <a:srgbClr val="3C3C3C"/>
                          </a:solidFill>
                          <a:effectLst/>
                          <a:latin typeface="+mn-lt"/>
                          <a:ea typeface="MS Mincho"/>
                          <a:cs typeface="Times New Roman"/>
                        </a:rPr>
                        <a:t>X</a:t>
                      </a: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b="1" kern="1200" dirty="0">
                          <a:solidFill>
                            <a:srgbClr val="3C3C3C"/>
                          </a:solidFill>
                          <a:effectLst/>
                          <a:latin typeface="+mn-lt"/>
                          <a:ea typeface="MS Mincho"/>
                          <a:cs typeface="Times New Roman"/>
                        </a:rPr>
                        <a:t>X</a:t>
                      </a: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b="1" kern="1200" dirty="0">
                        <a:solidFill>
                          <a:srgbClr val="3C3C3C"/>
                        </a:solidFill>
                        <a:effectLst/>
                        <a:latin typeface="+mn-lt"/>
                        <a:ea typeface="MS Mincho"/>
                        <a:cs typeface="Times New Roman"/>
                      </a:endParaRP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xmlns="" val="10009"/>
                  </a:ext>
                </a:extLst>
              </a:tr>
              <a:tr h="370840">
                <a:tc>
                  <a:txBody>
                    <a:bodyPr/>
                    <a:lstStyle/>
                    <a:p>
                      <a:pPr marL="0" marR="0" indent="0">
                        <a:spcBef>
                          <a:spcPts val="0"/>
                        </a:spcBef>
                        <a:spcAft>
                          <a:spcPts val="0"/>
                        </a:spcAft>
                        <a:buFont typeface="+mj-lt"/>
                        <a:buNone/>
                      </a:pPr>
                      <a:r>
                        <a:rPr lang="en-US" sz="2000" b="1" dirty="0">
                          <a:solidFill>
                            <a:schemeClr val="tx1">
                              <a:lumMod val="50000"/>
                            </a:schemeClr>
                          </a:solidFill>
                          <a:effectLst/>
                          <a:latin typeface="+mn-lt"/>
                          <a:ea typeface="ＭＳ 明朝"/>
                          <a:cs typeface="Times New Roman"/>
                        </a:rPr>
                        <a:t>8. Prior failure to appear pretrial older than 2 years</a:t>
                      </a:r>
                    </a:p>
                  </a:txBody>
                  <a:tcPr marL="68580" marR="68580" marT="0" marB="0"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b="1" kern="1200" dirty="0">
                          <a:solidFill>
                            <a:srgbClr val="3C3C3C"/>
                          </a:solidFill>
                          <a:effectLst/>
                          <a:latin typeface="+mn-lt"/>
                          <a:ea typeface="MS Mincho"/>
                          <a:cs typeface="Times New Roman"/>
                        </a:rPr>
                        <a:t>X</a:t>
                      </a: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b="1" kern="1200" dirty="0">
                        <a:solidFill>
                          <a:srgbClr val="3C3C3C"/>
                        </a:solidFill>
                        <a:effectLst/>
                        <a:latin typeface="+mn-lt"/>
                        <a:ea typeface="MS Mincho"/>
                        <a:cs typeface="Times New Roman"/>
                      </a:endParaRP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endParaRPr lang="en-US" sz="2000" b="1" kern="1200" dirty="0">
                        <a:solidFill>
                          <a:srgbClr val="3C3C3C"/>
                        </a:solidFill>
                        <a:effectLst/>
                        <a:latin typeface="+mn-lt"/>
                        <a:ea typeface="MS Mincho"/>
                        <a:cs typeface="Times New Roman"/>
                      </a:endParaRP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xmlns="" val="10010"/>
                  </a:ext>
                </a:extLst>
              </a:tr>
              <a:tr h="370840">
                <a:tc>
                  <a:txBody>
                    <a:bodyPr/>
                    <a:lstStyle/>
                    <a:p>
                      <a:pPr marL="0" marR="0" indent="0">
                        <a:spcBef>
                          <a:spcPts val="0"/>
                        </a:spcBef>
                        <a:spcAft>
                          <a:spcPts val="0"/>
                        </a:spcAft>
                        <a:buFont typeface="+mj-lt"/>
                        <a:buNone/>
                      </a:pPr>
                      <a:r>
                        <a:rPr lang="en-US" sz="2000" b="1" dirty="0">
                          <a:solidFill>
                            <a:schemeClr val="tx1">
                              <a:lumMod val="50000"/>
                            </a:schemeClr>
                          </a:solidFill>
                          <a:effectLst/>
                          <a:latin typeface="+mn-lt"/>
                          <a:ea typeface="ＭＳ 明朝"/>
                          <a:cs typeface="Times New Roman"/>
                        </a:rPr>
                        <a:t>9. Prior sentence to incarceration</a:t>
                      </a:r>
                    </a:p>
                  </a:txBody>
                  <a:tcPr marL="68580" marR="68580" marT="0" marB="0"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endParaRPr lang="en-US" sz="2000" b="1" kern="1200" dirty="0">
                        <a:solidFill>
                          <a:srgbClr val="3C3C3C"/>
                        </a:solidFill>
                        <a:effectLst/>
                        <a:latin typeface="+mn-lt"/>
                        <a:ea typeface="MS Mincho"/>
                        <a:cs typeface="Times New Roman"/>
                      </a:endParaRP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kern="1200" dirty="0">
                          <a:solidFill>
                            <a:srgbClr val="3C3C3C"/>
                          </a:solidFill>
                          <a:effectLst/>
                          <a:latin typeface="+mn-lt"/>
                          <a:ea typeface="MS Mincho"/>
                          <a:cs typeface="Times New Roman"/>
                        </a:rPr>
                        <a:t>X</a:t>
                      </a: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b="1" kern="1200" dirty="0">
                        <a:solidFill>
                          <a:srgbClr val="3C3C3C"/>
                        </a:solidFill>
                        <a:effectLst/>
                        <a:latin typeface="+mn-lt"/>
                        <a:ea typeface="MS Mincho"/>
                        <a:cs typeface="Times New Roman"/>
                      </a:endParaRPr>
                    </a:p>
                  </a:txBody>
                  <a:tcPr anchor="ctr">
                    <a:lnL w="12700" cap="flat" cmpd="sng" algn="ctr">
                      <a:solidFill>
                        <a:srgbClr val="006A72"/>
                      </a:solidFill>
                      <a:prstDash val="solid"/>
                      <a:round/>
                      <a:headEnd type="none" w="med" len="med"/>
                      <a:tailEnd type="none" w="med" len="med"/>
                    </a:lnL>
                    <a:lnR w="12700" cap="flat" cmpd="sng" algn="ctr">
                      <a:solidFill>
                        <a:srgbClr val="006A72"/>
                      </a:solidFill>
                      <a:prstDash val="solid"/>
                      <a:round/>
                      <a:headEnd type="none" w="med" len="med"/>
                      <a:tailEnd type="none" w="med" len="med"/>
                    </a:lnR>
                    <a:lnT w="12700" cap="flat" cmpd="sng" algn="ctr">
                      <a:solidFill>
                        <a:srgbClr val="006A72"/>
                      </a:solidFill>
                      <a:prstDash val="solid"/>
                      <a:round/>
                      <a:headEnd type="none" w="med" len="med"/>
                      <a:tailEnd type="none" w="med" len="med"/>
                    </a:lnT>
                    <a:lnB w="12700" cap="flat" cmpd="sng" algn="ctr">
                      <a:solidFill>
                        <a:srgbClr val="006A7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xmlns="" val="10011"/>
                  </a:ext>
                </a:extLst>
              </a:tr>
            </a:tbl>
          </a:graphicData>
        </a:graphic>
      </p:graphicFrame>
    </p:spTree>
    <p:extLst>
      <p:ext uri="{BB962C8B-B14F-4D97-AF65-F5344CB8AC3E}">
        <p14:creationId xmlns:p14="http://schemas.microsoft.com/office/powerpoint/2010/main" val="31428863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normAutofit/>
          </a:bodyPr>
          <a:lstStyle/>
          <a:p>
            <a:r>
              <a:rPr lang="en-US" dirty="0"/>
              <a:t>PSA Validation</a:t>
            </a:r>
          </a:p>
        </p:txBody>
      </p:sp>
      <p:sp>
        <p:nvSpPr>
          <p:cNvPr id="3" name="Text Placeholder 2"/>
          <p:cNvSpPr>
            <a:spLocks noGrp="1"/>
          </p:cNvSpPr>
          <p:nvPr>
            <p:ph type="body" sz="quarter" idx="10"/>
          </p:nvPr>
        </p:nvSpPr>
        <p:spPr>
          <a:xfrm>
            <a:off x="457200" y="1063896"/>
            <a:ext cx="8229600" cy="5519466"/>
          </a:xfrm>
        </p:spPr>
        <p:txBody>
          <a:bodyPr>
            <a:noAutofit/>
          </a:bodyPr>
          <a:lstStyle/>
          <a:p>
            <a:r>
              <a:rPr lang="en-US" dirty="0"/>
              <a:t>Validated the PSA on over 500,000 new cases</a:t>
            </a:r>
          </a:p>
          <a:p>
            <a:pPr lvl="1"/>
            <a:r>
              <a:rPr lang="en-US" b="0" dirty="0"/>
              <a:t>Localities in the U.S. Northeast, Southwest, &amp; Midwest, and 2 states </a:t>
            </a:r>
          </a:p>
          <a:p>
            <a:pPr lvl="1"/>
            <a:endParaRPr lang="en-US" dirty="0"/>
          </a:p>
          <a:p>
            <a:r>
              <a:rPr lang="en-US" dirty="0"/>
              <a:t>Results confirmed the nine risk factors and the weighting of each risk factor</a:t>
            </a:r>
          </a:p>
          <a:p>
            <a:pPr lvl="2"/>
            <a:endParaRPr lang="en-US" dirty="0"/>
          </a:p>
          <a:p>
            <a:pPr lvl="2"/>
            <a:endParaRPr lang="en-US" dirty="0"/>
          </a:p>
          <a:p>
            <a:pPr lvl="2"/>
            <a:endParaRPr lang="en-US" dirty="0"/>
          </a:p>
        </p:txBody>
      </p:sp>
      <p:sp>
        <p:nvSpPr>
          <p:cNvPr id="4" name="Slide Number Placeholder 3"/>
          <p:cNvSpPr>
            <a:spLocks noGrp="1"/>
          </p:cNvSpPr>
          <p:nvPr>
            <p:ph type="sldNum" sz="quarter" idx="11"/>
          </p:nvPr>
        </p:nvSpPr>
        <p:spPr/>
        <p:txBody>
          <a:bodyPr/>
          <a:lstStyle/>
          <a:p>
            <a:fld id="{B6BC8D8F-5D68-4C9A-8DF1-2664D46B3B74}" type="slidenum">
              <a:rPr lang="en-US" smtClean="0">
                <a:solidFill>
                  <a:srgbClr val="666666"/>
                </a:solidFill>
              </a:rPr>
              <a:pPr/>
              <a:t>22</a:t>
            </a:fld>
            <a:endParaRPr lang="en-US" dirty="0">
              <a:solidFill>
                <a:srgbClr val="666666"/>
              </a:solidFill>
            </a:endParaRPr>
          </a:p>
        </p:txBody>
      </p:sp>
    </p:spTree>
    <p:extLst>
      <p:ext uri="{BB962C8B-B14F-4D97-AF65-F5344CB8AC3E}">
        <p14:creationId xmlns:p14="http://schemas.microsoft.com/office/powerpoint/2010/main" val="39843906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Aft>
                <a:spcPts val="600"/>
              </a:spcAft>
            </a:pPr>
            <a:r>
              <a:rPr lang="en-US" dirty="0"/>
              <a:t>PSA General Scoring Instructions</a:t>
            </a:r>
          </a:p>
        </p:txBody>
      </p:sp>
      <p:sp>
        <p:nvSpPr>
          <p:cNvPr id="3" name="Text Placeholder 2"/>
          <p:cNvSpPr>
            <a:spLocks noGrp="1"/>
          </p:cNvSpPr>
          <p:nvPr>
            <p:ph type="body" sz="quarter" idx="10"/>
          </p:nvPr>
        </p:nvSpPr>
        <p:spPr>
          <a:xfrm>
            <a:off x="457200" y="1051560"/>
            <a:ext cx="8229600" cy="5806440"/>
          </a:xfrm>
        </p:spPr>
        <p:txBody>
          <a:bodyPr>
            <a:noAutofit/>
          </a:bodyPr>
          <a:lstStyle/>
          <a:p>
            <a:pPr marL="514350" indent="-449263">
              <a:spcBef>
                <a:spcPts val="0"/>
              </a:spcBef>
              <a:spcAft>
                <a:spcPts val="600"/>
              </a:spcAft>
            </a:pPr>
            <a:r>
              <a:rPr lang="en-US" dirty="0"/>
              <a:t>Who gets assessed with the PSA?</a:t>
            </a:r>
          </a:p>
          <a:p>
            <a:pPr marL="914400" lvl="1" indent="-449263">
              <a:spcBef>
                <a:spcPts val="0"/>
              </a:spcBef>
              <a:spcAft>
                <a:spcPts val="600"/>
              </a:spcAft>
            </a:pPr>
            <a:r>
              <a:rPr lang="en-US" sz="2200" b="0" dirty="0"/>
              <a:t>Only </a:t>
            </a:r>
            <a:r>
              <a:rPr lang="en-US" sz="2200" b="0" u="sng" dirty="0"/>
              <a:t>adults</a:t>
            </a:r>
            <a:endParaRPr lang="en-US" sz="2200" b="0" dirty="0"/>
          </a:p>
          <a:p>
            <a:pPr marL="914400" lvl="1" indent="-449263">
              <a:spcBef>
                <a:spcPts val="0"/>
              </a:spcBef>
              <a:spcAft>
                <a:spcPts val="600"/>
              </a:spcAft>
            </a:pPr>
            <a:r>
              <a:rPr lang="en-US" sz="2200" b="0" u="sng" dirty="0"/>
              <a:t>Not</a:t>
            </a:r>
            <a:r>
              <a:rPr lang="en-US" sz="2200" b="0" dirty="0"/>
              <a:t> people who are already incarcerated</a:t>
            </a:r>
          </a:p>
          <a:p>
            <a:pPr marL="514350" indent="-449263">
              <a:spcBef>
                <a:spcPts val="0"/>
              </a:spcBef>
              <a:spcAft>
                <a:spcPts val="600"/>
              </a:spcAft>
            </a:pPr>
            <a:r>
              <a:rPr lang="en-US" dirty="0"/>
              <a:t>What data is used to score the PSA?</a:t>
            </a:r>
          </a:p>
          <a:p>
            <a:pPr marL="914400" lvl="1" indent="-449263">
              <a:spcBef>
                <a:spcPts val="0"/>
              </a:spcBef>
              <a:spcAft>
                <a:spcPts val="600"/>
              </a:spcAft>
            </a:pPr>
            <a:r>
              <a:rPr lang="en-US" sz="2200" b="0" dirty="0"/>
              <a:t>Adult criminal history</a:t>
            </a:r>
          </a:p>
          <a:p>
            <a:pPr marL="914400" lvl="1" indent="-449263">
              <a:spcBef>
                <a:spcPts val="0"/>
              </a:spcBef>
              <a:spcAft>
                <a:spcPts val="600"/>
              </a:spcAft>
            </a:pPr>
            <a:r>
              <a:rPr lang="en-US" sz="2200" b="0" dirty="0"/>
              <a:t>Adult court appearance history</a:t>
            </a:r>
          </a:p>
          <a:p>
            <a:pPr marL="914400" lvl="1" indent="-449263">
              <a:spcBef>
                <a:spcPts val="0"/>
              </a:spcBef>
              <a:spcAft>
                <a:spcPts val="600"/>
              </a:spcAft>
            </a:pPr>
            <a:r>
              <a:rPr lang="en-US" sz="2200" b="0" dirty="0"/>
              <a:t>Traffic and criminal charges that carry a potential penalty of incarceration</a:t>
            </a:r>
          </a:p>
          <a:p>
            <a:pPr marL="514350" lvl="1" indent="-449263">
              <a:spcBef>
                <a:spcPts val="0"/>
              </a:spcBef>
              <a:spcAft>
                <a:spcPts val="600"/>
              </a:spcAft>
              <a:buFont typeface="Arial" pitchFamily="34" charset="0"/>
              <a:buChar char="»"/>
            </a:pPr>
            <a:r>
              <a:rPr lang="en-US" sz="2800" dirty="0"/>
              <a:t>What data is </a:t>
            </a:r>
            <a:r>
              <a:rPr lang="en-US" sz="2800" u="sng" dirty="0"/>
              <a:t>not</a:t>
            </a:r>
            <a:r>
              <a:rPr lang="en-US" sz="2800" dirty="0"/>
              <a:t> used to score the PSA?</a:t>
            </a:r>
            <a:endParaRPr lang="en-US" sz="2200" dirty="0"/>
          </a:p>
          <a:p>
            <a:pPr marL="850900" lvl="1" indent="-336550">
              <a:spcBef>
                <a:spcPts val="0"/>
              </a:spcBef>
              <a:spcAft>
                <a:spcPts val="600"/>
              </a:spcAft>
            </a:pPr>
            <a:r>
              <a:rPr lang="en-US" sz="2200" b="0" dirty="0"/>
              <a:t>Juvenile records are </a:t>
            </a:r>
            <a:r>
              <a:rPr lang="en-US" sz="2200" b="0" u="sng" dirty="0"/>
              <a:t>not</a:t>
            </a:r>
            <a:r>
              <a:rPr lang="en-US" sz="2200" b="0" dirty="0"/>
              <a:t> considered</a:t>
            </a:r>
          </a:p>
          <a:p>
            <a:pPr marL="850900" lvl="1" indent="-336550">
              <a:spcBef>
                <a:spcPts val="0"/>
              </a:spcBef>
              <a:spcAft>
                <a:spcPts val="600"/>
              </a:spcAft>
            </a:pPr>
            <a:r>
              <a:rPr lang="en-US" sz="2200" b="0" dirty="0"/>
              <a:t>Non-criminal traffic are </a:t>
            </a:r>
            <a:r>
              <a:rPr lang="en-US" sz="2200" b="0" u="sng" dirty="0"/>
              <a:t>not</a:t>
            </a:r>
            <a:r>
              <a:rPr lang="en-US" sz="2200" b="0" dirty="0"/>
              <a:t> counted</a:t>
            </a:r>
          </a:p>
          <a:p>
            <a:pPr marL="850900" lvl="1" indent="-336550">
              <a:spcBef>
                <a:spcPts val="0"/>
              </a:spcBef>
              <a:spcAft>
                <a:spcPts val="600"/>
              </a:spcAft>
            </a:pPr>
            <a:r>
              <a:rPr lang="en-US" sz="2200" b="0" dirty="0"/>
              <a:t>Ordinance violations are </a:t>
            </a:r>
            <a:r>
              <a:rPr lang="en-US" sz="2200" b="0" u="sng" dirty="0"/>
              <a:t>not</a:t>
            </a:r>
            <a:r>
              <a:rPr lang="en-US" sz="2200" b="0" dirty="0"/>
              <a:t> counted</a:t>
            </a:r>
          </a:p>
          <a:p>
            <a:pPr marL="850900" lvl="1" indent="-336550">
              <a:spcBef>
                <a:spcPts val="0"/>
              </a:spcBef>
              <a:spcAft>
                <a:spcPts val="600"/>
              </a:spcAft>
            </a:pPr>
            <a:r>
              <a:rPr lang="en-US" sz="2200" b="0" dirty="0"/>
              <a:t>Self-reported information (e.g., from an interview) is </a:t>
            </a:r>
            <a:r>
              <a:rPr lang="en-US" sz="2200" b="0" u="sng" dirty="0"/>
              <a:t>not</a:t>
            </a:r>
            <a:r>
              <a:rPr lang="en-US" sz="2200" b="0" dirty="0"/>
              <a:t> used</a:t>
            </a:r>
          </a:p>
        </p:txBody>
      </p:sp>
      <p:sp>
        <p:nvSpPr>
          <p:cNvPr id="4" name="Slide Number Placeholder 3"/>
          <p:cNvSpPr>
            <a:spLocks noGrp="1"/>
          </p:cNvSpPr>
          <p:nvPr>
            <p:ph type="sldNum" sz="quarter" idx="11"/>
          </p:nvPr>
        </p:nvSpPr>
        <p:spPr/>
        <p:txBody>
          <a:bodyPr/>
          <a:lstStyle/>
          <a:p>
            <a:fld id="{B6BC8D8F-5D68-4C9A-8DF1-2664D46B3B74}" type="slidenum">
              <a:rPr lang="en-US" smtClean="0">
                <a:solidFill>
                  <a:prstClr val="black">
                    <a:tint val="75000"/>
                  </a:prstClr>
                </a:solidFill>
              </a:rPr>
              <a:pPr/>
              <a:t>23</a:t>
            </a:fld>
            <a:endParaRPr lang="en-US" dirty="0">
              <a:solidFill>
                <a:prstClr val="black">
                  <a:tint val="75000"/>
                </a:prstClr>
              </a:solidFill>
            </a:endParaRPr>
          </a:p>
        </p:txBody>
      </p:sp>
    </p:spTree>
    <p:extLst>
      <p:ext uri="{BB962C8B-B14F-4D97-AF65-F5344CB8AC3E}">
        <p14:creationId xmlns:p14="http://schemas.microsoft.com/office/powerpoint/2010/main" val="37703401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noAutofit/>
          </a:bodyPr>
          <a:lstStyle/>
          <a:p>
            <a:r>
              <a:rPr lang="en-US" dirty="0"/>
              <a:t>Pretrial Risk Management</a:t>
            </a:r>
          </a:p>
        </p:txBody>
      </p:sp>
      <p:sp>
        <p:nvSpPr>
          <p:cNvPr id="3" name="Text Placeholder 2"/>
          <p:cNvSpPr>
            <a:spLocks noGrp="1"/>
          </p:cNvSpPr>
          <p:nvPr>
            <p:ph type="body" sz="quarter" idx="10"/>
          </p:nvPr>
        </p:nvSpPr>
        <p:spPr/>
        <p:txBody>
          <a:bodyPr>
            <a:normAutofit/>
          </a:bodyPr>
          <a:lstStyle/>
          <a:p>
            <a:pPr marL="346075" indent="-346075"/>
            <a:r>
              <a:rPr lang="en-US" dirty="0"/>
              <a:t>We measure risk so we can manage that risk</a:t>
            </a:r>
          </a:p>
          <a:p>
            <a:pPr marL="400050" lvl="1" indent="0">
              <a:buNone/>
            </a:pPr>
            <a:endParaRPr lang="en-US" dirty="0"/>
          </a:p>
          <a:p>
            <a:pPr marL="346075" indent="-346075"/>
            <a:r>
              <a:rPr lang="en-US" dirty="0"/>
              <a:t>Pretrial legal and evidence-based practices:</a:t>
            </a:r>
          </a:p>
          <a:p>
            <a:pPr marL="803275" lvl="1" indent="-346075"/>
            <a:r>
              <a:rPr lang="en-US" b="0" dirty="0"/>
              <a:t>Least restrictive conditions </a:t>
            </a:r>
          </a:p>
          <a:p>
            <a:pPr marL="803275" lvl="1" indent="-346075"/>
            <a:r>
              <a:rPr lang="en-US" b="0" dirty="0"/>
              <a:t>Risk principle</a:t>
            </a:r>
          </a:p>
          <a:p>
            <a:pPr marL="803275" lvl="1" indent="-346075"/>
            <a:r>
              <a:rPr lang="en-US" b="0" dirty="0"/>
              <a:t>Practices that are shown to be effective</a:t>
            </a:r>
          </a:p>
        </p:txBody>
      </p:sp>
      <p:sp>
        <p:nvSpPr>
          <p:cNvPr id="4" name="Slide Number Placeholder 3"/>
          <p:cNvSpPr>
            <a:spLocks noGrp="1"/>
          </p:cNvSpPr>
          <p:nvPr>
            <p:ph type="sldNum" sz="quarter" idx="11"/>
          </p:nvPr>
        </p:nvSpPr>
        <p:spPr/>
        <p:txBody>
          <a:bodyPr/>
          <a:lstStyle/>
          <a:p>
            <a:fld id="{B6BC8D8F-5D68-4C9A-8DF1-2664D46B3B74}" type="slidenum">
              <a:rPr lang="en-US" smtClean="0"/>
              <a:pPr/>
              <a:t>24</a:t>
            </a:fld>
            <a:endParaRPr lang="en-US" dirty="0"/>
          </a:p>
        </p:txBody>
      </p:sp>
    </p:spTree>
    <p:extLst>
      <p:ext uri="{BB962C8B-B14F-4D97-AF65-F5344CB8AC3E}">
        <p14:creationId xmlns:p14="http://schemas.microsoft.com/office/powerpoint/2010/main" val="6278629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noAutofit/>
          </a:bodyPr>
          <a:lstStyle/>
          <a:p>
            <a:r>
              <a:rPr lang="en-US" dirty="0"/>
              <a:t>Improving Court Appearance</a:t>
            </a:r>
          </a:p>
        </p:txBody>
      </p:sp>
      <p:sp>
        <p:nvSpPr>
          <p:cNvPr id="3" name="Text Placeholder 2"/>
          <p:cNvSpPr>
            <a:spLocks noGrp="1"/>
          </p:cNvSpPr>
          <p:nvPr>
            <p:ph type="body" sz="quarter" idx="10"/>
          </p:nvPr>
        </p:nvSpPr>
        <p:spPr>
          <a:xfrm>
            <a:off x="457200" y="1051560"/>
            <a:ext cx="8229600" cy="5531802"/>
          </a:xfrm>
        </p:spPr>
        <p:txBody>
          <a:bodyPr>
            <a:normAutofit fontScale="70000" lnSpcReduction="20000"/>
          </a:bodyPr>
          <a:lstStyle/>
          <a:p>
            <a:pPr marL="346075" indent="-346075"/>
            <a:r>
              <a:rPr lang="en-US" dirty="0"/>
              <a:t>What works and doesn’t work?</a:t>
            </a:r>
          </a:p>
          <a:p>
            <a:pPr marL="746125" lvl="1" indent="-346075"/>
            <a:r>
              <a:rPr lang="en-US" dirty="0"/>
              <a:t>Pretrial detention</a:t>
            </a:r>
          </a:p>
          <a:p>
            <a:pPr marL="1146175" lvl="2" indent="-346075"/>
            <a:r>
              <a:rPr lang="en-US" b="0" dirty="0"/>
              <a:t>Can assure court appearance</a:t>
            </a:r>
          </a:p>
          <a:p>
            <a:pPr marL="1146175" lvl="2" indent="-346075"/>
            <a:r>
              <a:rPr lang="en-US" b="0" dirty="0"/>
              <a:t>Use is legally limited</a:t>
            </a:r>
          </a:p>
          <a:p>
            <a:pPr marL="1146175" lvl="2" indent="-346075"/>
            <a:r>
              <a:rPr lang="en-US" b="0" dirty="0"/>
              <a:t>Expensive</a:t>
            </a:r>
          </a:p>
          <a:p>
            <a:pPr marL="1146175" lvl="2" indent="-346075"/>
            <a:endParaRPr lang="en-US" dirty="0"/>
          </a:p>
          <a:p>
            <a:pPr marL="746125" lvl="1" indent="-346075"/>
            <a:r>
              <a:rPr lang="en-US" dirty="0"/>
              <a:t>Court Date Reminders</a:t>
            </a:r>
          </a:p>
          <a:p>
            <a:pPr marL="1146175" lvl="2" indent="-346075"/>
            <a:r>
              <a:rPr lang="en-US" b="0" dirty="0"/>
              <a:t>Can improve court appearance by approximately 30 to 50%</a:t>
            </a:r>
          </a:p>
          <a:p>
            <a:pPr marL="1146175" lvl="2" indent="-346075"/>
            <a:endParaRPr lang="en-US" dirty="0"/>
          </a:p>
          <a:p>
            <a:pPr marL="746125" lvl="1" indent="-346075"/>
            <a:r>
              <a:rPr lang="en-US" dirty="0"/>
              <a:t>Pretrial monitoring/supervision: mixed results</a:t>
            </a:r>
          </a:p>
          <a:p>
            <a:pPr marL="1146175" lvl="2" indent="-346075"/>
            <a:r>
              <a:rPr lang="en-US" b="0" dirty="0"/>
              <a:t>For “lower” risk persons: little benefit or negative benefit</a:t>
            </a:r>
          </a:p>
          <a:p>
            <a:pPr marL="1146175" lvl="2" indent="-346075"/>
            <a:r>
              <a:rPr lang="en-US" b="0" dirty="0"/>
              <a:t>For “moderate” and “higher” risk persons: some increase in appearance</a:t>
            </a:r>
          </a:p>
          <a:p>
            <a:pPr marL="1146175" lvl="2" indent="-346075"/>
            <a:endParaRPr lang="en-US" dirty="0"/>
          </a:p>
          <a:p>
            <a:pPr marL="746125" lvl="1" indent="-346075"/>
            <a:r>
              <a:rPr lang="en-US" dirty="0"/>
              <a:t>Secured money bail: little support</a:t>
            </a:r>
          </a:p>
          <a:p>
            <a:pPr marL="1146175" lvl="2" indent="-346075"/>
            <a:r>
              <a:rPr lang="en-US" b="0" dirty="0"/>
              <a:t>Most studies fail to show that secured financial conditions increase appearance</a:t>
            </a:r>
          </a:p>
          <a:p>
            <a:pPr marL="1146175" lvl="2" indent="-346075"/>
            <a:r>
              <a:rPr lang="en-US" b="0" dirty="0"/>
              <a:t>Two studies show that unsecured conditions achieve the same appearance rates as secured conditions</a:t>
            </a:r>
          </a:p>
          <a:p>
            <a:pPr lvl="2" indent="-336550"/>
            <a:r>
              <a:rPr lang="en-US" b="0" dirty="0"/>
              <a:t>No study shows that higher monetary amounts increase appearance</a:t>
            </a:r>
          </a:p>
        </p:txBody>
      </p:sp>
      <p:sp>
        <p:nvSpPr>
          <p:cNvPr id="4" name="Slide Number Placeholder 3"/>
          <p:cNvSpPr>
            <a:spLocks noGrp="1"/>
          </p:cNvSpPr>
          <p:nvPr>
            <p:ph type="sldNum" sz="quarter" idx="11"/>
          </p:nvPr>
        </p:nvSpPr>
        <p:spPr/>
        <p:txBody>
          <a:bodyPr/>
          <a:lstStyle/>
          <a:p>
            <a:fld id="{B6BC8D8F-5D68-4C9A-8DF1-2664D46B3B74}" type="slidenum">
              <a:rPr lang="en-US" smtClean="0"/>
              <a:pPr/>
              <a:t>25</a:t>
            </a:fld>
            <a:endParaRPr lang="en-US" dirty="0"/>
          </a:p>
        </p:txBody>
      </p:sp>
    </p:spTree>
    <p:extLst>
      <p:ext uri="{BB962C8B-B14F-4D97-AF65-F5344CB8AC3E}">
        <p14:creationId xmlns:p14="http://schemas.microsoft.com/office/powerpoint/2010/main" val="20699557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noAutofit/>
          </a:bodyPr>
          <a:lstStyle/>
          <a:p>
            <a:r>
              <a:rPr lang="en-US" dirty="0"/>
              <a:t>Improving Public Safety</a:t>
            </a:r>
          </a:p>
        </p:txBody>
      </p:sp>
      <p:sp>
        <p:nvSpPr>
          <p:cNvPr id="3" name="Text Placeholder 2"/>
          <p:cNvSpPr>
            <a:spLocks noGrp="1"/>
          </p:cNvSpPr>
          <p:nvPr>
            <p:ph type="body" sz="quarter" idx="10"/>
          </p:nvPr>
        </p:nvSpPr>
        <p:spPr>
          <a:xfrm>
            <a:off x="457200" y="1051560"/>
            <a:ext cx="8229600" cy="5531802"/>
          </a:xfrm>
        </p:spPr>
        <p:txBody>
          <a:bodyPr>
            <a:normAutofit fontScale="92500" lnSpcReduction="10000"/>
          </a:bodyPr>
          <a:lstStyle/>
          <a:p>
            <a:pPr marL="346075" indent="-346075"/>
            <a:r>
              <a:rPr lang="en-US" dirty="0"/>
              <a:t>Pretrial detention</a:t>
            </a:r>
          </a:p>
          <a:p>
            <a:pPr marL="746125" lvl="1" indent="-346075"/>
            <a:r>
              <a:rPr lang="en-US" b="0" dirty="0"/>
              <a:t>Can increase public safety/law-abiding behavior</a:t>
            </a:r>
          </a:p>
          <a:p>
            <a:pPr marL="746125" lvl="1" indent="-346075"/>
            <a:r>
              <a:rPr lang="en-US" b="0" dirty="0"/>
              <a:t>Use is legally limited</a:t>
            </a:r>
          </a:p>
          <a:p>
            <a:pPr marL="746125" lvl="1" indent="-346075"/>
            <a:r>
              <a:rPr lang="en-US" b="0" dirty="0"/>
              <a:t>Expensive</a:t>
            </a:r>
          </a:p>
          <a:p>
            <a:pPr marL="746125" lvl="1" indent="-346075"/>
            <a:endParaRPr lang="en-US" dirty="0"/>
          </a:p>
          <a:p>
            <a:pPr marL="346075" indent="-346075"/>
            <a:r>
              <a:rPr lang="en-US" dirty="0"/>
              <a:t>Pretrial monitoring/supervision: mixed results</a:t>
            </a:r>
          </a:p>
          <a:p>
            <a:pPr marL="746125" lvl="1" indent="-346075"/>
            <a:r>
              <a:rPr lang="en-US" b="0" dirty="0"/>
              <a:t>For “lower” risk persons: little, no, or negative benefit</a:t>
            </a:r>
          </a:p>
          <a:p>
            <a:pPr marL="746125" lvl="1" indent="-346075"/>
            <a:r>
              <a:rPr lang="en-US" b="0" dirty="0"/>
              <a:t>For “moderate” and “higher” risk persons: mixed results for law-abiding</a:t>
            </a:r>
          </a:p>
          <a:p>
            <a:pPr marL="746125" lvl="1" indent="-346075"/>
            <a:endParaRPr lang="en-US" dirty="0"/>
          </a:p>
          <a:p>
            <a:pPr marL="346075" indent="-346075"/>
            <a:r>
              <a:rPr lang="en-US" dirty="0"/>
              <a:t>Secured money bail: little support</a:t>
            </a:r>
          </a:p>
          <a:p>
            <a:pPr marL="746125" lvl="1" indent="-346075"/>
            <a:r>
              <a:rPr lang="en-US" b="0" dirty="0"/>
              <a:t>All studies fail to show that secured financial conditions improve public safety</a:t>
            </a:r>
          </a:p>
          <a:p>
            <a:pPr lvl="1" indent="-336550"/>
            <a:r>
              <a:rPr lang="en-US" b="0" dirty="0"/>
              <a:t>No study shows that higher monetary amounts improve rates</a:t>
            </a:r>
          </a:p>
        </p:txBody>
      </p:sp>
      <p:sp>
        <p:nvSpPr>
          <p:cNvPr id="4" name="Slide Number Placeholder 3"/>
          <p:cNvSpPr>
            <a:spLocks noGrp="1"/>
          </p:cNvSpPr>
          <p:nvPr>
            <p:ph type="sldNum" sz="quarter" idx="11"/>
          </p:nvPr>
        </p:nvSpPr>
        <p:spPr/>
        <p:txBody>
          <a:bodyPr/>
          <a:lstStyle/>
          <a:p>
            <a:fld id="{B6BC8D8F-5D68-4C9A-8DF1-2664D46B3B74}" type="slidenum">
              <a:rPr lang="en-US" smtClean="0"/>
              <a:pPr/>
              <a:t>26</a:t>
            </a:fld>
            <a:endParaRPr lang="en-US" dirty="0"/>
          </a:p>
        </p:txBody>
      </p:sp>
    </p:spTree>
    <p:extLst>
      <p:ext uri="{BB962C8B-B14F-4D97-AF65-F5344CB8AC3E}">
        <p14:creationId xmlns:p14="http://schemas.microsoft.com/office/powerpoint/2010/main" val="21630579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solidFill>
              </a:rPr>
              <a:t>Decision Making Framework</a:t>
            </a:r>
          </a:p>
        </p:txBody>
      </p:sp>
      <p:sp>
        <p:nvSpPr>
          <p:cNvPr id="3" name="Text Placeholder 2"/>
          <p:cNvSpPr>
            <a:spLocks noGrp="1"/>
          </p:cNvSpPr>
          <p:nvPr>
            <p:ph type="body" sz="quarter" idx="10"/>
          </p:nvPr>
        </p:nvSpPr>
        <p:spPr>
          <a:xfrm>
            <a:off x="457200" y="1051560"/>
            <a:ext cx="8229600" cy="5486400"/>
          </a:xfrm>
        </p:spPr>
        <p:txBody>
          <a:bodyPr>
            <a:normAutofit lnSpcReduction="10000"/>
          </a:bodyPr>
          <a:lstStyle/>
          <a:p>
            <a:pPr>
              <a:lnSpc>
                <a:spcPct val="110000"/>
              </a:lnSpc>
              <a:spcBef>
                <a:spcPts val="0"/>
              </a:spcBef>
              <a:spcAft>
                <a:spcPts val="600"/>
              </a:spcAft>
            </a:pPr>
            <a:r>
              <a:rPr lang="en-US" dirty="0"/>
              <a:t>DMF Goals</a:t>
            </a:r>
          </a:p>
          <a:p>
            <a:pPr lvl="1">
              <a:lnSpc>
                <a:spcPct val="110000"/>
              </a:lnSpc>
              <a:spcBef>
                <a:spcPts val="0"/>
              </a:spcBef>
              <a:spcAft>
                <a:spcPts val="600"/>
              </a:spcAft>
            </a:pPr>
            <a:r>
              <a:rPr lang="en-US" b="0" dirty="0"/>
              <a:t>Identifies a proposed release/detention recommendation designed to manage risk in the most effective manner</a:t>
            </a:r>
          </a:p>
          <a:p>
            <a:pPr lvl="1">
              <a:lnSpc>
                <a:spcPct val="110000"/>
              </a:lnSpc>
              <a:spcBef>
                <a:spcPts val="0"/>
              </a:spcBef>
              <a:spcAft>
                <a:spcPts val="600"/>
              </a:spcAft>
            </a:pPr>
            <a:r>
              <a:rPr lang="en-US" b="0" dirty="0"/>
              <a:t>Considers </a:t>
            </a:r>
          </a:p>
          <a:p>
            <a:pPr lvl="2">
              <a:lnSpc>
                <a:spcPct val="110000"/>
              </a:lnSpc>
              <a:spcBef>
                <a:spcPts val="0"/>
              </a:spcBef>
              <a:spcAft>
                <a:spcPts val="600"/>
              </a:spcAft>
            </a:pPr>
            <a:r>
              <a:rPr lang="en-US" b="0" dirty="0"/>
              <a:t>Current charge +</a:t>
            </a:r>
          </a:p>
          <a:p>
            <a:pPr lvl="2">
              <a:lnSpc>
                <a:spcPct val="110000"/>
              </a:lnSpc>
              <a:spcBef>
                <a:spcPts val="0"/>
              </a:spcBef>
              <a:spcAft>
                <a:spcPts val="600"/>
              </a:spcAft>
            </a:pPr>
            <a:r>
              <a:rPr lang="en-US" b="0" dirty="0"/>
              <a:t>PSA results (FTA scale, NCA scale, NVCA flag)</a:t>
            </a:r>
          </a:p>
          <a:p>
            <a:pPr lvl="1">
              <a:lnSpc>
                <a:spcPct val="110000"/>
              </a:lnSpc>
              <a:spcBef>
                <a:spcPts val="0"/>
              </a:spcBef>
              <a:spcAft>
                <a:spcPts val="600"/>
              </a:spcAft>
            </a:pPr>
            <a:r>
              <a:rPr lang="en-US" b="0" dirty="0"/>
              <a:t>Guides recommendations intended to</a:t>
            </a:r>
          </a:p>
          <a:p>
            <a:pPr lvl="2">
              <a:lnSpc>
                <a:spcPct val="110000"/>
              </a:lnSpc>
              <a:spcBef>
                <a:spcPts val="0"/>
              </a:spcBef>
              <a:spcAft>
                <a:spcPts val="600"/>
              </a:spcAft>
            </a:pPr>
            <a:r>
              <a:rPr lang="en-US" b="0" dirty="0"/>
              <a:t>Detain, when allowable, highest risk defendants</a:t>
            </a:r>
          </a:p>
          <a:p>
            <a:pPr lvl="2">
              <a:lnSpc>
                <a:spcPct val="110000"/>
              </a:lnSpc>
              <a:spcBef>
                <a:spcPts val="0"/>
              </a:spcBef>
              <a:spcAft>
                <a:spcPts val="600"/>
              </a:spcAft>
            </a:pPr>
            <a:r>
              <a:rPr lang="en-US" b="0" dirty="0"/>
              <a:t>Release moderate risk defendants with conditions targeted to mitigate risk</a:t>
            </a:r>
          </a:p>
          <a:p>
            <a:pPr lvl="2">
              <a:lnSpc>
                <a:spcPct val="110000"/>
              </a:lnSpc>
              <a:spcBef>
                <a:spcPts val="0"/>
              </a:spcBef>
              <a:spcAft>
                <a:spcPts val="600"/>
              </a:spcAft>
            </a:pPr>
            <a:r>
              <a:rPr lang="en-US" b="0" dirty="0"/>
              <a:t>Release low risk defendants with minimal or no conditions</a:t>
            </a:r>
          </a:p>
        </p:txBody>
      </p:sp>
      <p:sp>
        <p:nvSpPr>
          <p:cNvPr id="4" name="Slide Number Placeholder 3"/>
          <p:cNvSpPr>
            <a:spLocks noGrp="1"/>
          </p:cNvSpPr>
          <p:nvPr>
            <p:ph type="sldNum" sz="quarter" idx="11"/>
          </p:nvPr>
        </p:nvSpPr>
        <p:spPr/>
        <p:txBody>
          <a:bodyPr/>
          <a:lstStyle/>
          <a:p>
            <a:fld id="{6625878A-6470-4F94-9253-B6D444713568}" type="slidenum">
              <a:rPr lang="en-US" altLang="en-US" sz="1300">
                <a:latin typeface="Calibri" charset="0"/>
                <a:ea typeface="Calibri" charset="0"/>
                <a:cs typeface="Calibri" charset="0"/>
              </a:rPr>
              <a:pPr/>
              <a:t>27</a:t>
            </a:fld>
            <a:endParaRPr lang="en-US" altLang="en-US" sz="1300" dirty="0">
              <a:latin typeface="Calibri" charset="0"/>
              <a:ea typeface="Calibri" charset="0"/>
              <a:cs typeface="Calibri" charset="0"/>
            </a:endParaRPr>
          </a:p>
        </p:txBody>
      </p:sp>
    </p:spTree>
    <p:extLst>
      <p:ext uri="{BB962C8B-B14F-4D97-AF65-F5344CB8AC3E}">
        <p14:creationId xmlns:p14="http://schemas.microsoft.com/office/powerpoint/2010/main" val="32558760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658101" y="692331"/>
            <a:ext cx="85224" cy="319611"/>
          </a:xfrm>
          <a:prstGeom prst="rect">
            <a:avLst/>
          </a:prstGeom>
          <a:noFill/>
        </p:spPr>
        <p:txBody>
          <a:bodyPr wrap="none" lIns="42200" tIns="21100" rIns="42200" bIns="21100" rtlCol="0">
            <a:spAutoFit/>
          </a:bodyPr>
          <a:lstStyle/>
          <a:p>
            <a:endParaRPr lang="en-US" dirty="0"/>
          </a:p>
        </p:txBody>
      </p:sp>
      <p:sp>
        <p:nvSpPr>
          <p:cNvPr id="7" name="TextBox 6"/>
          <p:cNvSpPr txBox="1"/>
          <p:nvPr/>
        </p:nvSpPr>
        <p:spPr>
          <a:xfrm>
            <a:off x="8636329" y="522514"/>
            <a:ext cx="85224" cy="319611"/>
          </a:xfrm>
          <a:prstGeom prst="rect">
            <a:avLst/>
          </a:prstGeom>
          <a:noFill/>
        </p:spPr>
        <p:txBody>
          <a:bodyPr wrap="none" lIns="42200" tIns="21100" rIns="42200" bIns="21100" rtlCol="0">
            <a:spAutoFit/>
          </a:bodyPr>
          <a:lstStyle/>
          <a:p>
            <a:endParaRPr lang="en-US" dirty="0"/>
          </a:p>
        </p:txBody>
      </p:sp>
      <p:pic>
        <p:nvPicPr>
          <p:cNvPr id="3" name="Picture 2">
            <a:extLst>
              <a:ext uri="{FF2B5EF4-FFF2-40B4-BE49-F238E27FC236}">
                <a16:creationId xmlns:a16="http://schemas.microsoft.com/office/drawing/2014/main" xmlns="" id="{7AD9D287-7D5C-4A28-9CAB-C741BEF5A230}"/>
              </a:ext>
            </a:extLst>
          </p:cNvPr>
          <p:cNvPicPr>
            <a:picLocks noChangeAspect="1"/>
          </p:cNvPicPr>
          <p:nvPr/>
        </p:nvPicPr>
        <p:blipFill>
          <a:blip r:embed="rId3"/>
          <a:stretch>
            <a:fillRect/>
          </a:stretch>
        </p:blipFill>
        <p:spPr>
          <a:xfrm>
            <a:off x="4762" y="38100"/>
            <a:ext cx="9134475" cy="6781800"/>
          </a:xfrm>
          <a:prstGeom prst="rect">
            <a:avLst/>
          </a:prstGeom>
        </p:spPr>
      </p:pic>
    </p:spTree>
    <p:extLst>
      <p:ext uri="{BB962C8B-B14F-4D97-AF65-F5344CB8AC3E}">
        <p14:creationId xmlns:p14="http://schemas.microsoft.com/office/powerpoint/2010/main" val="356410421"/>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MILWAUKEE COUNTY OUTCOMES 2017</a:t>
            </a:r>
          </a:p>
        </p:txBody>
      </p:sp>
    </p:spTree>
    <p:extLst>
      <p:ext uri="{BB962C8B-B14F-4D97-AF65-F5344CB8AC3E}">
        <p14:creationId xmlns:p14="http://schemas.microsoft.com/office/powerpoint/2010/main" val="13730550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274FCB-CEF3-4D49-A5D7-191DC6DB14EB}"/>
              </a:ext>
            </a:extLst>
          </p:cNvPr>
          <p:cNvSpPr>
            <a:spLocks noGrp="1"/>
          </p:cNvSpPr>
          <p:nvPr>
            <p:ph type="title"/>
          </p:nvPr>
        </p:nvSpPr>
        <p:spPr/>
        <p:txBody>
          <a:bodyPr>
            <a:normAutofit fontScale="90000"/>
          </a:bodyPr>
          <a:lstStyle/>
          <a:p>
            <a:r>
              <a:rPr lang="en-US" dirty="0"/>
              <a:t>Overview of EBDM Pretrial Decision Points</a:t>
            </a:r>
          </a:p>
        </p:txBody>
      </p:sp>
      <p:sp>
        <p:nvSpPr>
          <p:cNvPr id="3" name="Text Placeholder 2">
            <a:extLst>
              <a:ext uri="{FF2B5EF4-FFF2-40B4-BE49-F238E27FC236}">
                <a16:creationId xmlns:a16="http://schemas.microsoft.com/office/drawing/2014/main" xmlns="" id="{F1564487-FBC2-48CC-B4CD-B8EA7DC0DC0E}"/>
              </a:ext>
            </a:extLst>
          </p:cNvPr>
          <p:cNvSpPr>
            <a:spLocks noGrp="1"/>
          </p:cNvSpPr>
          <p:nvPr>
            <p:ph type="body" sz="quarter" idx="10"/>
          </p:nvPr>
        </p:nvSpPr>
        <p:spPr/>
        <p:txBody>
          <a:bodyPr/>
          <a:lstStyle/>
          <a:p>
            <a:pPr marL="0" indent="0">
              <a:buNone/>
            </a:pPr>
            <a:endParaRPr lang="en-US" dirty="0"/>
          </a:p>
        </p:txBody>
      </p:sp>
      <p:sp>
        <p:nvSpPr>
          <p:cNvPr id="4" name="Slide Number Placeholder 3">
            <a:extLst>
              <a:ext uri="{FF2B5EF4-FFF2-40B4-BE49-F238E27FC236}">
                <a16:creationId xmlns:a16="http://schemas.microsoft.com/office/drawing/2014/main" xmlns="" id="{30187688-19D5-4266-B3AA-827FCDBBA29C}"/>
              </a:ext>
            </a:extLst>
          </p:cNvPr>
          <p:cNvSpPr>
            <a:spLocks noGrp="1"/>
          </p:cNvSpPr>
          <p:nvPr>
            <p:ph type="sldNum" sz="quarter" idx="11"/>
          </p:nvPr>
        </p:nvSpPr>
        <p:spPr/>
        <p:txBody>
          <a:bodyPr/>
          <a:lstStyle/>
          <a:p>
            <a:pPr>
              <a:defRPr/>
            </a:pPr>
            <a:fld id="{398AC56D-27EF-40DF-8666-175649E40029}" type="slidenum">
              <a:rPr lang="en-US" smtClean="0"/>
              <a:pPr>
                <a:defRPr/>
              </a:pPr>
              <a:t>3</a:t>
            </a:fld>
            <a:endParaRPr lang="en-US" dirty="0"/>
          </a:p>
        </p:txBody>
      </p:sp>
      <p:sp>
        <p:nvSpPr>
          <p:cNvPr id="5" name="Rectangle 4">
            <a:extLst>
              <a:ext uri="{FF2B5EF4-FFF2-40B4-BE49-F238E27FC236}">
                <a16:creationId xmlns:a16="http://schemas.microsoft.com/office/drawing/2014/main" xmlns="" id="{C520133D-91CC-47D3-B9EF-733239B48AB2}"/>
              </a:ext>
            </a:extLst>
          </p:cNvPr>
          <p:cNvSpPr/>
          <p:nvPr/>
        </p:nvSpPr>
        <p:spPr>
          <a:xfrm>
            <a:off x="1558834" y="1802674"/>
            <a:ext cx="1175657" cy="705395"/>
          </a:xfrm>
          <a:prstGeom prst="rect">
            <a:avLst/>
          </a:prstGeom>
          <a:solidFill>
            <a:srgbClr val="D9D9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rgbClr val="666666"/>
                </a:solidFill>
              </a:rPr>
              <a:t>Law Enforcement Decisions</a:t>
            </a:r>
          </a:p>
        </p:txBody>
      </p:sp>
      <p:sp>
        <p:nvSpPr>
          <p:cNvPr id="6" name="Rectangle 5">
            <a:extLst>
              <a:ext uri="{FF2B5EF4-FFF2-40B4-BE49-F238E27FC236}">
                <a16:creationId xmlns:a16="http://schemas.microsoft.com/office/drawing/2014/main" xmlns="" id="{EF92C28D-4DFD-48F7-8667-D822705D7770}"/>
              </a:ext>
            </a:extLst>
          </p:cNvPr>
          <p:cNvSpPr/>
          <p:nvPr/>
        </p:nvSpPr>
        <p:spPr>
          <a:xfrm>
            <a:off x="1558834" y="2508069"/>
            <a:ext cx="1175657" cy="27519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100" dirty="0">
                <a:solidFill>
                  <a:srgbClr val="666666"/>
                </a:solidFill>
              </a:rPr>
              <a:t>Cite</a:t>
            </a:r>
          </a:p>
          <a:p>
            <a:pPr lvl="0" algn="ctr"/>
            <a:endParaRPr lang="en-US" sz="1100" dirty="0">
              <a:solidFill>
                <a:srgbClr val="666666"/>
              </a:solidFill>
            </a:endParaRPr>
          </a:p>
          <a:p>
            <a:pPr lvl="0" algn="ctr"/>
            <a:r>
              <a:rPr lang="en-US" sz="1100" dirty="0">
                <a:solidFill>
                  <a:srgbClr val="666666"/>
                </a:solidFill>
              </a:rPr>
              <a:t>Divert</a:t>
            </a:r>
          </a:p>
          <a:p>
            <a:pPr lvl="0" algn="ctr"/>
            <a:endParaRPr lang="en-US" sz="1100" dirty="0">
              <a:solidFill>
                <a:srgbClr val="666666"/>
              </a:solidFill>
            </a:endParaRPr>
          </a:p>
          <a:p>
            <a:pPr lvl="0" algn="ctr"/>
            <a:r>
              <a:rPr lang="en-US" sz="1100" dirty="0">
                <a:solidFill>
                  <a:srgbClr val="666666"/>
                </a:solidFill>
              </a:rPr>
              <a:t>Arrest</a:t>
            </a:r>
          </a:p>
          <a:p>
            <a:pPr lvl="0" algn="ctr"/>
            <a:endParaRPr lang="en-US" sz="1100" dirty="0">
              <a:solidFill>
                <a:srgbClr val="666666"/>
              </a:solidFill>
            </a:endParaRPr>
          </a:p>
          <a:p>
            <a:pPr lvl="0" algn="ctr"/>
            <a:r>
              <a:rPr lang="en-US" sz="1100" dirty="0">
                <a:solidFill>
                  <a:srgbClr val="666666"/>
                </a:solidFill>
              </a:rPr>
              <a:t>Release</a:t>
            </a:r>
          </a:p>
        </p:txBody>
      </p:sp>
      <p:sp>
        <p:nvSpPr>
          <p:cNvPr id="7" name="Rectangle 6">
            <a:extLst>
              <a:ext uri="{FF2B5EF4-FFF2-40B4-BE49-F238E27FC236}">
                <a16:creationId xmlns:a16="http://schemas.microsoft.com/office/drawing/2014/main" xmlns="" id="{9C26B983-F38C-4C61-BDB0-3EC72B3C6029}"/>
              </a:ext>
            </a:extLst>
          </p:cNvPr>
          <p:cNvSpPr/>
          <p:nvPr/>
        </p:nvSpPr>
        <p:spPr>
          <a:xfrm>
            <a:off x="3248296" y="1802674"/>
            <a:ext cx="1175657" cy="705395"/>
          </a:xfrm>
          <a:prstGeom prst="rect">
            <a:avLst/>
          </a:prstGeom>
          <a:solidFill>
            <a:srgbClr val="D9D9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rgbClr val="666666"/>
                </a:solidFill>
              </a:rPr>
              <a:t>Pretrial Status Decisions</a:t>
            </a:r>
          </a:p>
        </p:txBody>
      </p:sp>
      <p:sp>
        <p:nvSpPr>
          <p:cNvPr id="8" name="Rectangle 7">
            <a:extLst>
              <a:ext uri="{FF2B5EF4-FFF2-40B4-BE49-F238E27FC236}">
                <a16:creationId xmlns:a16="http://schemas.microsoft.com/office/drawing/2014/main" xmlns="" id="{8372C75A-B7F1-4114-BABF-43F3BDF7ADE8}"/>
              </a:ext>
            </a:extLst>
          </p:cNvPr>
          <p:cNvSpPr/>
          <p:nvPr/>
        </p:nvSpPr>
        <p:spPr>
          <a:xfrm>
            <a:off x="3248296" y="2508069"/>
            <a:ext cx="1175657" cy="27519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100" dirty="0">
                <a:solidFill>
                  <a:srgbClr val="666666"/>
                </a:solidFill>
              </a:rPr>
              <a:t>Release With/Without</a:t>
            </a:r>
          </a:p>
          <a:p>
            <a:pPr lvl="0" algn="ctr"/>
            <a:r>
              <a:rPr lang="en-US" sz="1100" dirty="0">
                <a:solidFill>
                  <a:srgbClr val="666666"/>
                </a:solidFill>
              </a:rPr>
              <a:t>Conditions</a:t>
            </a:r>
          </a:p>
          <a:p>
            <a:pPr lvl="0" algn="ctr"/>
            <a:endParaRPr lang="en-US" sz="1100" dirty="0">
              <a:solidFill>
                <a:srgbClr val="666666"/>
              </a:solidFill>
            </a:endParaRPr>
          </a:p>
          <a:p>
            <a:pPr lvl="0" algn="ctr"/>
            <a:r>
              <a:rPr lang="en-US" sz="1100" dirty="0">
                <a:solidFill>
                  <a:srgbClr val="666666"/>
                </a:solidFill>
              </a:rPr>
              <a:t>Detain</a:t>
            </a:r>
          </a:p>
          <a:p>
            <a:pPr lvl="0" algn="ctr"/>
            <a:endParaRPr lang="en-US" sz="1100" dirty="0">
              <a:solidFill>
                <a:srgbClr val="666666"/>
              </a:solidFill>
            </a:endParaRPr>
          </a:p>
          <a:p>
            <a:pPr lvl="0" algn="ctr"/>
            <a:r>
              <a:rPr lang="en-US" sz="1100" dirty="0">
                <a:solidFill>
                  <a:srgbClr val="666666"/>
                </a:solidFill>
              </a:rPr>
              <a:t>Sequential Review of Detained, Released &amp; Supervised Defendants</a:t>
            </a:r>
          </a:p>
          <a:p>
            <a:pPr lvl="0" algn="ctr"/>
            <a:endParaRPr lang="en-US" sz="1100" dirty="0">
              <a:solidFill>
                <a:srgbClr val="666666"/>
              </a:solidFill>
            </a:endParaRPr>
          </a:p>
          <a:p>
            <a:pPr algn="ctr"/>
            <a:r>
              <a:rPr lang="en-US" sz="1100" dirty="0">
                <a:solidFill>
                  <a:srgbClr val="666666"/>
                </a:solidFill>
              </a:rPr>
              <a:t>Violation Response</a:t>
            </a:r>
          </a:p>
          <a:p>
            <a:pPr lvl="0" algn="ctr"/>
            <a:endParaRPr lang="en-US" sz="1100" dirty="0">
              <a:solidFill>
                <a:srgbClr val="666666"/>
              </a:solidFill>
            </a:endParaRPr>
          </a:p>
        </p:txBody>
      </p:sp>
      <p:sp>
        <p:nvSpPr>
          <p:cNvPr id="9" name="Rectangle 8">
            <a:extLst>
              <a:ext uri="{FF2B5EF4-FFF2-40B4-BE49-F238E27FC236}">
                <a16:creationId xmlns:a16="http://schemas.microsoft.com/office/drawing/2014/main" xmlns="" id="{7045A76A-8946-472F-9D41-3A27F955D846}"/>
              </a:ext>
            </a:extLst>
          </p:cNvPr>
          <p:cNvSpPr/>
          <p:nvPr/>
        </p:nvSpPr>
        <p:spPr>
          <a:xfrm>
            <a:off x="4937758" y="1802674"/>
            <a:ext cx="1175657" cy="705395"/>
          </a:xfrm>
          <a:prstGeom prst="rect">
            <a:avLst/>
          </a:prstGeom>
          <a:solidFill>
            <a:srgbClr val="D9D9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rgbClr val="666666"/>
                </a:solidFill>
              </a:rPr>
              <a:t>Charging Decisions</a:t>
            </a:r>
          </a:p>
        </p:txBody>
      </p:sp>
      <p:sp>
        <p:nvSpPr>
          <p:cNvPr id="10" name="Rectangle 9">
            <a:extLst>
              <a:ext uri="{FF2B5EF4-FFF2-40B4-BE49-F238E27FC236}">
                <a16:creationId xmlns:a16="http://schemas.microsoft.com/office/drawing/2014/main" xmlns="" id="{51478D3A-4D51-4B64-ABED-642BAD338210}"/>
              </a:ext>
            </a:extLst>
          </p:cNvPr>
          <p:cNvSpPr/>
          <p:nvPr/>
        </p:nvSpPr>
        <p:spPr>
          <a:xfrm>
            <a:off x="4937758" y="2508069"/>
            <a:ext cx="1175657" cy="27519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100" dirty="0">
                <a:solidFill>
                  <a:srgbClr val="666666"/>
                </a:solidFill>
              </a:rPr>
              <a:t>Charge</a:t>
            </a:r>
          </a:p>
          <a:p>
            <a:pPr lvl="0" algn="ctr"/>
            <a:endParaRPr lang="en-US" sz="1100" dirty="0">
              <a:solidFill>
                <a:srgbClr val="666666"/>
              </a:solidFill>
            </a:endParaRPr>
          </a:p>
          <a:p>
            <a:pPr lvl="0" algn="ctr"/>
            <a:r>
              <a:rPr lang="en-US" sz="1100" dirty="0">
                <a:solidFill>
                  <a:srgbClr val="666666"/>
                </a:solidFill>
              </a:rPr>
              <a:t>Divert</a:t>
            </a:r>
          </a:p>
          <a:p>
            <a:pPr lvl="0" algn="ctr"/>
            <a:endParaRPr lang="en-US" sz="1100" dirty="0">
              <a:solidFill>
                <a:srgbClr val="666666"/>
              </a:solidFill>
            </a:endParaRPr>
          </a:p>
          <a:p>
            <a:pPr lvl="0" algn="ctr"/>
            <a:r>
              <a:rPr lang="en-US" sz="1100" dirty="0">
                <a:solidFill>
                  <a:srgbClr val="666666"/>
                </a:solidFill>
              </a:rPr>
              <a:t>Defer</a:t>
            </a:r>
          </a:p>
          <a:p>
            <a:pPr lvl="0" algn="ctr"/>
            <a:endParaRPr lang="en-US" sz="1100" dirty="0">
              <a:solidFill>
                <a:srgbClr val="666666"/>
              </a:solidFill>
            </a:endParaRPr>
          </a:p>
          <a:p>
            <a:pPr lvl="0" algn="ctr"/>
            <a:r>
              <a:rPr lang="en-US" sz="1100" dirty="0">
                <a:solidFill>
                  <a:srgbClr val="666666"/>
                </a:solidFill>
              </a:rPr>
              <a:t>Dismiss</a:t>
            </a:r>
          </a:p>
        </p:txBody>
      </p:sp>
      <p:sp>
        <p:nvSpPr>
          <p:cNvPr id="11" name="Rectangle 10">
            <a:extLst>
              <a:ext uri="{FF2B5EF4-FFF2-40B4-BE49-F238E27FC236}">
                <a16:creationId xmlns:a16="http://schemas.microsoft.com/office/drawing/2014/main" xmlns="" id="{C4440492-B414-4E7F-BD64-3E4DA21FB953}"/>
              </a:ext>
            </a:extLst>
          </p:cNvPr>
          <p:cNvSpPr/>
          <p:nvPr/>
        </p:nvSpPr>
        <p:spPr>
          <a:xfrm>
            <a:off x="6627220" y="1802674"/>
            <a:ext cx="1175657" cy="705395"/>
          </a:xfrm>
          <a:prstGeom prst="rect">
            <a:avLst/>
          </a:prstGeom>
          <a:solidFill>
            <a:srgbClr val="D9D9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rgbClr val="666666"/>
                </a:solidFill>
              </a:rPr>
              <a:t>Plea Decisions</a:t>
            </a:r>
          </a:p>
        </p:txBody>
      </p:sp>
      <p:sp>
        <p:nvSpPr>
          <p:cNvPr id="12" name="Rectangle 11">
            <a:extLst>
              <a:ext uri="{FF2B5EF4-FFF2-40B4-BE49-F238E27FC236}">
                <a16:creationId xmlns:a16="http://schemas.microsoft.com/office/drawing/2014/main" xmlns="" id="{0230D40E-1D53-47AA-A1D7-1971DC540B9A}"/>
              </a:ext>
            </a:extLst>
          </p:cNvPr>
          <p:cNvSpPr/>
          <p:nvPr/>
        </p:nvSpPr>
        <p:spPr>
          <a:xfrm>
            <a:off x="6627220" y="2508069"/>
            <a:ext cx="1175657" cy="27519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100" dirty="0">
                <a:solidFill>
                  <a:srgbClr val="666666"/>
                </a:solidFill>
              </a:rPr>
              <a:t>Plea Terms</a:t>
            </a:r>
          </a:p>
        </p:txBody>
      </p:sp>
      <p:sp>
        <p:nvSpPr>
          <p:cNvPr id="13" name="Arrow: Right 12">
            <a:extLst>
              <a:ext uri="{FF2B5EF4-FFF2-40B4-BE49-F238E27FC236}">
                <a16:creationId xmlns:a16="http://schemas.microsoft.com/office/drawing/2014/main" xmlns="" id="{3A310C81-1FE6-42BC-BDC0-7EBC45C3830D}"/>
              </a:ext>
            </a:extLst>
          </p:cNvPr>
          <p:cNvSpPr/>
          <p:nvPr/>
        </p:nvSpPr>
        <p:spPr>
          <a:xfrm>
            <a:off x="2734491" y="3429000"/>
            <a:ext cx="513805" cy="204652"/>
          </a:xfrm>
          <a:prstGeom prst="rightArrow">
            <a:avLst/>
          </a:prstGeom>
          <a:solidFill>
            <a:srgbClr val="D9D9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Right 13">
            <a:extLst>
              <a:ext uri="{FF2B5EF4-FFF2-40B4-BE49-F238E27FC236}">
                <a16:creationId xmlns:a16="http://schemas.microsoft.com/office/drawing/2014/main" xmlns="" id="{29C70E52-565E-4345-A13A-1CED50D86B9D}"/>
              </a:ext>
            </a:extLst>
          </p:cNvPr>
          <p:cNvSpPr/>
          <p:nvPr/>
        </p:nvSpPr>
        <p:spPr>
          <a:xfrm>
            <a:off x="4419601" y="3439886"/>
            <a:ext cx="513805" cy="193766"/>
          </a:xfrm>
          <a:prstGeom prst="rightArrow">
            <a:avLst/>
          </a:prstGeom>
          <a:solidFill>
            <a:srgbClr val="D9D9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Right 14">
            <a:extLst>
              <a:ext uri="{FF2B5EF4-FFF2-40B4-BE49-F238E27FC236}">
                <a16:creationId xmlns:a16="http://schemas.microsoft.com/office/drawing/2014/main" xmlns="" id="{62AC1E8A-993F-4FC4-91F7-92BABFF6251D}"/>
              </a:ext>
            </a:extLst>
          </p:cNvPr>
          <p:cNvSpPr/>
          <p:nvPr/>
        </p:nvSpPr>
        <p:spPr>
          <a:xfrm>
            <a:off x="6113415" y="3439886"/>
            <a:ext cx="513805" cy="193766"/>
          </a:xfrm>
          <a:prstGeom prst="rightArrow">
            <a:avLst/>
          </a:prstGeom>
          <a:solidFill>
            <a:srgbClr val="D9D9D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xmlns="" id="{C8903C69-AA2D-490D-A874-039FFC7C743D}"/>
              </a:ext>
            </a:extLst>
          </p:cNvPr>
          <p:cNvSpPr/>
          <p:nvPr/>
        </p:nvSpPr>
        <p:spPr>
          <a:xfrm>
            <a:off x="3030583" y="1416685"/>
            <a:ext cx="1541417" cy="4435475"/>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5172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Autofit/>
          </a:bodyPr>
          <a:lstStyle/>
          <a:p>
            <a:pPr algn="ctr"/>
            <a:r>
              <a:rPr lang="en-US" sz="3200" b="1" dirty="0"/>
              <a:t>BOND TYPE COMPARISON PRE &amp; POST SYSTEM CHANGES</a:t>
            </a:r>
          </a:p>
        </p:txBody>
      </p:sp>
      <p:pic>
        <p:nvPicPr>
          <p:cNvPr id="9" name="Content Placeholder 8" descr="Screen Clipping"/>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52400" y="1828800"/>
            <a:ext cx="4419599" cy="4841383"/>
          </a:xfrm>
        </p:spPr>
      </p:pic>
      <p:pic>
        <p:nvPicPr>
          <p:cNvPr id="4" name="Content Placeholder 3" descr="Screen Clipping"/>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800599" y="1828800"/>
            <a:ext cx="4038601" cy="4800600"/>
          </a:xfrm>
        </p:spPr>
      </p:pic>
    </p:spTree>
    <p:extLst>
      <p:ext uri="{BB962C8B-B14F-4D97-AF65-F5344CB8AC3E}">
        <p14:creationId xmlns:p14="http://schemas.microsoft.com/office/powerpoint/2010/main" val="2906862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3594" y="622531"/>
            <a:ext cx="6324600" cy="5351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351235"/>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9605" y="779417"/>
            <a:ext cx="6781800" cy="5322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6419784"/>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151" y="838200"/>
            <a:ext cx="7920357" cy="5119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3495762"/>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829951650"/>
              </p:ext>
            </p:extLst>
          </p:nvPr>
        </p:nvGraphicFramePr>
        <p:xfrm>
          <a:off x="1320800" y="558800"/>
          <a:ext cx="6578600" cy="5207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28226846"/>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838199"/>
            <a:ext cx="7696200" cy="5448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95847732"/>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969.035 Pretrial detention</a:t>
            </a:r>
            <a:endParaRPr lang="en-US" dirty="0"/>
          </a:p>
        </p:txBody>
      </p:sp>
      <p:sp>
        <p:nvSpPr>
          <p:cNvPr id="3" name="Text Placeholder 2"/>
          <p:cNvSpPr>
            <a:spLocks noGrp="1"/>
          </p:cNvSpPr>
          <p:nvPr>
            <p:ph type="body" sz="quarter" idx="10"/>
          </p:nvPr>
        </p:nvSpPr>
        <p:spPr/>
        <p:txBody>
          <a:bodyPr/>
          <a:lstStyle/>
          <a:p>
            <a:pPr marL="0" marR="0" indent="210185">
              <a:lnSpc>
                <a:spcPts val="1500"/>
              </a:lnSpc>
              <a:spcBef>
                <a:spcPts val="0"/>
              </a:spcBef>
              <a:spcAft>
                <a:spcPts val="215"/>
              </a:spcAft>
            </a:pPr>
            <a:endParaRPr lang="en-US" dirty="0" smtClean="0"/>
          </a:p>
          <a:p>
            <a:pPr marL="0" marR="0" indent="210185">
              <a:lnSpc>
                <a:spcPts val="1500"/>
              </a:lnSpc>
              <a:spcBef>
                <a:spcPts val="0"/>
              </a:spcBef>
              <a:spcAft>
                <a:spcPts val="215"/>
              </a:spcAft>
            </a:pPr>
            <a:endParaRPr lang="en-US" dirty="0" smtClean="0"/>
          </a:p>
          <a:p>
            <a:pPr marL="0" marR="0" indent="210185">
              <a:lnSpc>
                <a:spcPts val="1500"/>
              </a:lnSpc>
              <a:spcBef>
                <a:spcPts val="0"/>
              </a:spcBef>
              <a:spcAft>
                <a:spcPts val="215"/>
              </a:spcAft>
            </a:pPr>
            <a:r>
              <a:rPr lang="en-US" dirty="0">
                <a:solidFill>
                  <a:srgbClr val="000000"/>
                </a:solidFill>
                <a:latin typeface="Helvetica"/>
                <a:ea typeface="Times New Roman"/>
                <a:cs typeface="Times New Roman"/>
              </a:rPr>
              <a:t> </a:t>
            </a:r>
            <a:r>
              <a:rPr lang="en-US" dirty="0">
                <a:solidFill>
                  <a:srgbClr val="000000"/>
                </a:solidFill>
                <a:latin typeface="Times"/>
                <a:ea typeface="Times New Roman"/>
                <a:cs typeface="Times New Roman"/>
              </a:rPr>
              <a:t>A circuit court may deny release from </a:t>
            </a:r>
            <a:r>
              <a:rPr lang="en-US" dirty="0" smtClean="0">
                <a:solidFill>
                  <a:srgbClr val="000000"/>
                </a:solidFill>
                <a:latin typeface="Times"/>
                <a:ea typeface="Times New Roman"/>
                <a:cs typeface="Times New Roman"/>
              </a:rPr>
              <a:t>custody…</a:t>
            </a:r>
          </a:p>
          <a:p>
            <a:pPr marL="0" marR="0" indent="210185">
              <a:lnSpc>
                <a:spcPts val="1500"/>
              </a:lnSpc>
              <a:spcBef>
                <a:spcPts val="0"/>
              </a:spcBef>
              <a:spcAft>
                <a:spcPts val="215"/>
              </a:spcAft>
            </a:pPr>
            <a:endParaRPr lang="en-US" dirty="0">
              <a:solidFill>
                <a:srgbClr val="000000"/>
              </a:solidFill>
              <a:latin typeface="Times"/>
              <a:cs typeface="Times New Roman"/>
            </a:endParaRPr>
          </a:p>
          <a:p>
            <a:pPr marL="400050" lvl="1" indent="210185">
              <a:lnSpc>
                <a:spcPts val="1500"/>
              </a:lnSpc>
              <a:spcBef>
                <a:spcPts val="0"/>
              </a:spcBef>
              <a:spcAft>
                <a:spcPts val="215"/>
              </a:spcAft>
            </a:pPr>
            <a:r>
              <a:rPr lang="en-US" dirty="0" smtClean="0">
                <a:solidFill>
                  <a:srgbClr val="005056"/>
                </a:solidFill>
                <a:latin typeface="Times"/>
                <a:cs typeface="Times New Roman"/>
              </a:rPr>
              <a:t>A person accused of  committing or attempting to </a:t>
            </a:r>
          </a:p>
          <a:p>
            <a:pPr marL="400050" lvl="1" indent="0">
              <a:lnSpc>
                <a:spcPts val="1500"/>
              </a:lnSpc>
              <a:spcBef>
                <a:spcPts val="0"/>
              </a:spcBef>
              <a:spcAft>
                <a:spcPts val="215"/>
              </a:spcAft>
              <a:buNone/>
            </a:pPr>
            <a:r>
              <a:rPr lang="en-US" dirty="0" smtClean="0">
                <a:solidFill>
                  <a:srgbClr val="005056"/>
                </a:solidFill>
                <a:latin typeface="Times"/>
                <a:cs typeface="Times New Roman"/>
              </a:rPr>
              <a:t>  </a:t>
            </a:r>
            <a:endParaRPr lang="en-US" dirty="0">
              <a:solidFill>
                <a:srgbClr val="005056"/>
              </a:solidFill>
              <a:latin typeface="Times"/>
              <a:cs typeface="Times New Roman"/>
            </a:endParaRPr>
          </a:p>
          <a:p>
            <a:pPr marL="400050" lvl="1" indent="0">
              <a:lnSpc>
                <a:spcPts val="1500"/>
              </a:lnSpc>
              <a:spcBef>
                <a:spcPts val="0"/>
              </a:spcBef>
              <a:spcAft>
                <a:spcPts val="215"/>
              </a:spcAft>
              <a:buNone/>
            </a:pPr>
            <a:r>
              <a:rPr lang="en-US" dirty="0" smtClean="0">
                <a:solidFill>
                  <a:srgbClr val="005056"/>
                </a:solidFill>
                <a:latin typeface="Times"/>
                <a:cs typeface="Times New Roman"/>
              </a:rPr>
              <a:t>Commit certain offenses.</a:t>
            </a:r>
          </a:p>
          <a:p>
            <a:pPr marL="400050" lvl="1" indent="210185">
              <a:lnSpc>
                <a:spcPts val="1500"/>
              </a:lnSpc>
              <a:spcBef>
                <a:spcPts val="0"/>
              </a:spcBef>
              <a:spcAft>
                <a:spcPts val="215"/>
              </a:spcAft>
            </a:pPr>
            <a:endParaRPr lang="en-US" dirty="0">
              <a:solidFill>
                <a:srgbClr val="005056"/>
              </a:solidFill>
              <a:latin typeface="Times"/>
              <a:cs typeface="Times New Roman"/>
            </a:endParaRPr>
          </a:p>
          <a:p>
            <a:pPr marL="400050" lvl="1" indent="210185">
              <a:lnSpc>
                <a:spcPts val="1500"/>
              </a:lnSpc>
              <a:spcBef>
                <a:spcPts val="0"/>
              </a:spcBef>
              <a:spcAft>
                <a:spcPts val="215"/>
              </a:spcAft>
            </a:pPr>
            <a:endParaRPr lang="en-US" dirty="0" smtClean="0">
              <a:solidFill>
                <a:srgbClr val="005056"/>
              </a:solidFill>
              <a:latin typeface="Times"/>
              <a:cs typeface="Times New Roman"/>
            </a:endParaRPr>
          </a:p>
          <a:p>
            <a:pPr marL="400050" lvl="1" indent="210185">
              <a:lnSpc>
                <a:spcPts val="1500"/>
              </a:lnSpc>
              <a:spcBef>
                <a:spcPts val="0"/>
              </a:spcBef>
              <a:spcAft>
                <a:spcPts val="215"/>
              </a:spcAft>
            </a:pPr>
            <a:r>
              <a:rPr lang="en-US" dirty="0" smtClean="0">
                <a:solidFill>
                  <a:srgbClr val="005056"/>
                </a:solidFill>
                <a:latin typeface="Times"/>
                <a:cs typeface="Times New Roman"/>
              </a:rPr>
              <a:t>A pretrial detention hearing is required where DA must </a:t>
            </a:r>
          </a:p>
          <a:p>
            <a:pPr marL="400050" lvl="1" indent="210185">
              <a:lnSpc>
                <a:spcPts val="1500"/>
              </a:lnSpc>
              <a:spcBef>
                <a:spcPts val="0"/>
              </a:spcBef>
              <a:spcAft>
                <a:spcPts val="215"/>
              </a:spcAft>
            </a:pPr>
            <a:endParaRPr lang="en-US" dirty="0">
              <a:solidFill>
                <a:srgbClr val="005056"/>
              </a:solidFill>
              <a:latin typeface="Times"/>
              <a:cs typeface="Times New Roman"/>
            </a:endParaRPr>
          </a:p>
          <a:p>
            <a:pPr marL="400050" lvl="1" indent="0">
              <a:lnSpc>
                <a:spcPts val="1500"/>
              </a:lnSpc>
              <a:spcBef>
                <a:spcPts val="0"/>
              </a:spcBef>
              <a:spcAft>
                <a:spcPts val="215"/>
              </a:spcAft>
              <a:buNone/>
            </a:pPr>
            <a:r>
              <a:rPr lang="en-US" dirty="0" smtClean="0">
                <a:solidFill>
                  <a:srgbClr val="005056"/>
                </a:solidFill>
                <a:latin typeface="Times"/>
                <a:cs typeface="Times New Roman"/>
              </a:rPr>
              <a:t>show by clear and convincing evidence that the </a:t>
            </a:r>
          </a:p>
          <a:p>
            <a:pPr marL="400050" lvl="1" indent="210185">
              <a:lnSpc>
                <a:spcPts val="1500"/>
              </a:lnSpc>
              <a:spcBef>
                <a:spcPts val="0"/>
              </a:spcBef>
              <a:spcAft>
                <a:spcPts val="215"/>
              </a:spcAft>
            </a:pPr>
            <a:endParaRPr lang="en-US" dirty="0">
              <a:solidFill>
                <a:srgbClr val="005056"/>
              </a:solidFill>
              <a:latin typeface="Times"/>
              <a:cs typeface="Times New Roman"/>
            </a:endParaRPr>
          </a:p>
          <a:p>
            <a:pPr marL="400050" lvl="1" indent="0">
              <a:lnSpc>
                <a:spcPts val="1500"/>
              </a:lnSpc>
              <a:spcBef>
                <a:spcPts val="0"/>
              </a:spcBef>
              <a:spcAft>
                <a:spcPts val="215"/>
              </a:spcAft>
              <a:buNone/>
            </a:pPr>
            <a:r>
              <a:rPr lang="en-US" dirty="0" smtClean="0">
                <a:solidFill>
                  <a:srgbClr val="005056"/>
                </a:solidFill>
                <a:latin typeface="Times"/>
                <a:cs typeface="Times New Roman"/>
              </a:rPr>
              <a:t>Defendant committed the crime.</a:t>
            </a:r>
          </a:p>
          <a:p>
            <a:pPr marL="400050" lvl="1" indent="210185">
              <a:lnSpc>
                <a:spcPts val="1500"/>
              </a:lnSpc>
              <a:spcBef>
                <a:spcPts val="0"/>
              </a:spcBef>
              <a:spcAft>
                <a:spcPts val="215"/>
              </a:spcAft>
            </a:pPr>
            <a:endParaRPr lang="en-US" dirty="0">
              <a:solidFill>
                <a:srgbClr val="005056"/>
              </a:solidFill>
              <a:latin typeface="Times"/>
              <a:cs typeface="Times New Roman"/>
            </a:endParaRPr>
          </a:p>
          <a:p>
            <a:pPr marL="400050" lvl="1" indent="210185">
              <a:lnSpc>
                <a:spcPts val="1500"/>
              </a:lnSpc>
              <a:spcBef>
                <a:spcPts val="0"/>
              </a:spcBef>
              <a:spcAft>
                <a:spcPts val="215"/>
              </a:spcAft>
            </a:pPr>
            <a:endParaRPr lang="en-US" dirty="0" smtClean="0">
              <a:solidFill>
                <a:srgbClr val="005056"/>
              </a:solidFill>
              <a:latin typeface="Times"/>
              <a:cs typeface="Times New Roman"/>
            </a:endParaRPr>
          </a:p>
          <a:p>
            <a:pPr marL="400050" lvl="1" indent="210185">
              <a:lnSpc>
                <a:spcPts val="1500"/>
              </a:lnSpc>
              <a:spcBef>
                <a:spcPts val="0"/>
              </a:spcBef>
              <a:spcAft>
                <a:spcPts val="215"/>
              </a:spcAft>
            </a:pPr>
            <a:r>
              <a:rPr lang="en-US" dirty="0" smtClean="0">
                <a:solidFill>
                  <a:srgbClr val="005056"/>
                </a:solidFill>
                <a:latin typeface="Times"/>
                <a:cs typeface="Times New Roman"/>
              </a:rPr>
              <a:t>The defendant has the right of confrontation, access to</a:t>
            </a:r>
          </a:p>
          <a:p>
            <a:pPr marL="400050" lvl="1" indent="210185">
              <a:lnSpc>
                <a:spcPts val="1500"/>
              </a:lnSpc>
              <a:spcBef>
                <a:spcPts val="0"/>
              </a:spcBef>
              <a:spcAft>
                <a:spcPts val="215"/>
              </a:spcAft>
            </a:pPr>
            <a:endParaRPr lang="en-US" dirty="0">
              <a:solidFill>
                <a:srgbClr val="005056"/>
              </a:solidFill>
              <a:latin typeface="Times"/>
              <a:cs typeface="Times New Roman"/>
            </a:endParaRPr>
          </a:p>
          <a:p>
            <a:pPr marL="400050" lvl="1" indent="0">
              <a:lnSpc>
                <a:spcPts val="1500"/>
              </a:lnSpc>
              <a:spcBef>
                <a:spcPts val="0"/>
              </a:spcBef>
              <a:spcAft>
                <a:spcPts val="215"/>
              </a:spcAft>
              <a:buNone/>
            </a:pPr>
            <a:r>
              <a:rPr lang="en-US" dirty="0" smtClean="0">
                <a:solidFill>
                  <a:srgbClr val="005056"/>
                </a:solidFill>
                <a:latin typeface="Times"/>
                <a:cs typeface="Times New Roman"/>
              </a:rPr>
              <a:t>Police reports and rules of evidence apply meaning no </a:t>
            </a:r>
          </a:p>
          <a:p>
            <a:pPr marL="400050" lvl="1" indent="0">
              <a:lnSpc>
                <a:spcPts val="1500"/>
              </a:lnSpc>
              <a:spcBef>
                <a:spcPts val="0"/>
              </a:spcBef>
              <a:spcAft>
                <a:spcPts val="215"/>
              </a:spcAft>
              <a:buNone/>
            </a:pPr>
            <a:endParaRPr lang="en-US" dirty="0">
              <a:solidFill>
                <a:srgbClr val="005056"/>
              </a:solidFill>
              <a:latin typeface="Times"/>
              <a:cs typeface="Times New Roman"/>
            </a:endParaRPr>
          </a:p>
          <a:p>
            <a:pPr marL="400050" lvl="1" indent="0">
              <a:lnSpc>
                <a:spcPts val="1500"/>
              </a:lnSpc>
              <a:spcBef>
                <a:spcPts val="0"/>
              </a:spcBef>
              <a:spcAft>
                <a:spcPts val="215"/>
              </a:spcAft>
              <a:buNone/>
            </a:pPr>
            <a:r>
              <a:rPr lang="en-US" dirty="0" smtClean="0">
                <a:solidFill>
                  <a:srgbClr val="005056"/>
                </a:solidFill>
                <a:latin typeface="Times"/>
                <a:cs typeface="Times New Roman"/>
              </a:rPr>
              <a:t>hearsay</a:t>
            </a:r>
          </a:p>
          <a:p>
            <a:pPr marL="400050" lvl="1" indent="210185">
              <a:lnSpc>
                <a:spcPts val="1500"/>
              </a:lnSpc>
              <a:spcBef>
                <a:spcPts val="0"/>
              </a:spcBef>
              <a:spcAft>
                <a:spcPts val="215"/>
              </a:spcAft>
            </a:pPr>
            <a:endParaRPr lang="en-US" dirty="0" smtClean="0">
              <a:solidFill>
                <a:srgbClr val="005056"/>
              </a:solidFill>
              <a:latin typeface="Times"/>
              <a:cs typeface="Times New Roman"/>
            </a:endParaRPr>
          </a:p>
          <a:p>
            <a:pPr marL="400050" lvl="1" indent="210185">
              <a:lnSpc>
                <a:spcPts val="1500"/>
              </a:lnSpc>
              <a:spcBef>
                <a:spcPts val="0"/>
              </a:spcBef>
              <a:spcAft>
                <a:spcPts val="215"/>
              </a:spcAft>
            </a:pPr>
            <a:endParaRPr lang="en-US" dirty="0">
              <a:solidFill>
                <a:srgbClr val="005056"/>
              </a:solidFill>
              <a:latin typeface="Times"/>
              <a:cs typeface="Times New Roman"/>
            </a:endParaRPr>
          </a:p>
          <a:p>
            <a:pPr marL="400050" lvl="1" indent="210185">
              <a:lnSpc>
                <a:spcPts val="1500"/>
              </a:lnSpc>
              <a:spcBef>
                <a:spcPts val="0"/>
              </a:spcBef>
              <a:spcAft>
                <a:spcPts val="215"/>
              </a:spcAft>
            </a:pPr>
            <a:endParaRPr lang="en-US" dirty="0" smtClean="0">
              <a:solidFill>
                <a:srgbClr val="005056"/>
              </a:solidFill>
              <a:latin typeface="Times"/>
              <a:cs typeface="Times New Roman"/>
            </a:endParaRPr>
          </a:p>
          <a:p>
            <a:pPr marL="400050" lvl="1" indent="210185">
              <a:lnSpc>
                <a:spcPts val="1500"/>
              </a:lnSpc>
              <a:spcBef>
                <a:spcPts val="0"/>
              </a:spcBef>
              <a:spcAft>
                <a:spcPts val="215"/>
              </a:spcAft>
            </a:pPr>
            <a:endParaRPr lang="en-US" dirty="0">
              <a:solidFill>
                <a:srgbClr val="005056"/>
              </a:solidFill>
              <a:latin typeface="Times"/>
              <a:cs typeface="Times New Roman"/>
            </a:endParaRPr>
          </a:p>
          <a:p>
            <a:pPr marL="400050" lvl="1" indent="210185">
              <a:lnSpc>
                <a:spcPts val="1500"/>
              </a:lnSpc>
              <a:spcBef>
                <a:spcPts val="0"/>
              </a:spcBef>
              <a:spcAft>
                <a:spcPts val="215"/>
              </a:spcAft>
            </a:pPr>
            <a:endParaRPr lang="en-US" dirty="0" smtClean="0">
              <a:solidFill>
                <a:srgbClr val="005056"/>
              </a:solidFill>
              <a:latin typeface="Times"/>
              <a:cs typeface="Times New Roman"/>
            </a:endParaRPr>
          </a:p>
          <a:p>
            <a:pPr marL="0" marR="0" indent="210185">
              <a:lnSpc>
                <a:spcPts val="1500"/>
              </a:lnSpc>
              <a:spcBef>
                <a:spcPts val="0"/>
              </a:spcBef>
              <a:spcAft>
                <a:spcPts val="215"/>
              </a:spcAft>
            </a:pPr>
            <a:endParaRPr lang="en-US" dirty="0"/>
          </a:p>
        </p:txBody>
      </p:sp>
      <p:sp>
        <p:nvSpPr>
          <p:cNvPr id="4" name="Slide Number Placeholder 3"/>
          <p:cNvSpPr>
            <a:spLocks noGrp="1"/>
          </p:cNvSpPr>
          <p:nvPr>
            <p:ph type="sldNum" sz="quarter" idx="11"/>
          </p:nvPr>
        </p:nvSpPr>
        <p:spPr/>
        <p:txBody>
          <a:bodyPr/>
          <a:lstStyle/>
          <a:p>
            <a:fld id="{B6BC8D8F-5D68-4C9A-8DF1-2664D46B3B74}" type="slidenum">
              <a:rPr lang="en-US" smtClean="0"/>
              <a:pPr/>
              <a:t>36</a:t>
            </a:fld>
            <a:endParaRPr lang="en-US" dirty="0"/>
          </a:p>
        </p:txBody>
      </p:sp>
    </p:spTree>
    <p:extLst>
      <p:ext uri="{BB962C8B-B14F-4D97-AF65-F5344CB8AC3E}">
        <p14:creationId xmlns:p14="http://schemas.microsoft.com/office/powerpoint/2010/main" val="30136247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Text Placeholder 2"/>
          <p:cNvSpPr>
            <a:spLocks noGrp="1"/>
          </p:cNvSpPr>
          <p:nvPr>
            <p:ph type="body" sz="quarter" idx="10"/>
          </p:nvPr>
        </p:nvSpPr>
        <p:spPr/>
        <p:txBody>
          <a:bodyPr/>
          <a:lstStyle/>
          <a:p>
            <a:pPr>
              <a:buFont typeface="Wingdings" panose="05000000000000000000" pitchFamily="2" charset="2"/>
              <a:buChar char="§"/>
            </a:pPr>
            <a:endParaRPr lang="en-US" dirty="0"/>
          </a:p>
          <a:p>
            <a:pPr>
              <a:buFont typeface="Wingdings" panose="05000000000000000000" pitchFamily="2" charset="2"/>
              <a:buChar char="§"/>
            </a:pPr>
            <a:r>
              <a:rPr lang="en-US" dirty="0" smtClean="0"/>
              <a:t>Preventative Detention</a:t>
            </a:r>
          </a:p>
          <a:p>
            <a:pPr>
              <a:buFont typeface="Wingdings" panose="05000000000000000000" pitchFamily="2" charset="2"/>
              <a:buChar char="§"/>
            </a:pPr>
            <a:endParaRPr lang="en-US" dirty="0"/>
          </a:p>
          <a:p>
            <a:pPr>
              <a:buFont typeface="Wingdings" panose="05000000000000000000" pitchFamily="2" charset="2"/>
              <a:buChar char="§"/>
            </a:pPr>
            <a:r>
              <a:rPr lang="en-US" dirty="0" smtClean="0"/>
              <a:t>Statewide Pretrial resources</a:t>
            </a:r>
          </a:p>
          <a:p>
            <a:pPr>
              <a:buFont typeface="Wingdings" panose="05000000000000000000" pitchFamily="2" charset="2"/>
              <a:buChar char="§"/>
            </a:pPr>
            <a:endParaRPr lang="en-US" dirty="0"/>
          </a:p>
          <a:p>
            <a:pPr>
              <a:buFont typeface="Wingdings" panose="05000000000000000000" pitchFamily="2" charset="2"/>
              <a:buChar char="§"/>
            </a:pPr>
            <a:r>
              <a:rPr lang="en-US" dirty="0" smtClean="0"/>
              <a:t>Statewide Data systems</a:t>
            </a:r>
          </a:p>
        </p:txBody>
      </p:sp>
      <p:sp>
        <p:nvSpPr>
          <p:cNvPr id="4" name="Slide Number Placeholder 3"/>
          <p:cNvSpPr>
            <a:spLocks noGrp="1"/>
          </p:cNvSpPr>
          <p:nvPr>
            <p:ph type="sldNum" sz="quarter" idx="11"/>
          </p:nvPr>
        </p:nvSpPr>
        <p:spPr/>
        <p:txBody>
          <a:bodyPr/>
          <a:lstStyle/>
          <a:p>
            <a:fld id="{B6BC8D8F-5D68-4C9A-8DF1-2664D46B3B74}" type="slidenum">
              <a:rPr lang="en-US" smtClean="0"/>
              <a:pPr/>
              <a:t>37</a:t>
            </a:fld>
            <a:endParaRPr lang="en-US" dirty="0"/>
          </a:p>
        </p:txBody>
      </p:sp>
    </p:spTree>
    <p:extLst>
      <p:ext uri="{BB962C8B-B14F-4D97-AF65-F5344CB8AC3E}">
        <p14:creationId xmlns:p14="http://schemas.microsoft.com/office/powerpoint/2010/main" val="1882209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“Legal”</a:t>
            </a:r>
          </a:p>
        </p:txBody>
      </p:sp>
      <p:sp>
        <p:nvSpPr>
          <p:cNvPr id="3" name="Text Placeholder 2"/>
          <p:cNvSpPr>
            <a:spLocks noGrp="1"/>
          </p:cNvSpPr>
          <p:nvPr>
            <p:ph type="body" sz="quarter" idx="10"/>
          </p:nvPr>
        </p:nvSpPr>
        <p:spPr>
          <a:xfrm>
            <a:off x="457200" y="1051560"/>
            <a:ext cx="8229600" cy="5486400"/>
          </a:xfrm>
        </p:spPr>
        <p:txBody>
          <a:bodyPr>
            <a:normAutofit/>
          </a:bodyPr>
          <a:lstStyle/>
          <a:p>
            <a:pPr>
              <a:spcBef>
                <a:spcPts val="0"/>
              </a:spcBef>
              <a:spcAft>
                <a:spcPts val="600"/>
              </a:spcAft>
            </a:pPr>
            <a:r>
              <a:rPr lang="en-US" b="0" dirty="0"/>
              <a:t>Presumption of Innocence </a:t>
            </a:r>
          </a:p>
          <a:p>
            <a:pPr>
              <a:spcBef>
                <a:spcPts val="0"/>
              </a:spcBef>
              <a:spcAft>
                <a:spcPts val="600"/>
              </a:spcAft>
            </a:pPr>
            <a:r>
              <a:rPr lang="en-US" b="0" dirty="0"/>
              <a:t>Right to (or Presumption of) Release</a:t>
            </a:r>
          </a:p>
          <a:p>
            <a:pPr lvl="1">
              <a:spcBef>
                <a:spcPts val="0"/>
              </a:spcBef>
              <a:spcAft>
                <a:spcPts val="600"/>
              </a:spcAft>
            </a:pPr>
            <a:r>
              <a:rPr lang="en-US" sz="2000" b="0" dirty="0"/>
              <a:t>Release must be the norm</a:t>
            </a:r>
          </a:p>
          <a:p>
            <a:pPr lvl="1">
              <a:spcBef>
                <a:spcPts val="0"/>
              </a:spcBef>
              <a:spcAft>
                <a:spcPts val="600"/>
              </a:spcAft>
            </a:pPr>
            <a:r>
              <a:rPr lang="en-US" sz="2000" b="0" dirty="0"/>
              <a:t>Two constitutionally valid purposes for limiting pretrial freedom: </a:t>
            </a:r>
          </a:p>
          <a:p>
            <a:pPr lvl="2">
              <a:spcBef>
                <a:spcPts val="0"/>
              </a:spcBef>
              <a:spcAft>
                <a:spcPts val="600"/>
              </a:spcAft>
            </a:pPr>
            <a:r>
              <a:rPr lang="en-US" sz="2000" b="0" dirty="0"/>
              <a:t>Court appearance and public safety</a:t>
            </a:r>
          </a:p>
          <a:p>
            <a:pPr lvl="2">
              <a:spcBef>
                <a:spcPts val="0"/>
              </a:spcBef>
              <a:spcAft>
                <a:spcPts val="600"/>
              </a:spcAft>
            </a:pPr>
            <a:r>
              <a:rPr lang="en-US" sz="2000" b="0" dirty="0"/>
              <a:t>“[D]etention prior to trial … is the carefully limited exception.” </a:t>
            </a:r>
          </a:p>
          <a:p>
            <a:pPr marL="514350" lvl="1" indent="0">
              <a:spcBef>
                <a:spcPts val="0"/>
              </a:spcBef>
              <a:spcAft>
                <a:spcPts val="600"/>
              </a:spcAft>
              <a:buNone/>
            </a:pPr>
            <a:r>
              <a:rPr lang="en-US" sz="2000" b="0" i="1" dirty="0"/>
              <a:t>	      U.S. v Salerno </a:t>
            </a:r>
            <a:r>
              <a:rPr lang="en-US" sz="2000" b="0" dirty="0"/>
              <a:t>(U.S. Supreme Court, 1987)</a:t>
            </a:r>
          </a:p>
          <a:p>
            <a:pPr>
              <a:spcBef>
                <a:spcPts val="0"/>
              </a:spcBef>
              <a:spcAft>
                <a:spcPts val="600"/>
              </a:spcAft>
            </a:pPr>
            <a:r>
              <a:rPr lang="en-US" b="0" dirty="0"/>
              <a:t>Non-Excessive Bail </a:t>
            </a:r>
          </a:p>
          <a:p>
            <a:pPr lvl="1">
              <a:spcBef>
                <a:spcPts val="0"/>
              </a:spcBef>
              <a:spcAft>
                <a:spcPts val="600"/>
              </a:spcAft>
            </a:pPr>
            <a:r>
              <a:rPr lang="en-US" b="0" dirty="0"/>
              <a:t>Least restrictive conditions</a:t>
            </a:r>
          </a:p>
          <a:p>
            <a:pPr>
              <a:spcBef>
                <a:spcPts val="0"/>
              </a:spcBef>
              <a:spcAft>
                <a:spcPts val="600"/>
              </a:spcAft>
            </a:pPr>
            <a:r>
              <a:rPr lang="en-US" b="0" dirty="0"/>
              <a:t>Due Process </a:t>
            </a:r>
          </a:p>
          <a:p>
            <a:pPr>
              <a:spcBef>
                <a:spcPts val="0"/>
              </a:spcBef>
              <a:spcAft>
                <a:spcPts val="600"/>
              </a:spcAft>
            </a:pPr>
            <a:r>
              <a:rPr lang="en-US" b="0" dirty="0"/>
              <a:t>Equal Protection </a:t>
            </a:r>
          </a:p>
          <a:p>
            <a:pPr>
              <a:spcBef>
                <a:spcPts val="0"/>
              </a:spcBef>
              <a:spcAft>
                <a:spcPts val="600"/>
              </a:spcAft>
            </a:pPr>
            <a:r>
              <a:rPr lang="en-US" b="0" dirty="0"/>
              <a:t>Individualized Bail Setting</a:t>
            </a:r>
          </a:p>
        </p:txBody>
      </p:sp>
      <p:sp>
        <p:nvSpPr>
          <p:cNvPr id="4" name="Slide Number Placeholder 3"/>
          <p:cNvSpPr>
            <a:spLocks noGrp="1"/>
          </p:cNvSpPr>
          <p:nvPr>
            <p:ph type="sldNum" sz="quarter" idx="11"/>
          </p:nvPr>
        </p:nvSpPr>
        <p:spPr/>
        <p:txBody>
          <a:bodyPr/>
          <a:lstStyle/>
          <a:p>
            <a:fld id="{B6BC8D8F-5D68-4C9A-8DF1-2664D46B3B74}" type="slidenum">
              <a:rPr lang="en-US" smtClean="0"/>
              <a:pPr/>
              <a:t>4</a:t>
            </a:fld>
            <a:endParaRPr lang="en-US" dirty="0"/>
          </a:p>
        </p:txBody>
      </p:sp>
    </p:spTree>
    <p:extLst>
      <p:ext uri="{BB962C8B-B14F-4D97-AF65-F5344CB8AC3E}">
        <p14:creationId xmlns:p14="http://schemas.microsoft.com/office/powerpoint/2010/main" val="17746353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914400"/>
          </a:xfrm>
        </p:spPr>
        <p:txBody>
          <a:bodyPr/>
          <a:lstStyle/>
          <a:p>
            <a:pPr algn="ctr"/>
            <a:r>
              <a:rPr lang="en-US" dirty="0"/>
              <a:t>BAIL</a:t>
            </a:r>
          </a:p>
        </p:txBody>
      </p:sp>
      <p:sp>
        <p:nvSpPr>
          <p:cNvPr id="3" name="Content Placeholder 2"/>
          <p:cNvSpPr>
            <a:spLocks noGrp="1"/>
          </p:cNvSpPr>
          <p:nvPr>
            <p:ph sz="quarter" idx="1"/>
          </p:nvPr>
        </p:nvSpPr>
        <p:spPr>
          <a:xfrm>
            <a:off x="914400" y="1219200"/>
            <a:ext cx="7772400" cy="4800600"/>
          </a:xfrm>
        </p:spPr>
        <p:txBody>
          <a:bodyPr>
            <a:normAutofit fontScale="92500" lnSpcReduction="10000"/>
          </a:bodyPr>
          <a:lstStyle/>
          <a:p>
            <a:r>
              <a:rPr lang="en-US" dirty="0"/>
              <a:t>969.001 (1) “Bail means monetary conditions of release.</a:t>
            </a:r>
          </a:p>
          <a:p>
            <a:r>
              <a:rPr lang="en-US" dirty="0"/>
              <a:t>969.01 Eligibility</a:t>
            </a:r>
            <a:r>
              <a:rPr lang="en-US" b="1" dirty="0"/>
              <a:t> for release</a:t>
            </a:r>
            <a:r>
              <a:rPr lang="en-US" dirty="0"/>
              <a:t>.  (1)  Before conviction.  A defendant arrested for a criminal offense is eligible for release under </a:t>
            </a:r>
            <a:r>
              <a:rPr lang="en-US" b="1" i="1" dirty="0"/>
              <a:t>reasonable conditions </a:t>
            </a:r>
            <a:r>
              <a:rPr lang="en-US" dirty="0"/>
              <a:t>designed to assure his or her appearance in court, protect members of the community from serious bodily harm, or prevent the intimidation of witnesses.  </a:t>
            </a:r>
            <a:r>
              <a:rPr lang="en-US" i="1" dirty="0">
                <a:solidFill>
                  <a:srgbClr val="C00000"/>
                </a:solidFill>
              </a:rPr>
              <a:t>Bail may be imposed at or after the initial appearance only upon a finding by the court that there is a reasonable basis to believe that bail is necessary to assure appearance in court.   </a:t>
            </a:r>
          </a:p>
          <a:p>
            <a:endParaRPr lang="en-US" dirty="0"/>
          </a:p>
        </p:txBody>
      </p:sp>
    </p:spTree>
    <p:extLst>
      <p:ext uri="{BB962C8B-B14F-4D97-AF65-F5344CB8AC3E}">
        <p14:creationId xmlns:p14="http://schemas.microsoft.com/office/powerpoint/2010/main" val="3595061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spcBef>
                <a:spcPts val="528"/>
              </a:spcBef>
              <a:buFont typeface="Arial"/>
              <a:buChar char="•"/>
            </a:pPr>
            <a:endParaRPr lang="en-US" sz="2200" dirty="0">
              <a:solidFill>
                <a:srgbClr val="000000"/>
              </a:solidFill>
            </a:endParaRPr>
          </a:p>
          <a:p>
            <a:pPr>
              <a:spcBef>
                <a:spcPts val="528"/>
              </a:spcBef>
              <a:buFont typeface="Arial"/>
              <a:buChar char="•"/>
            </a:pPr>
            <a:r>
              <a:rPr lang="en-US" sz="2200" dirty="0">
                <a:solidFill>
                  <a:srgbClr val="000000"/>
                </a:solidFill>
              </a:rPr>
              <a:t>969.01(1) ……the judge shall first consider the likelihood of the defendant appearing for trial if released on his or her own recognizance.  </a:t>
            </a:r>
          </a:p>
          <a:p>
            <a:pPr>
              <a:spcBef>
                <a:spcPts val="528"/>
              </a:spcBef>
              <a:buFont typeface="Arial"/>
              <a:buChar char="•"/>
            </a:pPr>
            <a:endParaRPr lang="en-US" sz="2200" dirty="0">
              <a:solidFill>
                <a:srgbClr val="000000"/>
              </a:solidFill>
            </a:endParaRPr>
          </a:p>
          <a:p>
            <a:pPr>
              <a:spcBef>
                <a:spcPts val="528"/>
              </a:spcBef>
              <a:buFont typeface="Arial"/>
              <a:buChar char="•"/>
            </a:pPr>
            <a:r>
              <a:rPr lang="en-US" sz="2200" dirty="0">
                <a:solidFill>
                  <a:srgbClr val="000000"/>
                </a:solidFill>
              </a:rPr>
              <a:t>969.01(4) Considerations in setting conditions of release</a:t>
            </a:r>
          </a:p>
          <a:p>
            <a:pPr marL="349250" indent="-349250">
              <a:spcBef>
                <a:spcPts val="528"/>
              </a:spcBef>
              <a:buNone/>
            </a:pPr>
            <a:r>
              <a:rPr lang="en-US" sz="2200" dirty="0">
                <a:solidFill>
                  <a:srgbClr val="000000"/>
                </a:solidFill>
              </a:rPr>
              <a:t>      </a:t>
            </a:r>
            <a:r>
              <a:rPr lang="en-US" sz="2200" i="1" dirty="0">
                <a:solidFill>
                  <a:srgbClr val="C00000"/>
                </a:solidFill>
              </a:rPr>
              <a:t>If bail is imposed, it </a:t>
            </a:r>
            <a:r>
              <a:rPr lang="en-US" sz="2200" i="1" u="sng" dirty="0">
                <a:solidFill>
                  <a:srgbClr val="C00000"/>
                </a:solidFill>
              </a:rPr>
              <a:t>shall</a:t>
            </a:r>
            <a:r>
              <a:rPr lang="en-US" sz="2200" i="1" dirty="0">
                <a:solidFill>
                  <a:srgbClr val="C00000"/>
                </a:solidFill>
              </a:rPr>
              <a:t> be only in the amount found necessary to assure appearance of the defendant. Conditions of release other than monetary conditions may be imposed for the purpose of protecting members of the community from serious bodily harm or preventing intimidation of witnesses</a:t>
            </a:r>
            <a:endParaRPr lang="en-US" sz="2200" dirty="0"/>
          </a:p>
          <a:p>
            <a:endParaRPr lang="en-US" dirty="0"/>
          </a:p>
        </p:txBody>
      </p:sp>
    </p:spTree>
    <p:extLst>
      <p:ext uri="{BB962C8B-B14F-4D97-AF65-F5344CB8AC3E}">
        <p14:creationId xmlns:p14="http://schemas.microsoft.com/office/powerpoint/2010/main" val="33328805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5800" y="1092200"/>
            <a:ext cx="8001000" cy="5537200"/>
          </a:xfrm>
        </p:spPr>
        <p:txBody>
          <a:bodyPr>
            <a:normAutofit fontScale="85000" lnSpcReduction="10000"/>
          </a:bodyPr>
          <a:lstStyle/>
          <a:p>
            <a:pPr marL="0" indent="0">
              <a:buNone/>
            </a:pPr>
            <a:r>
              <a:rPr lang="en-US" b="1" dirty="0"/>
              <a:t>969.02 Release of defendants charged with misdemeanors</a:t>
            </a:r>
            <a:r>
              <a:rPr lang="en-US" dirty="0"/>
              <a:t>. </a:t>
            </a:r>
          </a:p>
          <a:p>
            <a:pPr marL="0" indent="0">
              <a:buNone/>
            </a:pPr>
            <a:r>
              <a:rPr lang="en-US" dirty="0"/>
              <a:t> The Judge may: </a:t>
            </a:r>
          </a:p>
          <a:p>
            <a:pPr marL="0" indent="0">
              <a:buNone/>
            </a:pPr>
            <a:r>
              <a:rPr lang="en-US" dirty="0"/>
              <a:t> (d) Impose any other condition deemed reasonably necessary to assure appearance as required </a:t>
            </a:r>
            <a:r>
              <a:rPr lang="en-US" i="1" dirty="0">
                <a:solidFill>
                  <a:srgbClr val="C00000"/>
                </a:solidFill>
              </a:rPr>
              <a:t>or any nonmonetary condition deemed reasonably necessary to protect members of the community from serious bodily harm or prevent intimation of witnesses</a:t>
            </a:r>
          </a:p>
          <a:p>
            <a:pPr marL="0" indent="0">
              <a:buNone/>
            </a:pPr>
            <a:r>
              <a:rPr lang="en-US" dirty="0"/>
              <a:t> </a:t>
            </a:r>
          </a:p>
          <a:p>
            <a:pPr marL="0" indent="0">
              <a:buNone/>
            </a:pPr>
            <a:r>
              <a:rPr lang="en-US" b="1" dirty="0"/>
              <a:t>969.03 Release of defendants charged with felonies</a:t>
            </a:r>
            <a:r>
              <a:rPr lang="en-US" dirty="0"/>
              <a:t>.</a:t>
            </a:r>
          </a:p>
          <a:p>
            <a:pPr marL="0" indent="0">
              <a:buNone/>
            </a:pPr>
            <a:r>
              <a:rPr lang="en-US" dirty="0"/>
              <a:t> The Judge may:</a:t>
            </a:r>
          </a:p>
          <a:p>
            <a:pPr marL="0" indent="0">
              <a:buNone/>
            </a:pPr>
            <a:r>
              <a:rPr lang="en-US" dirty="0"/>
              <a:t> (e)  Impose any other condition deemed reasonably necessary to assure appearance as required </a:t>
            </a:r>
            <a:r>
              <a:rPr lang="en-US" i="1" dirty="0">
                <a:solidFill>
                  <a:srgbClr val="C00000"/>
                </a:solidFill>
              </a:rPr>
              <a:t>or any nonmonetary condition deemed reasonably necessary to protect members of the community from serious bodily harm or prevent intimidation of witnesses</a:t>
            </a:r>
            <a:r>
              <a:rPr lang="en-US" dirty="0"/>
              <a:t> </a:t>
            </a:r>
          </a:p>
        </p:txBody>
      </p:sp>
    </p:spTree>
    <p:extLst>
      <p:ext uri="{BB962C8B-B14F-4D97-AF65-F5344CB8AC3E}">
        <p14:creationId xmlns:p14="http://schemas.microsoft.com/office/powerpoint/2010/main" val="34831824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762000"/>
            <a:ext cx="7772400" cy="5257800"/>
          </a:xfrm>
        </p:spPr>
        <p:txBody>
          <a:bodyPr>
            <a:normAutofit fontScale="92500"/>
          </a:bodyPr>
          <a:lstStyle/>
          <a:p>
            <a:endParaRPr lang="en-US" b="1" u="sng" dirty="0"/>
          </a:p>
          <a:p>
            <a:r>
              <a:rPr lang="en-US" b="1" u="sng" dirty="0"/>
              <a:t>American Bar Association Standard 10-1.1</a:t>
            </a:r>
            <a:r>
              <a:rPr lang="en-US" b="1" dirty="0"/>
              <a:t> “The law favors release of defendants pending adjudication of charges.”</a:t>
            </a:r>
          </a:p>
          <a:p>
            <a:endParaRPr lang="en-US" dirty="0"/>
          </a:p>
          <a:p>
            <a:r>
              <a:rPr lang="en-US" b="1" u="sng" dirty="0"/>
              <a:t>National District Attorneys Association Standards on Pretrial Release 45.2.1  </a:t>
            </a:r>
            <a:r>
              <a:rPr lang="en-US" b="1" dirty="0"/>
              <a:t>“Whenever possible, release before trial should be on the recognizance of the accused”…  “Reliance on money bail should be discouraged and be required only in those cases in which less restrictive conditions will not reasonably ensure the defendant’s appearance.”</a:t>
            </a:r>
            <a:endParaRPr lang="en-US" dirty="0"/>
          </a:p>
          <a:p>
            <a:endParaRPr lang="en-US" dirty="0"/>
          </a:p>
        </p:txBody>
      </p:sp>
    </p:spTree>
    <p:extLst>
      <p:ext uri="{BB962C8B-B14F-4D97-AF65-F5344CB8AC3E}">
        <p14:creationId xmlns:p14="http://schemas.microsoft.com/office/powerpoint/2010/main" val="3805754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10000"/>
          </a:bodyPr>
          <a:lstStyle/>
          <a:p>
            <a:r>
              <a:rPr lang="en-US" b="1" u="sng" dirty="0"/>
              <a:t>American Bar Association Pretrial Release Standards 10-1.10(a)  “</a:t>
            </a:r>
            <a:r>
              <a:rPr lang="en-US" b="1" dirty="0"/>
              <a:t>Every jurisdiction should establish a pretrial services agency or program to collect and present the necessary information, present risk assessments, and, consistent with court policy, make release recommendations required by the judicial officer in making release decisions, including the defendant’s eligibility for diversion, treatment, or other alternative adjudication programs, such as drug or other treatment courts.  Pretrial services should also monitor, supervise, and assist defendants release prior to trial, and review the status and release eligibility of detained defendants for the court on an ongoing basis”.</a:t>
            </a:r>
            <a:endParaRPr lang="en-US" dirty="0"/>
          </a:p>
          <a:p>
            <a:endParaRPr lang="en-US" dirty="0"/>
          </a:p>
        </p:txBody>
      </p:sp>
    </p:spTree>
    <p:extLst>
      <p:ext uri="{BB962C8B-B14F-4D97-AF65-F5344CB8AC3E}">
        <p14:creationId xmlns:p14="http://schemas.microsoft.com/office/powerpoint/2010/main" val="424871519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247b939b-d796-4ca8-8817-01c2663ff16e"/>
  <p:tag name="WASPOLLED" val="B3E053DE160241429DA7FBCDF1003526"/>
  <p:tag name="TPVERSION" val="6"/>
  <p:tag name="TPFULLVERSION" val="7.5.8.4"/>
  <p:tag name="PPTVERSION" val="15"/>
  <p:tag name="TPOS" val="2"/>
  <p:tag name="TPLASTSAVEVERSION" val="6.2 PC"/>
</p:tagLst>
</file>

<file path=ppt/theme/theme1.xml><?xml version="1.0" encoding="utf-8"?>
<a:theme xmlns:a="http://schemas.openxmlformats.org/drawingml/2006/main" name="LJAF1">
  <a:themeElements>
    <a:clrScheme name="Custom 6">
      <a:dk1>
        <a:srgbClr val="787878"/>
      </a:dk1>
      <a:lt1>
        <a:sysClr val="window" lastClr="FFFFFF"/>
      </a:lt1>
      <a:dk2>
        <a:srgbClr val="195975"/>
      </a:dk2>
      <a:lt2>
        <a:srgbClr val="EEECE1"/>
      </a:lt2>
      <a:accent1>
        <a:srgbClr val="006A72"/>
      </a:accent1>
      <a:accent2>
        <a:srgbClr val="BF2E1A"/>
      </a:accent2>
      <a:accent3>
        <a:srgbClr val="666666"/>
      </a:accent3>
      <a:accent4>
        <a:srgbClr val="BB7F00"/>
      </a:accent4>
      <a:accent5>
        <a:srgbClr val="00227E"/>
      </a:accent5>
      <a:accent6>
        <a:srgbClr val="BB5800"/>
      </a:accent6>
      <a:hlink>
        <a:srgbClr val="9DB2B1"/>
      </a:hlink>
      <a:folHlink>
        <a:srgbClr val="9DB2B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30672</TotalTime>
  <Words>1949</Words>
  <Application>Microsoft Office PowerPoint</Application>
  <PresentationFormat>On-screen Show (4:3)</PresentationFormat>
  <Paragraphs>349</Paragraphs>
  <Slides>37</Slides>
  <Notes>16</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LJAF1</vt:lpstr>
      <vt:lpstr>Evidence Based Pretrial Release  and Monitoring in Wisconsin </vt:lpstr>
      <vt:lpstr>Pretrial Justice</vt:lpstr>
      <vt:lpstr>Overview of EBDM Pretrial Decision Points</vt:lpstr>
      <vt:lpstr>“Legal”</vt:lpstr>
      <vt:lpstr>BAIL</vt:lpstr>
      <vt:lpstr>PowerPoint Presentation</vt:lpstr>
      <vt:lpstr>PowerPoint Presentation</vt:lpstr>
      <vt:lpstr>PowerPoint Presentation</vt:lpstr>
      <vt:lpstr>PowerPoint Presentation</vt:lpstr>
      <vt:lpstr>Foundational Concepts</vt:lpstr>
      <vt:lpstr>Foundational Concepts</vt:lpstr>
      <vt:lpstr>PowerPoint Presentation</vt:lpstr>
      <vt:lpstr>PowerPoint Presentation</vt:lpstr>
      <vt:lpstr>Pretrial Justice</vt:lpstr>
      <vt:lpstr>Pretrial Justice in Wisconsin</vt:lpstr>
      <vt:lpstr>Wisconsin Pretrial Pilot Project</vt:lpstr>
      <vt:lpstr>Pretrial Risk Assessment</vt:lpstr>
      <vt:lpstr>Pretrial Risk Assessment</vt:lpstr>
      <vt:lpstr>Public Safety Assessment: Origins</vt:lpstr>
      <vt:lpstr>PSA’s Innovations</vt:lpstr>
      <vt:lpstr>PSA Risk Factors</vt:lpstr>
      <vt:lpstr>PSA Validation</vt:lpstr>
      <vt:lpstr>PSA General Scoring Instructions</vt:lpstr>
      <vt:lpstr>Pretrial Risk Management</vt:lpstr>
      <vt:lpstr>Improving Court Appearance</vt:lpstr>
      <vt:lpstr>Improving Public Safety</vt:lpstr>
      <vt:lpstr>Decision Making Framework</vt:lpstr>
      <vt:lpstr>PowerPoint Presentation</vt:lpstr>
      <vt:lpstr>MILWAUKEE COUNTY OUTCOMES 2017</vt:lpstr>
      <vt:lpstr>BOND TYPE COMPARISON PRE &amp; POST SYSTEM CHANGES</vt:lpstr>
      <vt:lpstr>PowerPoint Presentation</vt:lpstr>
      <vt:lpstr>PowerPoint Presentation</vt:lpstr>
      <vt:lpstr>PowerPoint Presentation</vt:lpstr>
      <vt:lpstr>PowerPoint Presentation</vt:lpstr>
      <vt:lpstr>PowerPoint Presentation</vt:lpstr>
      <vt:lpstr>969.035 Pretrial detention</vt:lpstr>
      <vt:lpstr>Next Steps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bkays</dc:creator>
  <cp:lastModifiedBy>Tahji Burnett</cp:lastModifiedBy>
  <cp:revision>1766</cp:revision>
  <cp:lastPrinted>2018-02-25T15:50:53Z</cp:lastPrinted>
  <dcterms:created xsi:type="dcterms:W3CDTF">2013-04-10T00:15:47Z</dcterms:created>
  <dcterms:modified xsi:type="dcterms:W3CDTF">2018-08-14T13:19:23Z</dcterms:modified>
</cp:coreProperties>
</file>