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4"/>
  </p:sldMasterIdLst>
  <p:notesMasterIdLst>
    <p:notesMasterId r:id="rId28"/>
  </p:notesMasterIdLst>
  <p:sldIdLst>
    <p:sldId id="256" r:id="rId5"/>
    <p:sldId id="332" r:id="rId6"/>
    <p:sldId id="287" r:id="rId7"/>
    <p:sldId id="275" r:id="rId8"/>
    <p:sldId id="288" r:id="rId9"/>
    <p:sldId id="289" r:id="rId10"/>
    <p:sldId id="305" r:id="rId11"/>
    <p:sldId id="314" r:id="rId12"/>
    <p:sldId id="292" r:id="rId13"/>
    <p:sldId id="310" r:id="rId14"/>
    <p:sldId id="290" r:id="rId15"/>
    <p:sldId id="291" r:id="rId16"/>
    <p:sldId id="297" r:id="rId17"/>
    <p:sldId id="296" r:id="rId18"/>
    <p:sldId id="294" r:id="rId19"/>
    <p:sldId id="295" r:id="rId20"/>
    <p:sldId id="298" r:id="rId21"/>
    <p:sldId id="299" r:id="rId22"/>
    <p:sldId id="301" r:id="rId23"/>
    <p:sldId id="286" r:id="rId24"/>
    <p:sldId id="313" r:id="rId25"/>
    <p:sldId id="300" r:id="rId26"/>
    <p:sldId id="257" r:id="rId27"/>
  </p:sldIdLst>
  <p:sldSz cx="9144000" cy="6858000" type="screen4x3"/>
  <p:notesSz cx="7010400" cy="92964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B9B"/>
    <a:srgbClr val="F1E545"/>
    <a:srgbClr val="3B608D"/>
    <a:srgbClr val="545454"/>
    <a:srgbClr val="903D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0058" autoAdjust="0"/>
  </p:normalViewPr>
  <p:slideViewPr>
    <p:cSldViewPr>
      <p:cViewPr varScale="1">
        <p:scale>
          <a:sx n="103" d="100"/>
          <a:sy n="103" d="100"/>
        </p:scale>
        <p:origin x="1866" y="108"/>
      </p:cViewPr>
      <p:guideLst>
        <p:guide orient="horz" pos="2160"/>
        <p:guide pos="2880"/>
      </p:guideLst>
    </p:cSldViewPr>
  </p:slideViewPr>
  <p:notesTextViewPr>
    <p:cViewPr>
      <p:scale>
        <a:sx n="3" d="2"/>
        <a:sy n="3" d="2"/>
      </p:scale>
      <p:origin x="0" y="0"/>
    </p:cViewPr>
  </p:notesTextViewPr>
  <p:notesViewPr>
    <p:cSldViewPr>
      <p:cViewPr varScale="1">
        <p:scale>
          <a:sx n="86" d="100"/>
          <a:sy n="86" d="100"/>
        </p:scale>
        <p:origin x="38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447E72A-D913-4DC2-9E0A-E520CE8FCC86}" type="datetimeFigureOut">
              <a:rPr lang="en-US" smtClean="0"/>
              <a:pPr/>
              <a:t>8/14/2018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412246164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Calibri (Body)"/>
        <a:ea typeface="+mn-ea"/>
        <a:cs typeface="+mn-cs"/>
      </a:defRPr>
    </a:lvl1pPr>
    <a:lvl2pPr marL="457200" algn="l" rtl="0">
      <a:defRPr sz="1200" kern="1200">
        <a:solidFill>
          <a:schemeClr val="tx1"/>
        </a:solidFill>
        <a:latin typeface="Calibri (Body)"/>
        <a:ea typeface="+mn-ea"/>
        <a:cs typeface="+mn-cs"/>
      </a:defRPr>
    </a:lvl2pPr>
    <a:lvl3pPr marL="914400" algn="l" rtl="0">
      <a:defRPr sz="1200" kern="1200">
        <a:solidFill>
          <a:schemeClr val="tx1"/>
        </a:solidFill>
        <a:latin typeface="Calibri (Body)"/>
        <a:ea typeface="+mn-ea"/>
        <a:cs typeface="+mn-cs"/>
      </a:defRPr>
    </a:lvl3pPr>
    <a:lvl4pPr marL="1371600" algn="l" rtl="0">
      <a:defRPr sz="1200" kern="1200">
        <a:solidFill>
          <a:schemeClr val="tx1"/>
        </a:solidFill>
        <a:latin typeface="Calibri (Body)"/>
        <a:ea typeface="+mn-ea"/>
        <a:cs typeface="+mn-cs"/>
      </a:defRPr>
    </a:lvl4pPr>
    <a:lvl5pPr marL="1828800" algn="l" rtl="0">
      <a:defRPr sz="1200" kern="1200">
        <a:solidFill>
          <a:schemeClr val="tx1"/>
        </a:solidFill>
        <a:latin typeface="Calibri (Body)"/>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harleskochinstitute.org/news/new-survey-americans-support-reforms-pretrial-money-bail-system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40396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Enactments have also provided further guidance on the conditions of release. In 2017, we saw a couple of new things in statute, including restrictions on courts ability to impose financial conditions in certain cases and requirements to consider a defendant’s ability to pay financial conditions. This included financial conditions of release and even associated supervision fees. Additionally, a 2017 Nebraska law requires courts to consider all methods of bond and conditions of release that might be used to avoid incarceration. </a:t>
            </a:r>
          </a:p>
          <a:p>
            <a:endParaRPr lang="en-US" dirty="0">
              <a:latin typeface="+mn-lt"/>
            </a:endParaRPr>
          </a:p>
          <a:p>
            <a:r>
              <a:rPr lang="en-US" dirty="0">
                <a:latin typeface="+mn-lt"/>
              </a:rPr>
              <a:t>Legislation also sped up review procedures for defendants who couldn’t meet conditions of release as initially set. This last change has broadly been referred to as a “2</a:t>
            </a:r>
            <a:r>
              <a:rPr lang="en-US" baseline="30000" dirty="0">
                <a:latin typeface="+mn-lt"/>
              </a:rPr>
              <a:t>nd</a:t>
            </a:r>
            <a:r>
              <a:rPr lang="en-US" dirty="0">
                <a:latin typeface="+mn-lt"/>
              </a:rPr>
              <a:t> look” and it is something that I’m seeing more of and also hearing more about in local practice. These provisions usually authorize a defendant to file a motion seeking review after a specified number of hours in detention. Some variations of this provision require courts to review conditions instead of waiting on a defendant motion, and a 2017 Texas law even created a presumption of inability to pay after 48 hours of detention in certain cases.</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10</a:t>
            </a:fld>
            <a:endParaRPr lang="en-US"/>
          </a:p>
        </p:txBody>
      </p:sp>
    </p:spTree>
    <p:extLst>
      <p:ext uri="{BB962C8B-B14F-4D97-AF65-F5344CB8AC3E}">
        <p14:creationId xmlns:p14="http://schemas.microsoft.com/office/powerpoint/2010/main" val="3038888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In addition to providing statutory guidance on the method and conditions of release, state legislatures have also been looking at what conditions are statutorily authorized. Overall, this wealth of legislative action has focused largely on broadening and diversifying conditions of release that are available to courts and other release officials. </a:t>
            </a:r>
          </a:p>
          <a:p>
            <a:endParaRPr lang="en-US" dirty="0">
              <a:latin typeface="+mn-lt"/>
            </a:endParaRPr>
          </a:p>
          <a:p>
            <a:r>
              <a:rPr lang="en-US" dirty="0">
                <a:latin typeface="+mn-lt"/>
              </a:rPr>
              <a:t>40 states and the District of Columbia enacted 130 new laws between 2012 and 2017 addressing conditions of pretrial release. </a:t>
            </a:r>
          </a:p>
          <a:p>
            <a:endParaRPr lang="en-US" dirty="0">
              <a:latin typeface="+mn-lt"/>
            </a:endParaRPr>
          </a:p>
          <a:p>
            <a:r>
              <a:rPr lang="en-US" dirty="0">
                <a:latin typeface="+mn-lt"/>
              </a:rPr>
              <a:t>This legislation has added additional conditions of release to those statutorily provided for, and occasionally it has authorized or provided funding for supervision programs such as electronic monitoring.</a:t>
            </a:r>
          </a:p>
          <a:p>
            <a:endParaRPr lang="en-US" dirty="0">
              <a:latin typeface="+mn-lt"/>
            </a:endParaRPr>
          </a:p>
          <a:p>
            <a:r>
              <a:rPr lang="en-US" dirty="0">
                <a:latin typeface="+mn-lt"/>
              </a:rPr>
              <a:t>In addition to the conditions that are statutorily provided for, all but a handful of states authorize courts to impose any additional condition that they deem necessary to ensure the appearance of the defendant and/or public safety. These legislative actions can help to authorize alternatives to financial conditions of release and ultimately pretrial detention. </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11</a:t>
            </a:fld>
            <a:endParaRPr lang="en-US"/>
          </a:p>
        </p:txBody>
      </p:sp>
    </p:spTree>
    <p:extLst>
      <p:ext uri="{BB962C8B-B14F-4D97-AF65-F5344CB8AC3E}">
        <p14:creationId xmlns:p14="http://schemas.microsoft.com/office/powerpoint/2010/main" val="592061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12</a:t>
            </a:fld>
            <a:endParaRPr lang="en-US"/>
          </a:p>
        </p:txBody>
      </p:sp>
    </p:spTree>
    <p:extLst>
      <p:ext uri="{BB962C8B-B14F-4D97-AF65-F5344CB8AC3E}">
        <p14:creationId xmlns:p14="http://schemas.microsoft.com/office/powerpoint/2010/main" val="605119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Relatedly, states have also been looking at pretrial services. The majority of states currently use pretrial services programs to some degree whether that is statewide or in only a few jurisdictions varies by state.</a:t>
            </a:r>
          </a:p>
          <a:p>
            <a:endParaRPr lang="en-US" sz="1100" dirty="0">
              <a:latin typeface="+mn-lt"/>
            </a:endParaRPr>
          </a:p>
          <a:p>
            <a:r>
              <a:rPr lang="en-US" dirty="0">
                <a:latin typeface="+mn-lt"/>
              </a:rPr>
              <a:t>Generally, the core responsibilities of pretrial services programs are to evaluate and provide information on defendants to officials charged with releasing them, and to supervise defendants on pretrial release. </a:t>
            </a:r>
          </a:p>
          <a:p>
            <a:endParaRPr lang="en-US" sz="1100" dirty="0">
              <a:latin typeface="+mn-lt"/>
            </a:endParaRPr>
          </a:p>
          <a:p>
            <a:r>
              <a:rPr lang="en-US" dirty="0">
                <a:latin typeface="+mn-lt"/>
              </a:rPr>
              <a:t>In the last 6 years 29 states have legislatively addressed pretrial services. Among various other technical changes these enactments have included: (1) Creating or authorizing new statewide pretrial services programs and (2) Authorizing the use of existing funds for pretrial services or appropriating new funds for the support of pretrial services.</a:t>
            </a:r>
            <a:endParaRPr lang="en-US" sz="1100" dirty="0">
              <a:latin typeface="+mn-lt"/>
            </a:endParaRPr>
          </a:p>
          <a:p>
            <a:pPr lvl="1"/>
            <a:endParaRPr lang="en-US" dirty="0">
              <a:latin typeface="+mn-lt"/>
            </a:endParaRPr>
          </a:p>
        </p:txBody>
      </p:sp>
      <p:sp>
        <p:nvSpPr>
          <p:cNvPr id="4" name="Slide Number Placeholder 3"/>
          <p:cNvSpPr>
            <a:spLocks noGrp="1"/>
          </p:cNvSpPr>
          <p:nvPr>
            <p:ph type="sldNum" sz="quarter" idx="10"/>
          </p:nvPr>
        </p:nvSpPr>
        <p:spPr/>
        <p:txBody>
          <a:bodyPr/>
          <a:lstStyle/>
          <a:p>
            <a:fld id="{A5D78FC6-CE17-4259-A63C-DDFC12E048FC}" type="slidenum">
              <a:rPr lang="en-US" smtClean="0"/>
              <a:pPr/>
              <a:t>13</a:t>
            </a:fld>
            <a:endParaRPr lang="en-US"/>
          </a:p>
        </p:txBody>
      </p:sp>
    </p:spTree>
    <p:extLst>
      <p:ext uri="{BB962C8B-B14F-4D97-AF65-F5344CB8AC3E}">
        <p14:creationId xmlns:p14="http://schemas.microsoft.com/office/powerpoint/2010/main" val="15713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The next legislative trend relates to who is eligible for release and when. A lot of legislation that I track in this area authorizes pretrial detention of a defendant in certain circumstances. </a:t>
            </a:r>
          </a:p>
          <a:p>
            <a:endParaRPr lang="en-US" dirty="0">
              <a:latin typeface="+mn-lt"/>
            </a:endParaRPr>
          </a:p>
          <a:p>
            <a:r>
              <a:rPr lang="en-US" dirty="0">
                <a:latin typeface="+mn-lt"/>
              </a:rPr>
              <a:t>For example, a lot of recent action has created temporary holds for defendants charged with domestic violence or similar offenses. Generally, these provisions are referred to as “cooling-off periods” and require the detention of a defendant for a specified number of hours or until the first court appearance or an adversarial release hearing. </a:t>
            </a:r>
          </a:p>
          <a:p>
            <a:endParaRPr lang="en-US" dirty="0">
              <a:latin typeface="+mn-lt"/>
            </a:endParaRPr>
          </a:p>
          <a:p>
            <a:r>
              <a:rPr lang="en-US" dirty="0">
                <a:latin typeface="+mn-lt"/>
              </a:rPr>
              <a:t>I also track provisions that expand non-bailable offenses or specify instances in which a defendant cannot be detained. </a:t>
            </a:r>
          </a:p>
          <a:p>
            <a:endParaRPr lang="en-US" dirty="0">
              <a:latin typeface="+mn-lt"/>
            </a:endParaRPr>
          </a:p>
          <a:p>
            <a:r>
              <a:rPr lang="en-US" dirty="0">
                <a:latin typeface="+mn-lt"/>
              </a:rPr>
              <a:t>In the last 6 years, 30 states and the District of Columbia have enacted 67 new laws affecting these policies. This area of the law has also been affected by the constitutional amendments in New Jersey and New Mexico that I mentioned at the beginning of my presentation.</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14</a:t>
            </a:fld>
            <a:endParaRPr lang="en-US"/>
          </a:p>
        </p:txBody>
      </p:sp>
    </p:spTree>
    <p:extLst>
      <p:ext uri="{BB962C8B-B14F-4D97-AF65-F5344CB8AC3E}">
        <p14:creationId xmlns:p14="http://schemas.microsoft.com/office/powerpoint/2010/main" val="679141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 next policy area that I’ve noticed receiving a lot of legislative attention is the role of victims in the pretrial process. Most states have statutes or constitutional provisions on this topic.</a:t>
            </a:r>
          </a:p>
          <a:p>
            <a:endParaRPr lang="en-US" dirty="0">
              <a:latin typeface="+mn-lt"/>
            </a:endParaRPr>
          </a:p>
          <a:p>
            <a:r>
              <a:rPr lang="en-US" dirty="0">
                <a:latin typeface="+mn-lt"/>
              </a:rPr>
              <a:t>The majority of states provide victims with the right to be notified when a defendant is released prior to trial, and several states also require that the victim be notified of conditions of release as well.</a:t>
            </a:r>
          </a:p>
          <a:p>
            <a:endParaRPr lang="en-US" dirty="0">
              <a:latin typeface="+mn-lt"/>
            </a:endParaRPr>
          </a:p>
          <a:p>
            <a:r>
              <a:rPr lang="en-US" dirty="0">
                <a:latin typeface="+mn-lt"/>
              </a:rPr>
              <a:t>Most states also have laws addressing victim participation at the pretrial stage. This can include the right to be heard or the right to be consulted.</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15</a:t>
            </a:fld>
            <a:endParaRPr lang="en-US"/>
          </a:p>
        </p:txBody>
      </p:sp>
    </p:spTree>
    <p:extLst>
      <p:ext uri="{BB962C8B-B14F-4D97-AF65-F5344CB8AC3E}">
        <p14:creationId xmlns:p14="http://schemas.microsoft.com/office/powerpoint/2010/main" val="3966226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Between 2012 and 2017, 38 states addressed pretrial policy related to victims. These laws are frequently directed at protecting victims of domestic violence, stalking, certain sex offenses and victims of protection order violations.</a:t>
            </a:r>
          </a:p>
          <a:p>
            <a:endParaRPr lang="en-US" dirty="0">
              <a:latin typeface="+mn-lt"/>
            </a:endParaRPr>
          </a:p>
          <a:p>
            <a:r>
              <a:rPr lang="en-US" dirty="0">
                <a:latin typeface="+mn-lt"/>
              </a:rPr>
              <a:t>Examples of what some of these enactments have done include: (1) Cooling off periods, or delayed release for certain defendants; (2) Expanding options for domestic violence evaluations including lethality assessments; (3) Automatic entry of a protection order as a condition of release; and (4) Requiring courts to consider victim safety when determining release and conditions. </a:t>
            </a:r>
          </a:p>
          <a:p>
            <a:endParaRPr lang="en-US" dirty="0">
              <a:latin typeface="+mn-lt"/>
            </a:endParaRPr>
          </a:p>
          <a:p>
            <a:r>
              <a:rPr lang="en-US" dirty="0">
                <a:latin typeface="+mn-lt"/>
              </a:rPr>
              <a:t>In the past several years a handful of states have amended their constitutions or enacted legislation enumerating victims’ rights. Pretty much all of these provisions that have become law require courts to consider victim safety when determining conditions of release. </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16</a:t>
            </a:fld>
            <a:endParaRPr lang="en-US"/>
          </a:p>
        </p:txBody>
      </p:sp>
    </p:spTree>
    <p:extLst>
      <p:ext uri="{BB962C8B-B14F-4D97-AF65-F5344CB8AC3E}">
        <p14:creationId xmlns:p14="http://schemas.microsoft.com/office/powerpoint/2010/main" val="1234577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 last few things I want to talk about have more to do with appropriate use arrest and detention and increasing the availability of appropriate alternatives to arrest and detention. The majority of states authorize law enforcement officers to issue citations in lieu of making an arrest for specified offenses. This generally applies to misdemeanor offenses or other specified classes of offenses. </a:t>
            </a:r>
          </a:p>
          <a:p>
            <a:endParaRPr lang="en-US" dirty="0">
              <a:latin typeface="+mn-lt"/>
            </a:endParaRPr>
          </a:p>
          <a:p>
            <a:r>
              <a:rPr lang="en-US" dirty="0">
                <a:latin typeface="+mn-lt"/>
              </a:rPr>
              <a:t>In 2017 and now 2018, we saw a few enactments on this topic that specifically expanded authorization for law enforcement to use citation in lieu of arrest, but it is also worth noting that other legislative changes have affected this area of the law. For example, states that have reduced drug possession or other “non-serious offenses” from felonies to misdemeanors have thus also expand the range of offenses where citation in lieu of arrest could be utilized. Changing felony threshold levels also impacts which offenses qualify for citation in lieu of arrest.</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17</a:t>
            </a:fld>
            <a:endParaRPr lang="en-US"/>
          </a:p>
        </p:txBody>
      </p:sp>
    </p:spTree>
    <p:extLst>
      <p:ext uri="{BB962C8B-B14F-4D97-AF65-F5344CB8AC3E}">
        <p14:creationId xmlns:p14="http://schemas.microsoft.com/office/powerpoint/2010/main" val="689521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 last policy area I want to mention is another sort of early intervention before detention occurs. States have recently started to focus on what I call deflection, or rerouting individuals to community based behavioral health services prior to arrest or contact with law enforcement. These policies target individuals who may be high utilizers of the justice system, but for whom the justice system may not be the most appropriate intervention. </a:t>
            </a:r>
          </a:p>
          <a:p>
            <a:endParaRPr lang="en-US" dirty="0">
              <a:latin typeface="+mn-lt"/>
            </a:endParaRPr>
          </a:p>
          <a:p>
            <a:r>
              <a:rPr lang="en-US" dirty="0">
                <a:latin typeface="+mn-lt"/>
              </a:rPr>
              <a:t>Deflection is something that is relatively new for state legislatures, but we are starting to see legislative authorization, funding and oversight. Most deflection legislation to date has focused on individuals for whom drug, or mental health interventions would be the more appropriate response. </a:t>
            </a:r>
          </a:p>
          <a:p>
            <a:endParaRPr lang="en-US" dirty="0">
              <a:latin typeface="+mn-lt"/>
            </a:endParaRPr>
          </a:p>
          <a:p>
            <a:r>
              <a:rPr lang="en-US" dirty="0">
                <a:latin typeface="+mn-lt"/>
              </a:rPr>
              <a:t>We track these emerging deflection enactments alongside more well established pretrial diversion programs and pre-adjudication treatment courts.</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18</a:t>
            </a:fld>
            <a:endParaRPr lang="en-US"/>
          </a:p>
        </p:txBody>
      </p:sp>
    </p:spTree>
    <p:extLst>
      <p:ext uri="{BB962C8B-B14F-4D97-AF65-F5344CB8AC3E}">
        <p14:creationId xmlns:p14="http://schemas.microsoft.com/office/powerpoint/2010/main" val="421823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Forty-eight states and the District of Columbia have statutorily provided for pretrial diversion alternatives to the traditional criminal justice system. Nearly every state has enacted a new law addressing pretrial diversion since 2012 and I am seeing this trend continue. Pretrial diversion can refer to a lot of things, but I define it as interventions taking place after an individual is arrested, but prior to adjudication or final entry of judgment where successful completion results in dismissal of the case or charge.</a:t>
            </a:r>
          </a:p>
          <a:p>
            <a:endParaRPr lang="en-US" dirty="0">
              <a:latin typeface="+mn-lt"/>
            </a:endParaRPr>
          </a:p>
          <a:p>
            <a:r>
              <a:rPr lang="en-US" dirty="0">
                <a:latin typeface="+mn-lt"/>
              </a:rPr>
              <a:t>The majority of states have created two kinds of diversion alternatives, what I call population specific diversion and general population diversion. NCSL has an interactive database that allows you to look at the various types of diversion alternatives in all 50 states. The overwhelming trend in this area of the law is to expand diversion opportunities and resources for individuals for whom the criminal justice system may not be the best intervention. </a:t>
            </a:r>
          </a:p>
          <a:p>
            <a:pPr>
              <a:lnSpc>
                <a:spcPct val="107000"/>
              </a:lnSpc>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5D78FC6-CE17-4259-A63C-DDFC12E048FC}" type="slidenum">
              <a:rPr lang="en-US" smtClean="0"/>
              <a:pPr/>
              <a:t>19</a:t>
            </a:fld>
            <a:endParaRPr lang="en-US"/>
          </a:p>
        </p:txBody>
      </p:sp>
    </p:spTree>
    <p:extLst>
      <p:ext uri="{BB962C8B-B14F-4D97-AF65-F5344CB8AC3E}">
        <p14:creationId xmlns:p14="http://schemas.microsoft.com/office/powerpoint/2010/main" val="1087083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ln/>
        </p:spPr>
        <p:txBody>
          <a:bodyPr/>
          <a:lstStyle/>
          <a:p>
            <a:r>
              <a:rPr lang="en-US" dirty="0">
                <a:latin typeface="+mn-lt"/>
              </a:rPr>
              <a:t>Mr. Chairman, members of the committee, good morning. My name is Amber Widgery and I am a Senior Policy Specialist in the Criminal Justice Program at the National Conference of State Legislatures. </a:t>
            </a:r>
          </a:p>
          <a:p>
            <a:endParaRPr lang="en-US" dirty="0">
              <a:latin typeface="+mn-lt"/>
            </a:endParaRPr>
          </a:p>
          <a:p>
            <a:r>
              <a:rPr lang="en-US" dirty="0">
                <a:latin typeface="+mn-lt"/>
              </a:rPr>
              <a:t>For those who are not aware of NCSL, we are the bipartisan professional organization for all 7,383 state legislators and over 30,000 state legislative staff. Our offices are headquartered in Denver, Colo. and we have an office in Washington, D.C. We provide information and research on a wide range of public policy issues including pretrial release.</a:t>
            </a:r>
          </a:p>
          <a:p>
            <a:endParaRPr lang="en-US" dirty="0">
              <a:latin typeface="+mn-lt"/>
            </a:endParaRPr>
          </a:p>
        </p:txBody>
      </p:sp>
      <p:sp>
        <p:nvSpPr>
          <p:cNvPr id="31748" name="Slide Number Placeholder 3"/>
          <p:cNvSpPr>
            <a:spLocks noGrp="1"/>
          </p:cNvSpPr>
          <p:nvPr>
            <p:ph type="sldNum" sz="quarter" idx="5"/>
          </p:nvPr>
        </p:nvSpPr>
        <p:spPr>
          <a:noFill/>
        </p:spPr>
        <p:txBody>
          <a:bodyPr/>
          <a:lstStyle/>
          <a:p>
            <a:pPr defTabSz="1043964"/>
            <a:fld id="{1B58468D-A471-4A7F-8BF4-2D6508277D60}" type="slidenum">
              <a:rPr lang="en-US" smtClean="0">
                <a:solidFill>
                  <a:srgbClr val="000000"/>
                </a:solidFill>
              </a:rPr>
              <a:pPr defTabSz="1043964"/>
              <a:t>2</a:t>
            </a:fld>
            <a:endParaRPr lang="en-US" dirty="0">
              <a:solidFill>
                <a:srgbClr val="000000"/>
              </a:solidFill>
            </a:endParaRPr>
          </a:p>
        </p:txBody>
      </p:sp>
    </p:spTree>
    <p:extLst>
      <p:ext uri="{BB962C8B-B14F-4D97-AF65-F5344CB8AC3E}">
        <p14:creationId xmlns:p14="http://schemas.microsoft.com/office/powerpoint/2010/main" val="472810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latin typeface="+mn-lt"/>
            </a:endParaRPr>
          </a:p>
        </p:txBody>
      </p:sp>
      <p:sp>
        <p:nvSpPr>
          <p:cNvPr id="4" name="Slide Number Placeholder 3"/>
          <p:cNvSpPr>
            <a:spLocks noGrp="1"/>
          </p:cNvSpPr>
          <p:nvPr>
            <p:ph type="sldNum" sz="quarter" idx="10"/>
          </p:nvPr>
        </p:nvSpPr>
        <p:spPr/>
        <p:txBody>
          <a:bodyPr/>
          <a:lstStyle/>
          <a:p>
            <a:fld id="{A5D78FC6-CE17-4259-A63C-DDFC12E048FC}" type="slidenum">
              <a:rPr lang="en-US" smtClean="0"/>
              <a:pPr/>
              <a:t>20</a:t>
            </a:fld>
            <a:endParaRPr lang="en-US"/>
          </a:p>
        </p:txBody>
      </p:sp>
    </p:spTree>
    <p:extLst>
      <p:ext uri="{BB962C8B-B14F-4D97-AF65-F5344CB8AC3E}">
        <p14:creationId xmlns:p14="http://schemas.microsoft.com/office/powerpoint/2010/main" val="2869640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21</a:t>
            </a:fld>
            <a:endParaRPr lang="en-US"/>
          </a:p>
        </p:txBody>
      </p:sp>
    </p:spTree>
    <p:extLst>
      <p:ext uri="{BB962C8B-B14F-4D97-AF65-F5344CB8AC3E}">
        <p14:creationId xmlns:p14="http://schemas.microsoft.com/office/powerpoint/2010/main" val="1064743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22</a:t>
            </a:fld>
            <a:endParaRPr lang="en-US"/>
          </a:p>
        </p:txBody>
      </p:sp>
    </p:spTree>
    <p:extLst>
      <p:ext uri="{BB962C8B-B14F-4D97-AF65-F5344CB8AC3E}">
        <p14:creationId xmlns:p14="http://schemas.microsoft.com/office/powerpoint/2010/main" val="1015966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23</a:t>
            </a:fld>
            <a:endParaRPr lang="en-US"/>
          </a:p>
        </p:txBody>
      </p:sp>
    </p:spTree>
    <p:extLst>
      <p:ext uri="{BB962C8B-B14F-4D97-AF65-F5344CB8AC3E}">
        <p14:creationId xmlns:p14="http://schemas.microsoft.com/office/powerpoint/2010/main" val="2216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latin typeface="+mn-lt"/>
              </a:rPr>
              <a:t>Every state has enacted some kind of legislation addressing pretrial policy in the past 6 years since NCSL started tracking pretrial legislation in 2012. This number includes some relatively minor reforms, but increasingly we are seeing substantial state action on this issue. Between 2012 and the end of 2017 states legislatures had enacted more than 700 new laws.</a:t>
            </a:r>
          </a:p>
          <a:p>
            <a:endParaRPr lang="en-US" dirty="0">
              <a:latin typeface="+mn-lt"/>
            </a:endParaRPr>
          </a:p>
          <a:p>
            <a:r>
              <a:rPr lang="en-US" dirty="0">
                <a:latin typeface="+mn-lt"/>
              </a:rPr>
              <a:t>These enactments changing the framework of state pretrial systems have largely been bipartisan efforts. This cooperation is a reflection of the country as a whole. Recent national polling supported by the </a:t>
            </a:r>
            <a:r>
              <a:rPr lang="en-US" u="sng" dirty="0">
                <a:latin typeface="+mn-lt"/>
                <a:hlinkClick r:id="rId3"/>
              </a:rPr>
              <a:t>Charles Koch Institute and the Pretrial Justice Institute shows</a:t>
            </a:r>
            <a:r>
              <a:rPr lang="en-US" dirty="0">
                <a:latin typeface="+mn-lt"/>
              </a:rPr>
              <a:t> that a majority of Americans favor ending the practice of jailing people who cannot afford money bail before trial in all but extreme cases. The remainder of the poll results shows that Americans want an equitable justice system focused on public safety with less reliance on default incarceration.</a:t>
            </a:r>
          </a:p>
          <a:p>
            <a:endParaRPr lang="en-US" dirty="0">
              <a:latin typeface="+mn-lt"/>
            </a:endParaRPr>
          </a:p>
          <a:p>
            <a:r>
              <a:rPr lang="en-US" dirty="0">
                <a:latin typeface="+mn-lt"/>
              </a:rPr>
              <a:t>Additionally, voters have supported pretrial reforms. In 2014 New Jersey voters approved a constitutional amendment authorizing courts to detain defendants after finding that no conditions or combination of conditions could ensure appearance, public safety or prevent obstruction of the criminal justice process. In 2016, voters in New Mexico overwhelmingly approved a similar constitutional amendment authorizing pretrial detention of defendants who pose a high risk of danger to the community or failure to appear. That amendment went one step further and added a constitutional provision prohibiting the detention of defendants solely because of financial inability to post bond if they are determined to be neither dangerous nor a flight risk.</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219896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latin typeface="+mn-lt"/>
              </a:rPr>
              <a:t>There has been a lot of action on pretrial policies, but today I want to just focus on a few significant trends that I’ve seen emerge since 2012.</a:t>
            </a:r>
          </a:p>
          <a:p>
            <a:endParaRPr lang="en-US" dirty="0">
              <a:latin typeface="+mn-lt"/>
            </a:endParaRPr>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extLst>
      <p:ext uri="{BB962C8B-B14F-4D97-AF65-F5344CB8AC3E}">
        <p14:creationId xmlns:p14="http://schemas.microsoft.com/office/powerpoint/2010/main" val="246778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 first policy area I want to touch on is risk assessment. Recently, state legislatures have been requiring and encouraging courts to utilize risk assessments as a tool to assist them when determining whether and how to release a defendant. These tools predominantly are designed to predict risk of failure to appear and the risk of a defendant being re-arrested for a new offense. </a:t>
            </a:r>
          </a:p>
          <a:p>
            <a:endParaRPr lang="en-US" dirty="0">
              <a:latin typeface="+mn-lt"/>
            </a:endParaRPr>
          </a:p>
          <a:p>
            <a:r>
              <a:rPr lang="en-US" dirty="0">
                <a:latin typeface="+mn-lt"/>
              </a:rPr>
              <a:t>State legislatures have supported adding risk assessments as a tool four courts making difficult release decisions but have not required courts to strictly adhere to the results of these assessments. </a:t>
            </a:r>
          </a:p>
          <a:p>
            <a:endParaRPr lang="en-US" dirty="0">
              <a:latin typeface="+mn-lt"/>
            </a:endParaRPr>
          </a:p>
          <a:p>
            <a:r>
              <a:rPr lang="en-US" dirty="0">
                <a:latin typeface="+mn-lt"/>
              </a:rPr>
              <a:t>Between 2012 and 2017, 28 states enacted 50 new laws addressing the use of a risk assessment at some point during the pretrial process. </a:t>
            </a:r>
          </a:p>
          <a:p>
            <a:pPr lvl="0"/>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114300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Of those 28 states on the previous slide, 12 states – Alaska, Colorado, Delaware, Hawaii, Illinois, Indiana, Kentucky, Montana, New Jersey, Rhode Island, Vermont and West Virginia -  have required, authorized or incentivized the use of a risk assessment through legislation, for at least some if not all defendants, on a statewide basis. </a:t>
            </a:r>
          </a:p>
          <a:p>
            <a:endParaRPr lang="en-US" dirty="0">
              <a:latin typeface="+mn-lt"/>
            </a:endParaRPr>
          </a:p>
          <a:p>
            <a:r>
              <a:rPr lang="en-US" dirty="0">
                <a:latin typeface="+mn-lt"/>
              </a:rPr>
              <a:t>It is also worth noting that local jurisdictions and state judicial branches have been actively working on risk assessments, for example the Arizona Supreme Court modified the state’s rules of criminal procedure in 2017 to require the use of a risk assessment approved by the state supreme court when determining conditions of release necessary to ensure public safety or mitigate the risk of flight.</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a:p>
        </p:txBody>
      </p:sp>
    </p:spTree>
    <p:extLst>
      <p:ext uri="{BB962C8B-B14F-4D97-AF65-F5344CB8AC3E}">
        <p14:creationId xmlns:p14="http://schemas.microsoft.com/office/powerpoint/2010/main" val="350901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There was a sort of surge of activity surrounding risk assessments in 2017. The provisions in Illinois, Indiana, Montana and Rhode Island were all put in place last year, greatly increasing the number of states that are moving towards risk-based systems of pretrial release. </a:t>
            </a:r>
          </a:p>
          <a:p>
            <a:endParaRPr lang="en-US" dirty="0">
              <a:latin typeface="+mn-lt"/>
            </a:endParaRPr>
          </a:p>
          <a:p>
            <a:r>
              <a:rPr lang="en-US" dirty="0">
                <a:latin typeface="+mn-lt"/>
              </a:rPr>
              <a:t>The additional enactments you see on this slide did a number of things, but broadly speaking they funded or directed the development of a risk assessment tool, created risk-based release pilot programs, requested studies of risk-based tools and systems, or modified existing risk based systems that were already in place. These modifications have included limiting the use of information obtained during the risk assessment process, speeding up the risk assessment process by adding timeframes and clarifying that risk assessment is just one of many factors to be considered when courts are determining release and conditions. </a:t>
            </a:r>
          </a:p>
          <a:p>
            <a:endParaRPr lang="en-US" dirty="0">
              <a:latin typeface="+mn-lt"/>
            </a:endParaRPr>
          </a:p>
          <a:p>
            <a:r>
              <a:rPr lang="en-US" dirty="0">
                <a:latin typeface="+mn-lt"/>
              </a:rPr>
              <a:t>So far this year just about half the states have considered legislation that would address pretrial risk assessment. </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a:t>
            </a:fld>
            <a:endParaRPr lang="en-US"/>
          </a:p>
        </p:txBody>
      </p:sp>
    </p:spTree>
    <p:extLst>
      <p:ext uri="{BB962C8B-B14F-4D97-AF65-F5344CB8AC3E}">
        <p14:creationId xmlns:p14="http://schemas.microsoft.com/office/powerpoint/2010/main" val="2073114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 second policy area I want to discuss broadly fits into what I call statutory guidance for courts.</a:t>
            </a:r>
          </a:p>
          <a:p>
            <a:endParaRPr lang="en-US" dirty="0">
              <a:latin typeface="+mn-lt"/>
            </a:endParaRPr>
          </a:p>
          <a:p>
            <a:r>
              <a:rPr lang="en-US" dirty="0">
                <a:latin typeface="+mn-lt"/>
              </a:rPr>
              <a:t>At the end of last year nearly half the states had implemented a statutory presumption of release on recognizance or non-financial conditions for specified defendants. Sometimes this presumption only applies to defendants charged with misdemeanor or petty offenses, but several states have this presumption in place for all release eligible defendants. </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8</a:t>
            </a:fld>
            <a:endParaRPr lang="en-US"/>
          </a:p>
        </p:txBody>
      </p:sp>
    </p:spTree>
    <p:extLst>
      <p:ext uri="{BB962C8B-B14F-4D97-AF65-F5344CB8AC3E}">
        <p14:creationId xmlns:p14="http://schemas.microsoft.com/office/powerpoint/2010/main" val="2817787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In addition to the presumption of release on recognizance, a few states have gone one step further and require courts to impose the least restrictive conditions necessary to ensure the appearance of the defendant and/or public safety. This is the case in 17 states.</a:t>
            </a:r>
          </a:p>
          <a:p>
            <a:endParaRPr lang="en-US" dirty="0">
              <a:latin typeface="+mn-lt"/>
            </a:endParaRPr>
          </a:p>
          <a:p>
            <a:r>
              <a:rPr lang="en-US" dirty="0">
                <a:latin typeface="+mn-lt"/>
              </a:rPr>
              <a:t>An additional four states do not have this express presumption, but they instead require courts to consider release on recognizance or an unsecured appearance bond first. If the court determines that an unsecured appearance is insufficient to ensure appearance or public safety, then other statutory conditions may be imposed. </a:t>
            </a:r>
          </a:p>
          <a:p>
            <a:pPr lvl="0"/>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9</a:t>
            </a:fld>
            <a:endParaRPr lang="en-US"/>
          </a:p>
        </p:txBody>
      </p:sp>
    </p:spTree>
    <p:extLst>
      <p:ext uri="{BB962C8B-B14F-4D97-AF65-F5344CB8AC3E}">
        <p14:creationId xmlns:p14="http://schemas.microsoft.com/office/powerpoint/2010/main" val="2131697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hasCustomPrompt="1"/>
          </p:nvPr>
        </p:nvSpPr>
        <p:spPr>
          <a:xfrm>
            <a:off x="2362200" y="4038600"/>
            <a:ext cx="6477000" cy="1828800"/>
          </a:xfrm>
        </p:spPr>
        <p:txBody>
          <a:bodyPr anchor="b"/>
          <a:lstStyle>
            <a:lvl1pPr>
              <a:defRPr sz="4800" cap="all" baseline="0"/>
            </a:lvl1pPr>
          </a:lstStyle>
          <a:p>
            <a:r>
              <a:rPr lang="en-US" dirty="0"/>
              <a:t>College and Career Readiness Standards: A Roadmap for legislators</a:t>
            </a:r>
            <a:br>
              <a:rPr lang="en-US" dirty="0"/>
            </a:br>
            <a:r>
              <a:rPr lang="en-US" dirty="0"/>
              <a:t>Thursday, January 29, 2015</a:t>
            </a:r>
          </a:p>
        </p:txBody>
      </p:sp>
      <p:sp>
        <p:nvSpPr>
          <p:cNvPr id="13" name="Footer Placeholder 3"/>
          <p:cNvSpPr>
            <a:spLocks noGrp="1"/>
          </p:cNvSpPr>
          <p:nvPr>
            <p:ph type="ftr" sz="quarter" idx="11"/>
          </p:nvPr>
        </p:nvSpPr>
        <p:spPr>
          <a:xfrm>
            <a:off x="152401" y="6096001"/>
            <a:ext cx="1981200" cy="609600"/>
          </a:xfrm>
          <a:prstGeom prst="rect">
            <a:avLst/>
          </a:prstGeom>
        </p:spPr>
        <p:txBody>
          <a:bodyPr/>
          <a:lstStyle>
            <a:lvl1pPr>
              <a:defRPr sz="2000">
                <a:solidFill>
                  <a:srgbClr val="FFFF00"/>
                </a:solidFill>
              </a:defRPr>
            </a:lvl1pPr>
          </a:lstStyle>
          <a:p>
            <a:r>
              <a:rPr lang="en-US" dirty="0">
                <a:solidFill>
                  <a:srgbClr val="FFCC00"/>
                </a:solidFill>
              </a:rPr>
              <a:t>Dial 888-437-3195 for the webinar audio</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21"/>
          <p:cNvSpPr>
            <a:spLocks noGrp="1"/>
          </p:cNvSpPr>
          <p:nvPr>
            <p:ph type="title"/>
          </p:nvPr>
        </p:nvSpPr>
        <p:spPr>
          <a:xfrm>
            <a:off x="609600" y="381000"/>
            <a:ext cx="8153400" cy="990600"/>
          </a:xfrm>
          <a:prstGeom prst="rect">
            <a:avLst/>
          </a:prstGeom>
        </p:spPr>
        <p:txBody>
          <a:bodyPr vert="horz" anchor="ctr">
            <a:normAutofit/>
          </a:bodyPr>
          <a:lstStyle/>
          <a:p>
            <a:r>
              <a:rPr lang="en-US"/>
              <a:t>Click to edit Master title style</a:t>
            </a:r>
            <a:endParaRPr lang="en-US" dirty="0"/>
          </a:p>
        </p:txBody>
      </p:sp>
      <p:sp>
        <p:nvSpPr>
          <p:cNvPr id="12" name="Footer Placeholder 3"/>
          <p:cNvSpPr>
            <a:spLocks noGrp="1"/>
          </p:cNvSpPr>
          <p:nvPr>
            <p:ph type="ftr" sz="quarter" idx="11"/>
          </p:nvPr>
        </p:nvSpPr>
        <p:spPr>
          <a:xfrm>
            <a:off x="152401" y="6340475"/>
            <a:ext cx="1981200" cy="365125"/>
          </a:xfrm>
          <a:prstGeom prst="rect">
            <a:avLst/>
          </a:prstGeom>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3"/>
          <p:cNvSpPr>
            <a:spLocks noGrp="1"/>
          </p:cNvSpPr>
          <p:nvPr>
            <p:ph type="ftr" sz="quarter" idx="11"/>
          </p:nvPr>
        </p:nvSpPr>
        <p:spPr>
          <a:xfrm>
            <a:off x="152401" y="6340475"/>
            <a:ext cx="1981200" cy="365125"/>
          </a:xfrm>
          <a:prstGeom prst="rect">
            <a:avLst/>
          </a:prstGeom>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25450"/>
            <a:ext cx="8153400" cy="869950"/>
          </a:xfrm>
        </p:spPr>
        <p:txBody>
          <a:bodyPr anchor="ctr"/>
          <a:lstStyle>
            <a:lvl1pPr>
              <a:defRPr/>
            </a:lvl1pPr>
          </a:lstStyle>
          <a:p>
            <a:r>
              <a:rPr lang="en-US"/>
              <a:t>Click to edit Master title style</a:t>
            </a:r>
            <a:endParaRPr lang="en-US" dirty="0"/>
          </a:p>
        </p:txBody>
      </p:sp>
      <p:sp>
        <p:nvSpPr>
          <p:cNvPr id="11" name="Content Placeholder 10"/>
          <p:cNvSpPr>
            <a:spLocks noGrp="1"/>
          </p:cNvSpPr>
          <p:nvPr>
            <p:ph sz="quarter" idx="2"/>
          </p:nvPr>
        </p:nvSpPr>
        <p:spPr>
          <a:xfrm>
            <a:off x="609600" y="22860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4"/>
          </p:nvPr>
        </p:nvSpPr>
        <p:spPr>
          <a:xfrm>
            <a:off x="4800600" y="22860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
          </p:nvPr>
        </p:nvSpPr>
        <p:spPr>
          <a:xfrm>
            <a:off x="609600" y="15240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5240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8" name="Footer Placeholder 3"/>
          <p:cNvSpPr>
            <a:spLocks noGrp="1"/>
          </p:cNvSpPr>
          <p:nvPr>
            <p:ph type="ftr" sz="quarter" idx="11"/>
          </p:nvPr>
        </p:nvSpPr>
        <p:spPr>
          <a:xfrm>
            <a:off x="152401" y="6340475"/>
            <a:ext cx="1981200" cy="365125"/>
          </a:xfrm>
          <a:prstGeom prst="rect">
            <a:avLst/>
          </a:prstGeom>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152401" y="6340475"/>
            <a:ext cx="1981200" cy="365125"/>
          </a:xfrm>
          <a:prstGeom prst="rect">
            <a:avLst/>
          </a:prstGeom>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a:xfrm>
            <a:off x="152401" y="6340475"/>
            <a:ext cx="1981200" cy="365125"/>
          </a:xfrm>
          <a:prstGeom prst="rect">
            <a:avLst/>
          </a:prstGeom>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a:t>Click to edit Master title style</a:t>
            </a:r>
            <a:endParaRPr lang="en-US" dirty="0"/>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11"/>
          <p:cNvSpPr>
            <a:spLocks noGrp="1"/>
          </p:cNvSpPr>
          <p:nvPr>
            <p:ph type="ftr" sz="quarter" idx="17"/>
          </p:nvPr>
        </p:nvSpPr>
        <p:spPr>
          <a:xfrm>
            <a:off x="152400" y="6324600"/>
            <a:ext cx="1981201" cy="304799"/>
          </a:xfrm>
          <a:prstGeom prst="rect">
            <a:avLst/>
          </a:prstGeom>
        </p:spPr>
        <p:txBody>
          <a:bodyPr rtlCol="0"/>
          <a:lstStyle>
            <a:lvl1pPr>
              <a:defRPr sz="1600">
                <a:solidFill>
                  <a:schemeClr val="bg1"/>
                </a:solidFill>
                <a:latin typeface="Trajan Pro" pitchFamily="18" charset="0"/>
              </a:defRPr>
            </a:lvl1pPr>
          </a:lstStyle>
          <a:p>
            <a:r>
              <a:rPr lang="en-US" dirty="0"/>
              <a:t>Date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381000"/>
            <a:ext cx="8153400" cy="990600"/>
          </a:xfrm>
          <a:prstGeom prst="rect">
            <a:avLst/>
          </a:prstGeom>
        </p:spPr>
        <p:txBody>
          <a:bodyPr vert="horz" anchor="ctr">
            <a:normAutofit/>
          </a:bodyPr>
          <a:lstStyle/>
          <a:p>
            <a:r>
              <a:rPr lang="en-US"/>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11"/>
          <p:cNvSpPr>
            <a:spLocks noGrp="1"/>
          </p:cNvSpPr>
          <p:nvPr>
            <p:ph type="ftr" sz="quarter" idx="3"/>
          </p:nvPr>
        </p:nvSpPr>
        <p:spPr>
          <a:xfrm>
            <a:off x="152400" y="6324600"/>
            <a:ext cx="1981201" cy="304799"/>
          </a:xfrm>
          <a:prstGeom prst="rect">
            <a:avLst/>
          </a:prstGeom>
        </p:spPr>
        <p:txBody>
          <a:bodyPr rtlCol="0"/>
          <a:lstStyle>
            <a:lvl1pPr>
              <a:defRPr sz="1600">
                <a:solidFill>
                  <a:schemeClr val="bg1"/>
                </a:solidFill>
                <a:latin typeface="Trajan Pro" pitchFamily="18" charset="0"/>
              </a:defRPr>
            </a:lvl1pPr>
          </a:lstStyle>
          <a:p>
            <a:r>
              <a:rPr lang="en-US" dirty="0"/>
              <a:t>Date</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8" r:id="rId3"/>
    <p:sldLayoutId id="2147483699" r:id="rId4"/>
    <p:sldLayoutId id="2147483700" r:id="rId5"/>
    <p:sldLayoutId id="2147483701" r:id="rId6"/>
    <p:sldLayoutId id="2147483702" r:id="rId7"/>
  </p:sldLayoutIdLst>
  <p:txStyles>
    <p:titleStyle>
      <a:lvl1pPr algn="l" rtl="0" eaLnBrk="1" latinLnBrk="0" hangingPunct="1">
        <a:spcBef>
          <a:spcPct val="0"/>
        </a:spcBef>
        <a:buNone/>
        <a:defRPr sz="4800" kern="1200">
          <a:solidFill>
            <a:schemeClr val="tx2"/>
          </a:solidFill>
          <a:latin typeface="Myriad Pro Cond" pitchFamily="34" charset="0"/>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3600" kern="1200" spc="100" baseline="0">
          <a:solidFill>
            <a:schemeClr val="tx1"/>
          </a:solidFill>
          <a:latin typeface="Myriad Pro Cond"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sz="3200" kern="1200" spc="100" baseline="0">
          <a:solidFill>
            <a:schemeClr val="tx1"/>
          </a:solidFill>
          <a:latin typeface="Myriad Pro Cond" pitchFamily="34" charset="0"/>
          <a:ea typeface="+mn-ea"/>
          <a:cs typeface="+mn-cs"/>
        </a:defRPr>
      </a:lvl2pPr>
      <a:lvl3pPr marL="914400" indent="-228600" algn="l" rtl="0" eaLnBrk="1" latinLnBrk="0" hangingPunct="1">
        <a:spcBef>
          <a:spcPts val="500"/>
        </a:spcBef>
        <a:buClr>
          <a:schemeClr val="accent2"/>
        </a:buClr>
        <a:buSzPct val="75000"/>
        <a:buFont typeface="Wingdings"/>
        <a:buChar char=""/>
        <a:defRPr sz="2800" kern="1200" spc="100" baseline="0">
          <a:solidFill>
            <a:schemeClr val="tx1"/>
          </a:solidFill>
          <a:latin typeface="Myriad Pro Cond" pitchFamily="34" charset="0"/>
          <a:ea typeface="+mn-ea"/>
          <a:cs typeface="+mn-cs"/>
        </a:defRPr>
      </a:lvl3pPr>
      <a:lvl4pPr marL="1371600" indent="-228600" algn="l" rtl="0" eaLnBrk="1" latinLnBrk="0" hangingPunct="1">
        <a:spcBef>
          <a:spcPts val="400"/>
        </a:spcBef>
        <a:buClr>
          <a:schemeClr val="accent3"/>
        </a:buClr>
        <a:buSzPct val="75000"/>
        <a:buFont typeface="Wingdings"/>
        <a:buChar char=""/>
        <a:defRPr sz="2800" kern="1200" spc="100" baseline="0">
          <a:solidFill>
            <a:schemeClr val="tx1"/>
          </a:solidFill>
          <a:latin typeface="Myriad Pro Cond" pitchFamily="34" charset="0"/>
          <a:ea typeface="+mn-ea"/>
          <a:cs typeface="+mn-cs"/>
        </a:defRPr>
      </a:lvl4pPr>
      <a:lvl5pPr marL="1828800" indent="-228600" algn="l" rtl="0" eaLnBrk="1" latinLnBrk="0" hangingPunct="1">
        <a:spcBef>
          <a:spcPts val="400"/>
        </a:spcBef>
        <a:buClr>
          <a:schemeClr val="accent4"/>
        </a:buClr>
        <a:buSzPct val="65000"/>
        <a:buFont typeface="Wingdings"/>
        <a:buChar char=""/>
        <a:defRPr sz="2800" kern="1200" spc="100" baseline="0">
          <a:solidFill>
            <a:schemeClr val="tx1"/>
          </a:solidFill>
          <a:latin typeface="Myriad Pro Cond" pitchFamily="34" charset="0"/>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csl.org/research/civil-and-criminal-justice/pretrial-release-condition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ncsl.org/research/civil-and-criminal-justice/ncsl-crime-brief-providing-pretrial-services.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ncsl.org/research/civil-and-criminal-justice/citation-in-lieu-of-arrest.aspx"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ncsl.org/research/civil-and-criminal-justice/pretrial-diversion.aspx"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csl.org/research/civil-and-criminal-justice/state-pretrial-release-legislation.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ncsl.org/research/civil-and-criminal-justice/pretrial-policy-state-laws-reports-and-resources.aspx" TargetMode="External"/><Relationship Id="rId5" Type="http://schemas.openxmlformats.org/officeDocument/2006/relationships/hyperlink" Target="http://www.ncsl.org/research/civil-and-criminal-justice/pretrial-policy.aspx" TargetMode="External"/><Relationship Id="rId4" Type="http://schemas.openxmlformats.org/officeDocument/2006/relationships/hyperlink" Target="http://www.ncsl.org/research/civil-and-criminal-justice/state-pretrial-policy-bills-tracking-database.aspx"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457200" y="4267200"/>
            <a:ext cx="8458200" cy="1447800"/>
          </a:xfrm>
        </p:spPr>
        <p:txBody>
          <a:bodyPr>
            <a:normAutofit fontScale="90000"/>
          </a:bodyPr>
          <a:lstStyle/>
          <a:p>
            <a:pPr algn="r"/>
            <a:br>
              <a:rPr lang="en-US" sz="6700" dirty="0">
                <a:solidFill>
                  <a:schemeClr val="accent1">
                    <a:lumMod val="75000"/>
                  </a:schemeClr>
                </a:solidFill>
              </a:rPr>
            </a:br>
            <a:r>
              <a:rPr lang="en-US" sz="6700" dirty="0">
                <a:solidFill>
                  <a:schemeClr val="accent1">
                    <a:lumMod val="75000"/>
                  </a:schemeClr>
                </a:solidFill>
              </a:rPr>
              <a:t>Pretrial  Release: </a:t>
            </a:r>
            <a:br>
              <a:rPr lang="en-US" sz="6700" dirty="0">
                <a:solidFill>
                  <a:schemeClr val="accent1">
                    <a:lumMod val="75000"/>
                  </a:schemeClr>
                </a:solidFill>
              </a:rPr>
            </a:br>
            <a:r>
              <a:rPr lang="en-US" sz="4900" dirty="0">
                <a:solidFill>
                  <a:schemeClr val="accent1">
                    <a:lumMod val="75000"/>
                  </a:schemeClr>
                </a:solidFill>
              </a:rPr>
              <a:t>State Law &amp; Legislation</a:t>
            </a:r>
            <a:br>
              <a:rPr lang="en-US" sz="4400" dirty="0">
                <a:solidFill>
                  <a:schemeClr val="accent1">
                    <a:lumMod val="75000"/>
                  </a:schemeClr>
                </a:solidFill>
              </a:rPr>
            </a:br>
            <a:br>
              <a:rPr lang="en-US" sz="4400" dirty="0">
                <a:solidFill>
                  <a:schemeClr val="accent1">
                    <a:lumMod val="75000"/>
                  </a:schemeClr>
                </a:solidFill>
              </a:rPr>
            </a:br>
            <a:r>
              <a:rPr lang="en-US" sz="2700" dirty="0">
                <a:solidFill>
                  <a:schemeClr val="accent1">
                    <a:lumMod val="75000"/>
                  </a:schemeClr>
                </a:solidFill>
              </a:rPr>
              <a:t>Amber Widgery</a:t>
            </a:r>
            <a:br>
              <a:rPr lang="en-US" sz="2700" dirty="0">
                <a:solidFill>
                  <a:schemeClr val="accent1">
                    <a:lumMod val="75000"/>
                  </a:schemeClr>
                </a:solidFill>
              </a:rPr>
            </a:br>
            <a:r>
              <a:rPr lang="en-US" sz="2000" dirty="0">
                <a:solidFill>
                  <a:schemeClr val="accent1">
                    <a:lumMod val="75000"/>
                  </a:schemeClr>
                </a:solidFill>
              </a:rPr>
              <a:t>August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0B6247-6EAC-4109-84C3-AE5DDE6365FB}"/>
              </a:ext>
            </a:extLst>
          </p:cNvPr>
          <p:cNvSpPr>
            <a:spLocks noGrp="1"/>
          </p:cNvSpPr>
          <p:nvPr>
            <p:ph type="title"/>
          </p:nvPr>
        </p:nvSpPr>
        <p:spPr>
          <a:xfrm>
            <a:off x="76200" y="222483"/>
            <a:ext cx="8991600" cy="990600"/>
          </a:xfrm>
        </p:spPr>
        <p:txBody>
          <a:bodyPr>
            <a:noAutofit/>
          </a:bodyPr>
          <a:lstStyle/>
          <a:p>
            <a:pPr algn="ctr"/>
            <a:r>
              <a:rPr lang="en-US" sz="4000" dirty="0"/>
              <a:t>Court Guidance on Release Conditions</a:t>
            </a:r>
          </a:p>
        </p:txBody>
      </p:sp>
      <p:sp>
        <p:nvSpPr>
          <p:cNvPr id="4" name="Content Placeholder 8">
            <a:extLst>
              <a:ext uri="{FF2B5EF4-FFF2-40B4-BE49-F238E27FC236}">
                <a16:creationId xmlns:a16="http://schemas.microsoft.com/office/drawing/2014/main" id="{2A75F5DE-9E75-4AE6-8DA3-94719CC5EA48}"/>
              </a:ext>
            </a:extLst>
          </p:cNvPr>
          <p:cNvSpPr>
            <a:spLocks noGrp="1"/>
          </p:cNvSpPr>
          <p:nvPr>
            <p:ph sz="quarter" idx="1"/>
          </p:nvPr>
        </p:nvSpPr>
        <p:spPr>
          <a:xfrm>
            <a:off x="457200" y="1143000"/>
            <a:ext cx="8305800" cy="5029200"/>
          </a:xfrm>
        </p:spPr>
        <p:txBody>
          <a:bodyPr>
            <a:normAutofit fontScale="77500" lnSpcReduction="20000"/>
          </a:bodyPr>
          <a:lstStyle/>
          <a:p>
            <a:pPr>
              <a:lnSpc>
                <a:spcPct val="120000"/>
              </a:lnSpc>
              <a:spcBef>
                <a:spcPts val="600"/>
              </a:spcBef>
              <a:spcAft>
                <a:spcPts val="600"/>
              </a:spcAft>
            </a:pPr>
            <a:r>
              <a:rPr lang="en-US" sz="4000" dirty="0"/>
              <a:t>Significant Legislation from 2017 &amp; 2018:</a:t>
            </a:r>
          </a:p>
          <a:p>
            <a:pPr lvl="1">
              <a:lnSpc>
                <a:spcPct val="120000"/>
              </a:lnSpc>
              <a:spcBef>
                <a:spcPts val="600"/>
              </a:spcBef>
              <a:spcAft>
                <a:spcPts val="600"/>
              </a:spcAft>
            </a:pPr>
            <a:r>
              <a:rPr lang="en-US" dirty="0"/>
              <a:t>Expanded the number of states with a presumption of the least restrictive conditions.</a:t>
            </a:r>
          </a:p>
          <a:p>
            <a:pPr lvl="1">
              <a:lnSpc>
                <a:spcPct val="120000"/>
              </a:lnSpc>
              <a:spcBef>
                <a:spcPts val="600"/>
              </a:spcBef>
              <a:spcAft>
                <a:spcPts val="600"/>
              </a:spcAft>
            </a:pPr>
            <a:r>
              <a:rPr lang="en-US" dirty="0"/>
              <a:t>Limited courts’ ability to impose financial conditions.</a:t>
            </a:r>
          </a:p>
          <a:p>
            <a:pPr lvl="1">
              <a:lnSpc>
                <a:spcPct val="120000"/>
              </a:lnSpc>
              <a:spcBef>
                <a:spcPts val="600"/>
              </a:spcBef>
              <a:spcAft>
                <a:spcPts val="600"/>
              </a:spcAft>
            </a:pPr>
            <a:r>
              <a:rPr lang="en-US" dirty="0"/>
              <a:t>Required courts to consider a defendant’s ability to pay financial conditions or pretrial supervision fees.</a:t>
            </a:r>
          </a:p>
          <a:p>
            <a:pPr lvl="1">
              <a:lnSpc>
                <a:spcPct val="120000"/>
              </a:lnSpc>
              <a:spcBef>
                <a:spcPts val="600"/>
              </a:spcBef>
              <a:spcAft>
                <a:spcPts val="600"/>
              </a:spcAft>
            </a:pPr>
            <a:r>
              <a:rPr lang="en-US" dirty="0"/>
              <a:t>Sped up review of conditions of release for those who aren’t able to meet initial conditions.</a:t>
            </a:r>
          </a:p>
        </p:txBody>
      </p:sp>
    </p:spTree>
    <p:extLst>
      <p:ext uri="{BB962C8B-B14F-4D97-AF65-F5344CB8AC3E}">
        <p14:creationId xmlns:p14="http://schemas.microsoft.com/office/powerpoint/2010/main" val="226165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382000" cy="990600"/>
          </a:xfrm>
        </p:spPr>
        <p:txBody>
          <a:bodyPr>
            <a:normAutofit/>
          </a:bodyPr>
          <a:lstStyle/>
          <a:p>
            <a:pPr algn="ctr"/>
            <a:r>
              <a:rPr lang="en-US" dirty="0"/>
              <a:t>Conditions of Pretrial Release</a:t>
            </a:r>
          </a:p>
        </p:txBody>
      </p:sp>
      <p:pic>
        <p:nvPicPr>
          <p:cNvPr id="2" name="Content Placeholder 1"/>
          <p:cNvPicPr>
            <a:picLocks noGrp="1" noChangeAspect="1"/>
          </p:cNvPicPr>
          <p:nvPr>
            <p:ph sz="quarter"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8555" y="1143001"/>
            <a:ext cx="7386889" cy="4645150"/>
          </a:xfrm>
        </p:spPr>
      </p:pic>
      <p:sp>
        <p:nvSpPr>
          <p:cNvPr id="6" name="TextBox 5"/>
          <p:cNvSpPr txBox="1"/>
          <p:nvPr/>
        </p:nvSpPr>
        <p:spPr>
          <a:xfrm>
            <a:off x="99060" y="5646420"/>
            <a:ext cx="4724400" cy="369332"/>
          </a:xfrm>
          <a:prstGeom prst="rect">
            <a:avLst/>
          </a:prstGeom>
          <a:solidFill>
            <a:srgbClr val="903D39"/>
          </a:solidFill>
        </p:spPr>
        <p:txBody>
          <a:bodyPr wrap="square" rtlCol="0">
            <a:spAutoFit/>
          </a:bodyPr>
          <a:lstStyle/>
          <a:p>
            <a:pPr algn="ctr"/>
            <a:r>
              <a:rPr lang="en-US" dirty="0">
                <a:solidFill>
                  <a:schemeClr val="bg1"/>
                </a:solidFill>
              </a:rPr>
              <a:t>2012-2017: 40 states &amp; D.C. enacted 130 laws</a:t>
            </a:r>
          </a:p>
        </p:txBody>
      </p:sp>
    </p:spTree>
    <p:extLst>
      <p:ext uri="{BB962C8B-B14F-4D97-AF65-F5344CB8AC3E}">
        <p14:creationId xmlns:p14="http://schemas.microsoft.com/office/powerpoint/2010/main" val="1223616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382000" cy="990600"/>
          </a:xfrm>
        </p:spPr>
        <p:txBody>
          <a:bodyPr>
            <a:normAutofit/>
          </a:bodyPr>
          <a:lstStyle/>
          <a:p>
            <a:pPr algn="ctr"/>
            <a:r>
              <a:rPr lang="en-US" dirty="0"/>
              <a:t>Conditions of Pretrial Release</a:t>
            </a:r>
          </a:p>
        </p:txBody>
      </p:sp>
      <p:sp>
        <p:nvSpPr>
          <p:cNvPr id="5" name="Content Placeholder 4"/>
          <p:cNvSpPr>
            <a:spLocks noGrp="1"/>
          </p:cNvSpPr>
          <p:nvPr>
            <p:ph sz="quarter" idx="1"/>
          </p:nvPr>
        </p:nvSpPr>
        <p:spPr>
          <a:xfrm>
            <a:off x="190500" y="5715000"/>
            <a:ext cx="8763000" cy="624840"/>
          </a:xfrm>
        </p:spPr>
        <p:txBody>
          <a:bodyPr>
            <a:normAutofit/>
          </a:bodyPr>
          <a:lstStyle/>
          <a:p>
            <a:pPr marL="0" indent="0" algn="ctr">
              <a:buNone/>
            </a:pPr>
            <a:r>
              <a:rPr lang="en-US" sz="1600" dirty="0">
                <a:hlinkClick r:id="rId3"/>
              </a:rPr>
              <a:t>NCSL Conditions of Release Database</a:t>
            </a:r>
            <a:endParaRPr lang="en-US" sz="1600" dirty="0"/>
          </a:p>
          <a:p>
            <a:pPr algn="ctr"/>
            <a:endParaRPr lang="en-US" sz="1600" dirty="0"/>
          </a:p>
        </p:txBody>
      </p:sp>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1826418" y="1143000"/>
            <a:ext cx="5491163" cy="4199124"/>
          </a:xfrm>
          <a:prstGeom prst="rect">
            <a:avLst/>
          </a:prstGeom>
        </p:spPr>
      </p:pic>
    </p:spTree>
    <p:extLst>
      <p:ext uri="{BB962C8B-B14F-4D97-AF65-F5344CB8AC3E}">
        <p14:creationId xmlns:p14="http://schemas.microsoft.com/office/powerpoint/2010/main" val="214177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382000" cy="990600"/>
          </a:xfrm>
        </p:spPr>
        <p:txBody>
          <a:bodyPr>
            <a:normAutofit/>
          </a:bodyPr>
          <a:lstStyle/>
          <a:p>
            <a:pPr algn="ctr"/>
            <a:r>
              <a:rPr lang="en-US" dirty="0"/>
              <a:t>Pretrial Services</a:t>
            </a:r>
          </a:p>
        </p:txBody>
      </p:sp>
      <p:pic>
        <p:nvPicPr>
          <p:cNvPr id="2" name="Content Placeholder 1"/>
          <p:cNvPicPr>
            <a:picLocks noGrp="1" noChangeAspect="1"/>
          </p:cNvPicPr>
          <p:nvPr>
            <p:ph sz="quarter"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8555" y="1143001"/>
            <a:ext cx="7386889" cy="4645150"/>
          </a:xfrm>
        </p:spPr>
      </p:pic>
      <p:sp>
        <p:nvSpPr>
          <p:cNvPr id="6" name="TextBox 5"/>
          <p:cNvSpPr txBox="1"/>
          <p:nvPr/>
        </p:nvSpPr>
        <p:spPr>
          <a:xfrm>
            <a:off x="6019800" y="5811012"/>
            <a:ext cx="4191000" cy="369332"/>
          </a:xfrm>
          <a:prstGeom prst="rect">
            <a:avLst/>
          </a:prstGeom>
          <a:noFill/>
        </p:spPr>
        <p:txBody>
          <a:bodyPr wrap="square" rtlCol="0">
            <a:spAutoFit/>
          </a:bodyPr>
          <a:lstStyle/>
          <a:p>
            <a:r>
              <a:rPr lang="en-US" dirty="0">
                <a:hlinkClick r:id="rId4"/>
              </a:rPr>
              <a:t>NCSL Brief on Pretrial Services</a:t>
            </a:r>
            <a:endParaRPr lang="en-US" dirty="0"/>
          </a:p>
        </p:txBody>
      </p:sp>
      <p:sp>
        <p:nvSpPr>
          <p:cNvPr id="7" name="TextBox 6"/>
          <p:cNvSpPr txBox="1"/>
          <p:nvPr/>
        </p:nvSpPr>
        <p:spPr>
          <a:xfrm>
            <a:off x="213360" y="5634990"/>
            <a:ext cx="4130040" cy="369332"/>
          </a:xfrm>
          <a:prstGeom prst="rect">
            <a:avLst/>
          </a:prstGeom>
          <a:solidFill>
            <a:srgbClr val="545454"/>
          </a:solidFill>
        </p:spPr>
        <p:txBody>
          <a:bodyPr wrap="square" rtlCol="0">
            <a:spAutoFit/>
          </a:bodyPr>
          <a:lstStyle/>
          <a:p>
            <a:pPr algn="ctr"/>
            <a:r>
              <a:rPr lang="en-US" dirty="0">
                <a:solidFill>
                  <a:schemeClr val="bg1"/>
                </a:solidFill>
              </a:rPr>
              <a:t>2012-2017: 29 states enacted 63 laws</a:t>
            </a:r>
          </a:p>
        </p:txBody>
      </p:sp>
    </p:spTree>
    <p:extLst>
      <p:ext uri="{BB962C8B-B14F-4D97-AF65-F5344CB8AC3E}">
        <p14:creationId xmlns:p14="http://schemas.microsoft.com/office/powerpoint/2010/main" val="3975106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382000" cy="990600"/>
          </a:xfrm>
        </p:spPr>
        <p:txBody>
          <a:bodyPr>
            <a:normAutofit fontScale="90000"/>
          </a:bodyPr>
          <a:lstStyle/>
          <a:p>
            <a:pPr algn="ctr"/>
            <a:r>
              <a:rPr lang="en-US" sz="4000" dirty="0"/>
              <a:t>Defendant Eligibility for Pretrial Release</a:t>
            </a:r>
          </a:p>
        </p:txBody>
      </p:sp>
      <p:pic>
        <p:nvPicPr>
          <p:cNvPr id="2" name="Content Placeholder 1"/>
          <p:cNvPicPr>
            <a:picLocks noGrp="1" noChangeAspect="1"/>
          </p:cNvPicPr>
          <p:nvPr>
            <p:ph sz="quarter"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8555" y="1143001"/>
            <a:ext cx="7386889" cy="4645150"/>
          </a:xfrm>
        </p:spPr>
      </p:pic>
      <p:sp>
        <p:nvSpPr>
          <p:cNvPr id="6" name="TextBox 5"/>
          <p:cNvSpPr txBox="1"/>
          <p:nvPr/>
        </p:nvSpPr>
        <p:spPr>
          <a:xfrm>
            <a:off x="213360" y="5634990"/>
            <a:ext cx="4446270" cy="369332"/>
          </a:xfrm>
          <a:prstGeom prst="rect">
            <a:avLst/>
          </a:prstGeom>
          <a:solidFill>
            <a:srgbClr val="903D39"/>
          </a:solidFill>
        </p:spPr>
        <p:txBody>
          <a:bodyPr wrap="square" rtlCol="0">
            <a:spAutoFit/>
          </a:bodyPr>
          <a:lstStyle/>
          <a:p>
            <a:pPr algn="ctr"/>
            <a:r>
              <a:rPr lang="en-US" dirty="0">
                <a:solidFill>
                  <a:schemeClr val="bg1"/>
                </a:solidFill>
              </a:rPr>
              <a:t>2012-2017: 30 states &amp; D.C. enacted 67 laws</a:t>
            </a:r>
          </a:p>
        </p:txBody>
      </p:sp>
    </p:spTree>
    <p:extLst>
      <p:ext uri="{BB962C8B-B14F-4D97-AF65-F5344CB8AC3E}">
        <p14:creationId xmlns:p14="http://schemas.microsoft.com/office/powerpoint/2010/main" val="84458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28172"/>
            <a:ext cx="9144000" cy="990600"/>
          </a:xfrm>
        </p:spPr>
        <p:txBody>
          <a:bodyPr>
            <a:noAutofit/>
          </a:bodyPr>
          <a:lstStyle/>
          <a:p>
            <a:pPr algn="ctr"/>
            <a:r>
              <a:rPr lang="en-US" sz="3400" dirty="0"/>
              <a:t>Addressing Victims During the Pretrial Process</a:t>
            </a:r>
          </a:p>
        </p:txBody>
      </p:sp>
      <p:sp>
        <p:nvSpPr>
          <p:cNvPr id="4" name="Content Placeholder 4"/>
          <p:cNvSpPr>
            <a:spLocks noGrp="1"/>
          </p:cNvSpPr>
          <p:nvPr>
            <p:ph sz="quarter" idx="1"/>
          </p:nvPr>
        </p:nvSpPr>
        <p:spPr>
          <a:xfrm>
            <a:off x="381000" y="1687283"/>
            <a:ext cx="8385048" cy="4800600"/>
          </a:xfrm>
        </p:spPr>
        <p:txBody>
          <a:bodyPr/>
          <a:lstStyle/>
          <a:p>
            <a:pPr>
              <a:spcBef>
                <a:spcPts val="600"/>
              </a:spcBef>
              <a:spcAft>
                <a:spcPts val="600"/>
              </a:spcAft>
            </a:pPr>
            <a:r>
              <a:rPr lang="en-US" sz="3000" dirty="0"/>
              <a:t>The majority of states provide victims with the right to be notified of a defendant’s release.</a:t>
            </a:r>
          </a:p>
          <a:p>
            <a:pPr>
              <a:spcBef>
                <a:spcPts val="600"/>
              </a:spcBef>
              <a:spcAft>
                <a:spcPts val="600"/>
              </a:spcAft>
            </a:pPr>
            <a:r>
              <a:rPr lang="en-US" sz="3000" dirty="0"/>
              <a:t>The majority of states have laws addressing victim participation during the pretrial stage.</a:t>
            </a:r>
          </a:p>
          <a:p>
            <a:pPr lvl="1">
              <a:spcBef>
                <a:spcPts val="600"/>
              </a:spcBef>
              <a:spcAft>
                <a:spcPts val="600"/>
              </a:spcAft>
            </a:pPr>
            <a:r>
              <a:rPr lang="en-US" sz="2600" dirty="0"/>
              <a:t>This includes the right to be heard or the right to be consulted.</a:t>
            </a:r>
          </a:p>
        </p:txBody>
      </p:sp>
    </p:spTree>
    <p:extLst>
      <p:ext uri="{BB962C8B-B14F-4D97-AF65-F5344CB8AC3E}">
        <p14:creationId xmlns:p14="http://schemas.microsoft.com/office/powerpoint/2010/main" val="364656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144000" cy="990600"/>
          </a:xfrm>
        </p:spPr>
        <p:txBody>
          <a:bodyPr>
            <a:noAutofit/>
          </a:bodyPr>
          <a:lstStyle/>
          <a:p>
            <a:pPr algn="ctr"/>
            <a:r>
              <a:rPr lang="en-US" sz="2800" dirty="0"/>
              <a:t>State Legislation Addressing Victims and Pretrial Policy</a:t>
            </a:r>
          </a:p>
        </p:txBody>
      </p:sp>
      <p:pic>
        <p:nvPicPr>
          <p:cNvPr id="6" name="Content Placeholder 5"/>
          <p:cNvPicPr>
            <a:picLocks noGrp="1" noChangeAspect="1"/>
          </p:cNvPicPr>
          <p:nvPr>
            <p:ph sz="quarter"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8554" y="1143000"/>
            <a:ext cx="7386891" cy="4645151"/>
          </a:xfrm>
        </p:spPr>
      </p:pic>
      <p:sp>
        <p:nvSpPr>
          <p:cNvPr id="7" name="TextBox 6"/>
          <p:cNvSpPr txBox="1"/>
          <p:nvPr/>
        </p:nvSpPr>
        <p:spPr>
          <a:xfrm>
            <a:off x="213360" y="5638800"/>
            <a:ext cx="4053840" cy="369332"/>
          </a:xfrm>
          <a:prstGeom prst="rect">
            <a:avLst/>
          </a:prstGeom>
          <a:solidFill>
            <a:srgbClr val="903D39"/>
          </a:solidFill>
        </p:spPr>
        <p:txBody>
          <a:bodyPr wrap="square" rtlCol="0">
            <a:spAutoFit/>
          </a:bodyPr>
          <a:lstStyle/>
          <a:p>
            <a:pPr algn="ctr"/>
            <a:r>
              <a:rPr lang="en-US" dirty="0">
                <a:solidFill>
                  <a:schemeClr val="bg1"/>
                </a:solidFill>
              </a:rPr>
              <a:t>2012-2017: 38 states enacted 85 laws</a:t>
            </a:r>
          </a:p>
        </p:txBody>
      </p:sp>
    </p:spTree>
    <p:extLst>
      <p:ext uri="{BB962C8B-B14F-4D97-AF65-F5344CB8AC3E}">
        <p14:creationId xmlns:p14="http://schemas.microsoft.com/office/powerpoint/2010/main" val="3896600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382000" cy="990600"/>
          </a:xfrm>
        </p:spPr>
        <p:txBody>
          <a:bodyPr>
            <a:normAutofit/>
          </a:bodyPr>
          <a:lstStyle/>
          <a:p>
            <a:pPr algn="ctr"/>
            <a:r>
              <a:rPr lang="en-US" dirty="0"/>
              <a:t>Citation in Lieu of Arrest</a:t>
            </a:r>
          </a:p>
        </p:txBody>
      </p:sp>
      <p:pic>
        <p:nvPicPr>
          <p:cNvPr id="2" name="Content Placeholder 1"/>
          <p:cNvPicPr>
            <a:picLocks noGrp="1" noChangeAspect="1"/>
          </p:cNvPicPr>
          <p:nvPr>
            <p:ph sz="quarter"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8555" y="1143001"/>
            <a:ext cx="7386889" cy="4645150"/>
          </a:xfrm>
        </p:spPr>
      </p:pic>
      <p:sp>
        <p:nvSpPr>
          <p:cNvPr id="4" name="TextBox 3"/>
          <p:cNvSpPr txBox="1"/>
          <p:nvPr/>
        </p:nvSpPr>
        <p:spPr>
          <a:xfrm>
            <a:off x="5181600" y="5788152"/>
            <a:ext cx="4191000" cy="369332"/>
          </a:xfrm>
          <a:prstGeom prst="rect">
            <a:avLst/>
          </a:prstGeom>
          <a:noFill/>
        </p:spPr>
        <p:txBody>
          <a:bodyPr wrap="square" rtlCol="0">
            <a:spAutoFit/>
          </a:bodyPr>
          <a:lstStyle/>
          <a:p>
            <a:r>
              <a:rPr lang="en-US" dirty="0">
                <a:hlinkClick r:id="rId4"/>
              </a:rPr>
              <a:t>Citation in Lieu of Arrest: 50 State Chart</a:t>
            </a:r>
            <a:endParaRPr lang="en-US" dirty="0"/>
          </a:p>
        </p:txBody>
      </p:sp>
      <p:sp>
        <p:nvSpPr>
          <p:cNvPr id="6" name="TextBox 5"/>
          <p:cNvSpPr txBox="1"/>
          <p:nvPr/>
        </p:nvSpPr>
        <p:spPr>
          <a:xfrm>
            <a:off x="213360" y="5638800"/>
            <a:ext cx="3861084" cy="369332"/>
          </a:xfrm>
          <a:prstGeom prst="rect">
            <a:avLst/>
          </a:prstGeom>
          <a:solidFill>
            <a:srgbClr val="3B608D"/>
          </a:solidFill>
        </p:spPr>
        <p:txBody>
          <a:bodyPr wrap="square" rtlCol="0">
            <a:spAutoFit/>
          </a:bodyPr>
          <a:lstStyle/>
          <a:p>
            <a:pPr algn="ctr"/>
            <a:r>
              <a:rPr lang="en-US" dirty="0">
                <a:solidFill>
                  <a:schemeClr val="bg1"/>
                </a:solidFill>
              </a:rPr>
              <a:t>2012-2017: 13 states enacted 18 laws</a:t>
            </a:r>
          </a:p>
        </p:txBody>
      </p:sp>
    </p:spTree>
    <p:extLst>
      <p:ext uri="{BB962C8B-B14F-4D97-AF65-F5344CB8AC3E}">
        <p14:creationId xmlns:p14="http://schemas.microsoft.com/office/powerpoint/2010/main" val="345948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42686"/>
            <a:ext cx="8382000" cy="990600"/>
          </a:xfrm>
        </p:spPr>
        <p:txBody>
          <a:bodyPr>
            <a:normAutofit/>
          </a:bodyPr>
          <a:lstStyle/>
          <a:p>
            <a:pPr algn="ctr"/>
            <a:r>
              <a:rPr lang="en-US" dirty="0"/>
              <a:t>Deflection and Diversion</a:t>
            </a:r>
          </a:p>
        </p:txBody>
      </p:sp>
      <p:sp>
        <p:nvSpPr>
          <p:cNvPr id="5" name="Content Placeholder 4">
            <a:extLst>
              <a:ext uri="{FF2B5EF4-FFF2-40B4-BE49-F238E27FC236}">
                <a16:creationId xmlns:a16="http://schemas.microsoft.com/office/drawing/2014/main" id="{B48DD7B6-B19D-4C1A-94DB-E42934CF308D}"/>
              </a:ext>
            </a:extLst>
          </p:cNvPr>
          <p:cNvSpPr>
            <a:spLocks noGrp="1"/>
          </p:cNvSpPr>
          <p:nvPr>
            <p:ph sz="quarter" idx="1"/>
          </p:nvPr>
        </p:nvSpPr>
        <p:spPr/>
        <p:txBody>
          <a:bodyPr>
            <a:normAutofit/>
          </a:bodyPr>
          <a:lstStyle/>
          <a:p>
            <a:pPr>
              <a:lnSpc>
                <a:spcPct val="110000"/>
              </a:lnSpc>
              <a:spcBef>
                <a:spcPts val="600"/>
              </a:spcBef>
              <a:spcAft>
                <a:spcPts val="600"/>
              </a:spcAft>
            </a:pPr>
            <a:r>
              <a:rPr lang="en-US" sz="2800" dirty="0"/>
              <a:t>Deflection is an emerging legislative trend that reroutes individuals with behavioral health needs before arrest or before contact with the justice system.</a:t>
            </a:r>
          </a:p>
          <a:p>
            <a:pPr>
              <a:lnSpc>
                <a:spcPct val="110000"/>
              </a:lnSpc>
              <a:spcBef>
                <a:spcPts val="600"/>
              </a:spcBef>
              <a:spcAft>
                <a:spcPts val="600"/>
              </a:spcAft>
            </a:pPr>
            <a:r>
              <a:rPr lang="en-US" sz="2800" dirty="0"/>
              <a:t>Alternatively, statutory pretrial diversion is well established in 48 states and the District of Columbia and reroutes defendants after arrest, but prior to adjudication or final entry of judgment.</a:t>
            </a:r>
          </a:p>
        </p:txBody>
      </p:sp>
    </p:spTree>
    <p:extLst>
      <p:ext uri="{BB962C8B-B14F-4D97-AF65-F5344CB8AC3E}">
        <p14:creationId xmlns:p14="http://schemas.microsoft.com/office/powerpoint/2010/main" val="1216075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143999" cy="990600"/>
          </a:xfrm>
        </p:spPr>
        <p:txBody>
          <a:bodyPr>
            <a:noAutofit/>
          </a:bodyPr>
          <a:lstStyle/>
          <a:p>
            <a:pPr algn="ctr"/>
            <a:r>
              <a:rPr lang="en-US" sz="3900" dirty="0"/>
              <a:t>Statutory Pretrial Diversion Database</a:t>
            </a:r>
          </a:p>
        </p:txBody>
      </p:sp>
      <p:pic>
        <p:nvPicPr>
          <p:cNvPr id="6" name="Content Placeholder 5">
            <a:extLst>
              <a:ext uri="{FF2B5EF4-FFF2-40B4-BE49-F238E27FC236}">
                <a16:creationId xmlns:a16="http://schemas.microsoft.com/office/drawing/2014/main" id="{7781AEF4-61B0-466C-A70C-DCFD08BA15F2}"/>
              </a:ext>
            </a:extLst>
          </p:cNvPr>
          <p:cNvPicPr>
            <a:picLocks noGrp="1" noChangeAspect="1"/>
          </p:cNvPicPr>
          <p:nvPr>
            <p:ph sz="quarter" idx="1"/>
          </p:nvPr>
        </p:nvPicPr>
        <p:blipFill rotWithShape="1">
          <a:blip r:embed="rId3">
            <a:clrChange>
              <a:clrFrom>
                <a:srgbClr val="FFFFFF"/>
              </a:clrFrom>
              <a:clrTo>
                <a:srgbClr val="FFFFFF">
                  <a:alpha val="0"/>
                </a:srgbClr>
              </a:clrTo>
            </a:clrChange>
          </a:blip>
          <a:srcRect l="3185"/>
          <a:stretch/>
        </p:blipFill>
        <p:spPr>
          <a:xfrm>
            <a:off x="4354284" y="903516"/>
            <a:ext cx="4633451" cy="4495800"/>
          </a:xfrm>
          <a:prstGeom prst="rect">
            <a:avLst/>
          </a:prstGeom>
        </p:spPr>
      </p:pic>
      <p:pic>
        <p:nvPicPr>
          <p:cNvPr id="7" name="Picture 6">
            <a:extLst>
              <a:ext uri="{FF2B5EF4-FFF2-40B4-BE49-F238E27FC236}">
                <a16:creationId xmlns:a16="http://schemas.microsoft.com/office/drawing/2014/main" id="{A5B57028-7AB0-476F-AA34-A2850353EFA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8600" y="2129282"/>
            <a:ext cx="4572000" cy="4014000"/>
          </a:xfrm>
          <a:prstGeom prst="rect">
            <a:avLst/>
          </a:prstGeom>
        </p:spPr>
      </p:pic>
      <p:sp>
        <p:nvSpPr>
          <p:cNvPr id="10" name="TextBox 9">
            <a:extLst>
              <a:ext uri="{FF2B5EF4-FFF2-40B4-BE49-F238E27FC236}">
                <a16:creationId xmlns:a16="http://schemas.microsoft.com/office/drawing/2014/main" id="{CEE53FCC-BA5C-49F4-A3A3-3666B9474DBA}"/>
              </a:ext>
            </a:extLst>
          </p:cNvPr>
          <p:cNvSpPr txBox="1"/>
          <p:nvPr/>
        </p:nvSpPr>
        <p:spPr>
          <a:xfrm>
            <a:off x="5330135" y="5683678"/>
            <a:ext cx="3657600" cy="369332"/>
          </a:xfrm>
          <a:prstGeom prst="rect">
            <a:avLst/>
          </a:prstGeom>
          <a:noFill/>
        </p:spPr>
        <p:txBody>
          <a:bodyPr wrap="square" rtlCol="0">
            <a:spAutoFit/>
          </a:bodyPr>
          <a:lstStyle/>
          <a:p>
            <a:r>
              <a:rPr lang="en-US" dirty="0">
                <a:hlinkClick r:id="rId5"/>
              </a:rPr>
              <a:t>Statutory Pretrial Diversion Database</a:t>
            </a:r>
            <a:endParaRPr lang="en-US" dirty="0"/>
          </a:p>
        </p:txBody>
      </p:sp>
    </p:spTree>
    <p:extLst>
      <p:ext uri="{BB962C8B-B14F-4D97-AF65-F5344CB8AC3E}">
        <p14:creationId xmlns:p14="http://schemas.microsoft.com/office/powerpoint/2010/main" val="4181397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2362200" y="1676400"/>
            <a:ext cx="6606177" cy="4094817"/>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p>
            <a:pPr marL="320040" indent="-320040" fontAlgn="base">
              <a:lnSpc>
                <a:spcPct val="90000"/>
              </a:lnSpc>
              <a:spcBef>
                <a:spcPts val="700"/>
              </a:spcBef>
              <a:spcAft>
                <a:spcPct val="0"/>
              </a:spcAft>
              <a:buClr>
                <a:schemeClr val="accent2"/>
              </a:buClr>
              <a:buSzPct val="60000"/>
              <a:buFont typeface="Wingdings"/>
              <a:buChar char=""/>
              <a:defRPr/>
            </a:pPr>
            <a:r>
              <a:rPr lang="en-US" sz="2400" spc="100" dirty="0">
                <a:latin typeface="Myriad Pro Cond" pitchFamily="34" charset="0"/>
              </a:rPr>
              <a:t>Non-profit, bi-partisan organization.</a:t>
            </a:r>
          </a:p>
          <a:p>
            <a:pPr marL="320040" indent="-320040" fontAlgn="base">
              <a:lnSpc>
                <a:spcPct val="90000"/>
              </a:lnSpc>
              <a:spcBef>
                <a:spcPts val="700"/>
              </a:spcBef>
              <a:spcAft>
                <a:spcPct val="0"/>
              </a:spcAft>
              <a:buClr>
                <a:schemeClr val="accent2"/>
              </a:buClr>
              <a:buSzPct val="60000"/>
              <a:buFont typeface="Wingdings"/>
              <a:buChar char=""/>
              <a:defRPr/>
            </a:pPr>
            <a:r>
              <a:rPr lang="en-US" sz="2400" spc="100" dirty="0">
                <a:latin typeface="Myriad Pro Cond" pitchFamily="34" charset="0"/>
              </a:rPr>
              <a:t>Members are all 7,383 legislators and 30,000 legislative staff in 50 states, D.C. and U.S. territories.</a:t>
            </a:r>
          </a:p>
          <a:p>
            <a:pPr marL="320040" indent="-320040" fontAlgn="base">
              <a:lnSpc>
                <a:spcPct val="90000"/>
              </a:lnSpc>
              <a:spcBef>
                <a:spcPts val="700"/>
              </a:spcBef>
              <a:spcAft>
                <a:spcPct val="0"/>
              </a:spcAft>
              <a:buClr>
                <a:schemeClr val="accent2"/>
              </a:buClr>
              <a:buSzPct val="60000"/>
              <a:buFont typeface="Wingdings"/>
              <a:buChar char=""/>
              <a:defRPr/>
            </a:pPr>
            <a:r>
              <a:rPr lang="en-US" sz="2400" spc="100" dirty="0">
                <a:latin typeface="Myriad Pro Cond" pitchFamily="34" charset="0"/>
              </a:rPr>
              <a:t>Offices in Denver and D.C.</a:t>
            </a:r>
          </a:p>
          <a:p>
            <a:pPr marL="320040" indent="-320040" fontAlgn="base">
              <a:lnSpc>
                <a:spcPct val="90000"/>
              </a:lnSpc>
              <a:spcBef>
                <a:spcPts val="700"/>
              </a:spcBef>
              <a:spcAft>
                <a:spcPct val="0"/>
              </a:spcAft>
              <a:buClr>
                <a:schemeClr val="accent2"/>
              </a:buClr>
              <a:buSzPct val="60000"/>
              <a:buFont typeface="Wingdings"/>
              <a:buChar char=""/>
              <a:defRPr/>
            </a:pPr>
            <a:r>
              <a:rPr lang="en-US" sz="2400" spc="100" dirty="0">
                <a:latin typeface="Myriad Pro Cond" pitchFamily="34" charset="0"/>
              </a:rPr>
              <a:t>Among our goals - To provide legislatures with information and research about policy issues, both state and federal.</a:t>
            </a:r>
          </a:p>
          <a:p>
            <a:pPr marL="320040" indent="-320040">
              <a:lnSpc>
                <a:spcPct val="90000"/>
              </a:lnSpc>
              <a:spcBef>
                <a:spcPts val="700"/>
              </a:spcBef>
              <a:buClr>
                <a:schemeClr val="accent2"/>
              </a:buClr>
              <a:buSzPct val="60000"/>
              <a:buFont typeface="Wingdings"/>
              <a:buChar char=""/>
              <a:defRPr/>
            </a:pPr>
            <a:r>
              <a:rPr lang="en-US" sz="2400" spc="100" dirty="0">
                <a:latin typeface="Myriad Pro Cond" pitchFamily="34" charset="0"/>
              </a:rPr>
              <a:t>NCSL tracks state policy developments in all public policy areas.</a:t>
            </a:r>
          </a:p>
        </p:txBody>
      </p:sp>
      <p:pic>
        <p:nvPicPr>
          <p:cNvPr id="5" name="Picture 6" descr="dome"/>
          <p:cNvPicPr>
            <a:picLocks noChangeAspect="1" noChangeArrowheads="1"/>
          </p:cNvPicPr>
          <p:nvPr/>
        </p:nvPicPr>
        <p:blipFill>
          <a:blip r:embed="rId3" cstate="print"/>
          <a:srcRect/>
          <a:stretch>
            <a:fillRect/>
          </a:stretch>
        </p:blipFill>
        <p:spPr bwMode="auto">
          <a:xfrm>
            <a:off x="292353" y="2433886"/>
            <a:ext cx="1823213" cy="2286594"/>
          </a:xfrm>
          <a:prstGeom prst="rect">
            <a:avLst/>
          </a:prstGeom>
          <a:noFill/>
          <a:ln w="9525">
            <a:solidFill>
              <a:schemeClr val="tx1"/>
            </a:solidFill>
            <a:miter lim="800000"/>
            <a:headEnd/>
            <a:tailEnd/>
          </a:ln>
        </p:spPr>
      </p:pic>
      <p:sp>
        <p:nvSpPr>
          <p:cNvPr id="8" name="Title 1"/>
          <p:cNvSpPr>
            <a:spLocks noGrp="1"/>
          </p:cNvSpPr>
          <p:nvPr>
            <p:ph type="title"/>
          </p:nvPr>
        </p:nvSpPr>
        <p:spPr>
          <a:xfrm>
            <a:off x="0" y="381000"/>
            <a:ext cx="9144000" cy="990600"/>
          </a:xfrm>
        </p:spPr>
        <p:txBody>
          <a:bodyPr>
            <a:noAutofit/>
          </a:bodyPr>
          <a:lstStyle/>
          <a:p>
            <a:pPr algn="ctr"/>
            <a:r>
              <a:rPr lang="en-US" sz="3600" dirty="0"/>
              <a:t>National Conference of State Legislatures</a:t>
            </a:r>
          </a:p>
        </p:txBody>
      </p:sp>
    </p:spTree>
    <p:extLst>
      <p:ext uri="{BB962C8B-B14F-4D97-AF65-F5344CB8AC3E}">
        <p14:creationId xmlns:p14="http://schemas.microsoft.com/office/powerpoint/2010/main" val="395041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0"/>
            <a:ext cx="2198574" cy="6248400"/>
          </a:xfrm>
          <a:solidFill>
            <a:srgbClr val="881113"/>
          </a:solidFill>
        </p:spPr>
        <p:txBody>
          <a:bodyPr>
            <a:normAutofit/>
          </a:bodyPr>
          <a:lstStyle/>
          <a:p>
            <a:r>
              <a:rPr lang="en-US" sz="3200" dirty="0">
                <a:solidFill>
                  <a:schemeClr val="bg1"/>
                </a:solidFill>
              </a:rPr>
              <a:t> </a:t>
            </a:r>
          </a:p>
        </p:txBody>
      </p:sp>
      <p:sp>
        <p:nvSpPr>
          <p:cNvPr id="5" name="Content Placeholder 13"/>
          <p:cNvSpPr txBox="1">
            <a:spLocks/>
          </p:cNvSpPr>
          <p:nvPr/>
        </p:nvSpPr>
        <p:spPr>
          <a:xfrm>
            <a:off x="2438400" y="533400"/>
            <a:ext cx="6705600" cy="5715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3600" kern="1200" spc="100" baseline="0">
                <a:solidFill>
                  <a:schemeClr val="tx1"/>
                </a:solidFill>
                <a:latin typeface="Myriad Pro Cond"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sz="3200" kern="1200" spc="100" baseline="0">
                <a:solidFill>
                  <a:schemeClr val="tx1"/>
                </a:solidFill>
                <a:latin typeface="Myriad Pro Cond" pitchFamily="34" charset="0"/>
                <a:ea typeface="+mn-ea"/>
                <a:cs typeface="+mn-cs"/>
              </a:defRPr>
            </a:lvl2pPr>
            <a:lvl3pPr marL="914400" indent="-228600" algn="l" rtl="0" eaLnBrk="1" latinLnBrk="0" hangingPunct="1">
              <a:spcBef>
                <a:spcPts val="500"/>
              </a:spcBef>
              <a:buClr>
                <a:schemeClr val="accent2"/>
              </a:buClr>
              <a:buSzPct val="75000"/>
              <a:buFont typeface="Wingdings"/>
              <a:buChar char=""/>
              <a:defRPr sz="2800" kern="1200" spc="100" baseline="0">
                <a:solidFill>
                  <a:schemeClr val="tx1"/>
                </a:solidFill>
                <a:latin typeface="Myriad Pro Cond" pitchFamily="34" charset="0"/>
                <a:ea typeface="+mn-ea"/>
                <a:cs typeface="+mn-cs"/>
              </a:defRPr>
            </a:lvl3pPr>
            <a:lvl4pPr marL="1371600" indent="-228600" algn="l" rtl="0" eaLnBrk="1" latinLnBrk="0" hangingPunct="1">
              <a:spcBef>
                <a:spcPts val="400"/>
              </a:spcBef>
              <a:buClr>
                <a:schemeClr val="accent3"/>
              </a:buClr>
              <a:buSzPct val="75000"/>
              <a:buFont typeface="Wingdings"/>
              <a:buChar char=""/>
              <a:defRPr sz="2800" kern="1200" spc="100" baseline="0">
                <a:solidFill>
                  <a:schemeClr val="tx1"/>
                </a:solidFill>
                <a:latin typeface="Myriad Pro Cond" pitchFamily="34" charset="0"/>
                <a:ea typeface="+mn-ea"/>
                <a:cs typeface="+mn-cs"/>
              </a:defRPr>
            </a:lvl4pPr>
            <a:lvl5pPr marL="1828800" indent="-228600" algn="l" rtl="0" eaLnBrk="1" latinLnBrk="0" hangingPunct="1">
              <a:spcBef>
                <a:spcPts val="400"/>
              </a:spcBef>
              <a:buClr>
                <a:schemeClr val="accent4"/>
              </a:buClr>
              <a:buSzPct val="65000"/>
              <a:buFont typeface="Wingdings"/>
              <a:buChar char=""/>
              <a:defRPr sz="2800" kern="1200" spc="100" baseline="0">
                <a:solidFill>
                  <a:schemeClr val="tx1"/>
                </a:solidFill>
                <a:latin typeface="Myriad Pro Cond" pitchFamily="34" charset="0"/>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endParaRPr lang="en-US" sz="3200" dirty="0"/>
          </a:p>
        </p:txBody>
      </p:sp>
      <p:sp>
        <p:nvSpPr>
          <p:cNvPr id="4" name="Content Placeholder 4"/>
          <p:cNvSpPr>
            <a:spLocks noGrp="1"/>
          </p:cNvSpPr>
          <p:nvPr>
            <p:ph sz="quarter" idx="1"/>
          </p:nvPr>
        </p:nvSpPr>
        <p:spPr>
          <a:xfrm>
            <a:off x="2438399" y="1162050"/>
            <a:ext cx="6327648" cy="4800600"/>
          </a:xfrm>
        </p:spPr>
        <p:txBody>
          <a:bodyPr>
            <a:normAutofit/>
          </a:bodyPr>
          <a:lstStyle/>
          <a:p>
            <a:r>
              <a:rPr lang="en-US" dirty="0"/>
              <a:t>NCSL has tracked pretrial policy enactments since 2012. Enactments can be searched by topic, year, state, author or bill number. You can also search the summaries by keyword.</a:t>
            </a:r>
          </a:p>
        </p:txBody>
      </p:sp>
      <p:sp>
        <p:nvSpPr>
          <p:cNvPr id="6" name="Title 2">
            <a:extLst>
              <a:ext uri="{FF2B5EF4-FFF2-40B4-BE49-F238E27FC236}">
                <a16:creationId xmlns:a16="http://schemas.microsoft.com/office/drawing/2014/main" id="{F479A805-4597-4696-901C-D42D1CB3F2BF}"/>
              </a:ext>
            </a:extLst>
          </p:cNvPr>
          <p:cNvSpPr txBox="1">
            <a:spLocks/>
          </p:cNvSpPr>
          <p:nvPr/>
        </p:nvSpPr>
        <p:spPr>
          <a:xfrm>
            <a:off x="2438399" y="152400"/>
            <a:ext cx="6327648" cy="990600"/>
          </a:xfrm>
          <a:prstGeom prst="rect">
            <a:avLst/>
          </a:prstGeom>
        </p:spPr>
        <p:txBody>
          <a:bodyPr vert="horz" anchor="ctr">
            <a:noAutofit/>
          </a:bodyPr>
          <a:lstStyle>
            <a:lvl1pPr algn="l" rtl="0" eaLnBrk="1" latinLnBrk="0" hangingPunct="1">
              <a:spcBef>
                <a:spcPct val="0"/>
              </a:spcBef>
              <a:buNone/>
              <a:defRPr sz="4800" kern="1200">
                <a:solidFill>
                  <a:schemeClr val="tx2"/>
                </a:solidFill>
                <a:latin typeface="Myriad Pro Cond" pitchFamily="34" charset="0"/>
                <a:ea typeface="+mj-ea"/>
                <a:cs typeface="+mj-cs"/>
              </a:defRPr>
            </a:lvl1pPr>
          </a:lstStyle>
          <a:p>
            <a:pPr algn="ctr"/>
            <a:r>
              <a:rPr lang="en-US" sz="3900" dirty="0"/>
              <a:t>Want to Know More?</a:t>
            </a:r>
          </a:p>
        </p:txBody>
      </p:sp>
      <p:sp>
        <p:nvSpPr>
          <p:cNvPr id="3" name="TextBox 2">
            <a:extLst>
              <a:ext uri="{FF2B5EF4-FFF2-40B4-BE49-F238E27FC236}">
                <a16:creationId xmlns:a16="http://schemas.microsoft.com/office/drawing/2014/main" id="{00FD1634-EAF1-472C-8F67-61C74850A494}"/>
              </a:ext>
            </a:extLst>
          </p:cNvPr>
          <p:cNvSpPr txBox="1"/>
          <p:nvPr/>
        </p:nvSpPr>
        <p:spPr>
          <a:xfrm>
            <a:off x="0" y="621632"/>
            <a:ext cx="2198574" cy="5570756"/>
          </a:xfrm>
          <a:prstGeom prst="rect">
            <a:avLst/>
          </a:prstGeom>
          <a:noFill/>
        </p:spPr>
        <p:txBody>
          <a:bodyPr wrap="square" rtlCol="0">
            <a:spAutoFit/>
          </a:bodyPr>
          <a:lstStyle/>
          <a:p>
            <a:pPr algn="ctr"/>
            <a:r>
              <a:rPr lang="en-US" sz="2000" u="sng" dirty="0">
                <a:solidFill>
                  <a:schemeClr val="bg1"/>
                </a:solidFill>
              </a:rPr>
              <a:t>TOPICS</a:t>
            </a:r>
            <a:endParaRPr lang="en-US" sz="800" u="sng" dirty="0">
              <a:solidFill>
                <a:schemeClr val="bg1"/>
              </a:solidFill>
            </a:endParaRPr>
          </a:p>
          <a:p>
            <a:pPr algn="ctr"/>
            <a:endParaRPr lang="en-US" sz="800" u="sng" dirty="0">
              <a:solidFill>
                <a:schemeClr val="bg1"/>
              </a:solidFill>
            </a:endParaRPr>
          </a:p>
          <a:p>
            <a:pPr marL="285750" indent="-285750">
              <a:buFont typeface="Arial" panose="020B0604020202020204" pitchFamily="34" charset="0"/>
              <a:buChar char="•"/>
            </a:pPr>
            <a:r>
              <a:rPr lang="en-US" sz="1600" dirty="0">
                <a:solidFill>
                  <a:schemeClr val="bg1"/>
                </a:solidFill>
              </a:rPr>
              <a:t>Bond Forfeiture &amp; Conditions Violations</a:t>
            </a:r>
          </a:p>
          <a:p>
            <a:pPr marL="285750" indent="-285750">
              <a:buFont typeface="Arial" panose="020B0604020202020204" pitchFamily="34" charset="0"/>
              <a:buChar char="•"/>
            </a:pPr>
            <a:r>
              <a:rPr lang="en-US" sz="1600" dirty="0">
                <a:solidFill>
                  <a:schemeClr val="bg1"/>
                </a:solidFill>
              </a:rPr>
              <a:t>Budget, Oversight &amp; Administration</a:t>
            </a:r>
          </a:p>
          <a:p>
            <a:pPr marL="285750" indent="-285750">
              <a:buFont typeface="Arial" panose="020B0604020202020204" pitchFamily="34" charset="0"/>
              <a:buChar char="•"/>
            </a:pPr>
            <a:r>
              <a:rPr lang="en-US" sz="1600" dirty="0">
                <a:solidFill>
                  <a:schemeClr val="bg1"/>
                </a:solidFill>
              </a:rPr>
              <a:t>Citation in Lieu of Arrest</a:t>
            </a:r>
          </a:p>
          <a:p>
            <a:pPr marL="285750" indent="-285750">
              <a:buFont typeface="Arial" panose="020B0604020202020204" pitchFamily="34" charset="0"/>
              <a:buChar char="•"/>
            </a:pPr>
            <a:r>
              <a:rPr lang="en-US" sz="1600" dirty="0">
                <a:solidFill>
                  <a:schemeClr val="bg1"/>
                </a:solidFill>
              </a:rPr>
              <a:t>Commercial Bond Regulation</a:t>
            </a:r>
          </a:p>
          <a:p>
            <a:pPr marL="285750" indent="-285750">
              <a:buFont typeface="Arial" panose="020B0604020202020204" pitchFamily="34" charset="0"/>
              <a:buChar char="•"/>
            </a:pPr>
            <a:r>
              <a:rPr lang="en-US" sz="1600" dirty="0">
                <a:solidFill>
                  <a:schemeClr val="bg1"/>
                </a:solidFill>
              </a:rPr>
              <a:t>Conditions of Release</a:t>
            </a:r>
          </a:p>
          <a:p>
            <a:pPr marL="285750" indent="-285750">
              <a:buFont typeface="Arial" panose="020B0604020202020204" pitchFamily="34" charset="0"/>
              <a:buChar char="•"/>
            </a:pPr>
            <a:r>
              <a:rPr lang="en-US" sz="1600" dirty="0">
                <a:solidFill>
                  <a:schemeClr val="bg1"/>
                </a:solidFill>
              </a:rPr>
              <a:t>Statutory Court Guidance</a:t>
            </a:r>
          </a:p>
          <a:p>
            <a:pPr marL="285750" indent="-285750">
              <a:buFont typeface="Arial" panose="020B0604020202020204" pitchFamily="34" charset="0"/>
              <a:buChar char="•"/>
            </a:pPr>
            <a:r>
              <a:rPr lang="en-US" sz="1600" dirty="0">
                <a:solidFill>
                  <a:schemeClr val="bg1"/>
                </a:solidFill>
              </a:rPr>
              <a:t>Diversion/Deflection</a:t>
            </a:r>
          </a:p>
          <a:p>
            <a:pPr marL="285750" indent="-285750">
              <a:buFont typeface="Arial" panose="020B0604020202020204" pitchFamily="34" charset="0"/>
              <a:buChar char="•"/>
            </a:pPr>
            <a:r>
              <a:rPr lang="en-US" sz="1600" dirty="0">
                <a:solidFill>
                  <a:schemeClr val="bg1"/>
                </a:solidFill>
              </a:rPr>
              <a:t>Eligibility for Release</a:t>
            </a:r>
          </a:p>
          <a:p>
            <a:pPr marL="285750" indent="-285750">
              <a:buFont typeface="Arial" panose="020B0604020202020204" pitchFamily="34" charset="0"/>
              <a:buChar char="•"/>
            </a:pPr>
            <a:r>
              <a:rPr lang="en-US" sz="1600" dirty="0">
                <a:solidFill>
                  <a:schemeClr val="bg1"/>
                </a:solidFill>
              </a:rPr>
              <a:t>Pretrial Services &amp; Programs</a:t>
            </a:r>
          </a:p>
          <a:p>
            <a:pPr marL="285750" indent="-285750">
              <a:buFont typeface="Arial" panose="020B0604020202020204" pitchFamily="34" charset="0"/>
              <a:buChar char="•"/>
            </a:pPr>
            <a:r>
              <a:rPr lang="en-US" sz="1600" dirty="0">
                <a:solidFill>
                  <a:schemeClr val="bg1"/>
                </a:solidFill>
              </a:rPr>
              <a:t>Risk Assessments</a:t>
            </a:r>
          </a:p>
          <a:p>
            <a:pPr marL="285750" indent="-285750">
              <a:buFont typeface="Arial" panose="020B0604020202020204" pitchFamily="34" charset="0"/>
              <a:buChar char="•"/>
            </a:pPr>
            <a:r>
              <a:rPr lang="en-US" sz="1600" dirty="0">
                <a:solidFill>
                  <a:schemeClr val="bg1"/>
                </a:solidFill>
              </a:rPr>
              <a:t>Special Populations</a:t>
            </a:r>
          </a:p>
          <a:p>
            <a:pPr marL="285750" indent="-285750">
              <a:buFont typeface="Arial" panose="020B0604020202020204" pitchFamily="34" charset="0"/>
              <a:buChar char="•"/>
            </a:pPr>
            <a:r>
              <a:rPr lang="en-US" sz="1600" dirty="0">
                <a:solidFill>
                  <a:schemeClr val="bg1"/>
                </a:solidFill>
              </a:rPr>
              <a:t>Victims Protections and Policy</a:t>
            </a:r>
          </a:p>
        </p:txBody>
      </p:sp>
    </p:spTree>
    <p:extLst>
      <p:ext uri="{BB962C8B-B14F-4D97-AF65-F5344CB8AC3E}">
        <p14:creationId xmlns:p14="http://schemas.microsoft.com/office/powerpoint/2010/main" val="237362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0"/>
            <a:ext cx="2198574" cy="6248400"/>
          </a:xfrm>
          <a:solidFill>
            <a:srgbClr val="881113"/>
          </a:solidFill>
        </p:spPr>
        <p:txBody>
          <a:bodyPr>
            <a:normAutofit/>
          </a:bodyPr>
          <a:lstStyle/>
          <a:p>
            <a:r>
              <a:rPr lang="en-US" sz="3200" dirty="0">
                <a:solidFill>
                  <a:schemeClr val="bg1"/>
                </a:solidFill>
              </a:rPr>
              <a:t> </a:t>
            </a:r>
          </a:p>
        </p:txBody>
      </p:sp>
      <p:sp>
        <p:nvSpPr>
          <p:cNvPr id="5" name="Content Placeholder 13"/>
          <p:cNvSpPr txBox="1">
            <a:spLocks/>
          </p:cNvSpPr>
          <p:nvPr/>
        </p:nvSpPr>
        <p:spPr>
          <a:xfrm>
            <a:off x="2438400" y="533400"/>
            <a:ext cx="6705600" cy="5715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3600" kern="1200" spc="100" baseline="0">
                <a:solidFill>
                  <a:schemeClr val="tx1"/>
                </a:solidFill>
                <a:latin typeface="Myriad Pro Cond"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sz="3200" kern="1200" spc="100" baseline="0">
                <a:solidFill>
                  <a:schemeClr val="tx1"/>
                </a:solidFill>
                <a:latin typeface="Myriad Pro Cond" pitchFamily="34" charset="0"/>
                <a:ea typeface="+mn-ea"/>
                <a:cs typeface="+mn-cs"/>
              </a:defRPr>
            </a:lvl2pPr>
            <a:lvl3pPr marL="914400" indent="-228600" algn="l" rtl="0" eaLnBrk="1" latinLnBrk="0" hangingPunct="1">
              <a:spcBef>
                <a:spcPts val="500"/>
              </a:spcBef>
              <a:buClr>
                <a:schemeClr val="accent2"/>
              </a:buClr>
              <a:buSzPct val="75000"/>
              <a:buFont typeface="Wingdings"/>
              <a:buChar char=""/>
              <a:defRPr sz="2800" kern="1200" spc="100" baseline="0">
                <a:solidFill>
                  <a:schemeClr val="tx1"/>
                </a:solidFill>
                <a:latin typeface="Myriad Pro Cond" pitchFamily="34" charset="0"/>
                <a:ea typeface="+mn-ea"/>
                <a:cs typeface="+mn-cs"/>
              </a:defRPr>
            </a:lvl3pPr>
            <a:lvl4pPr marL="1371600" indent="-228600" algn="l" rtl="0" eaLnBrk="1" latinLnBrk="0" hangingPunct="1">
              <a:spcBef>
                <a:spcPts val="400"/>
              </a:spcBef>
              <a:buClr>
                <a:schemeClr val="accent3"/>
              </a:buClr>
              <a:buSzPct val="75000"/>
              <a:buFont typeface="Wingdings"/>
              <a:buChar char=""/>
              <a:defRPr sz="2800" kern="1200" spc="100" baseline="0">
                <a:solidFill>
                  <a:schemeClr val="tx1"/>
                </a:solidFill>
                <a:latin typeface="Myriad Pro Cond" pitchFamily="34" charset="0"/>
                <a:ea typeface="+mn-ea"/>
                <a:cs typeface="+mn-cs"/>
              </a:defRPr>
            </a:lvl4pPr>
            <a:lvl5pPr marL="1828800" indent="-228600" algn="l" rtl="0" eaLnBrk="1" latinLnBrk="0" hangingPunct="1">
              <a:spcBef>
                <a:spcPts val="400"/>
              </a:spcBef>
              <a:buClr>
                <a:schemeClr val="accent4"/>
              </a:buClr>
              <a:buSzPct val="65000"/>
              <a:buFont typeface="Wingdings"/>
              <a:buChar char=""/>
              <a:defRPr sz="2800" kern="1200" spc="100" baseline="0">
                <a:solidFill>
                  <a:schemeClr val="tx1"/>
                </a:solidFill>
                <a:latin typeface="Myriad Pro Cond" pitchFamily="34" charset="0"/>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endParaRPr lang="en-US" sz="3200" dirty="0"/>
          </a:p>
        </p:txBody>
      </p:sp>
      <p:sp>
        <p:nvSpPr>
          <p:cNvPr id="4" name="Content Placeholder 4"/>
          <p:cNvSpPr>
            <a:spLocks noGrp="1"/>
          </p:cNvSpPr>
          <p:nvPr>
            <p:ph sz="quarter" idx="1"/>
          </p:nvPr>
        </p:nvSpPr>
        <p:spPr>
          <a:xfrm>
            <a:off x="5327908" y="1162050"/>
            <a:ext cx="3438138" cy="4781550"/>
          </a:xfrm>
        </p:spPr>
        <p:txBody>
          <a:bodyPr>
            <a:normAutofit/>
          </a:bodyPr>
          <a:lstStyle/>
          <a:p>
            <a:pPr marL="0" indent="0">
              <a:buNone/>
            </a:pPr>
            <a:r>
              <a:rPr lang="en-US" dirty="0"/>
              <a:t>Starting in 2018, NCSL started tracking pending pretrial policy legislation in all 50 states. </a:t>
            </a:r>
          </a:p>
        </p:txBody>
      </p:sp>
      <p:sp>
        <p:nvSpPr>
          <p:cNvPr id="6" name="Title 2">
            <a:extLst>
              <a:ext uri="{FF2B5EF4-FFF2-40B4-BE49-F238E27FC236}">
                <a16:creationId xmlns:a16="http://schemas.microsoft.com/office/drawing/2014/main" id="{F479A805-4597-4696-901C-D42D1CB3F2BF}"/>
              </a:ext>
            </a:extLst>
          </p:cNvPr>
          <p:cNvSpPr txBox="1">
            <a:spLocks/>
          </p:cNvSpPr>
          <p:nvPr/>
        </p:nvSpPr>
        <p:spPr>
          <a:xfrm>
            <a:off x="377954" y="152400"/>
            <a:ext cx="8388093" cy="990600"/>
          </a:xfrm>
          <a:prstGeom prst="rect">
            <a:avLst/>
          </a:prstGeom>
        </p:spPr>
        <p:txBody>
          <a:bodyPr vert="horz" anchor="ctr">
            <a:noAutofit/>
          </a:bodyPr>
          <a:lstStyle>
            <a:lvl1pPr algn="l" rtl="0" eaLnBrk="1" latinLnBrk="0" hangingPunct="1">
              <a:spcBef>
                <a:spcPct val="0"/>
              </a:spcBef>
              <a:buNone/>
              <a:defRPr sz="4800" kern="1200">
                <a:solidFill>
                  <a:schemeClr val="tx2"/>
                </a:solidFill>
                <a:latin typeface="Myriad Pro Cond" pitchFamily="34" charset="0"/>
                <a:ea typeface="+mj-ea"/>
                <a:cs typeface="+mj-cs"/>
              </a:defRPr>
            </a:lvl1pPr>
          </a:lstStyle>
          <a:p>
            <a:pPr algn="ctr"/>
            <a:r>
              <a:rPr lang="en-US" sz="3900" dirty="0"/>
              <a:t>New in 2018!</a:t>
            </a:r>
          </a:p>
        </p:txBody>
      </p:sp>
      <p:pic>
        <p:nvPicPr>
          <p:cNvPr id="2" name="Picture 1">
            <a:extLst>
              <a:ext uri="{FF2B5EF4-FFF2-40B4-BE49-F238E27FC236}">
                <a16:creationId xmlns:a16="http://schemas.microsoft.com/office/drawing/2014/main" id="{76FD95B5-564E-4200-B4A7-610E13C5D8B5}"/>
              </a:ext>
            </a:extLst>
          </p:cNvPr>
          <p:cNvPicPr>
            <a:picLocks noChangeAspect="1"/>
          </p:cNvPicPr>
          <p:nvPr/>
        </p:nvPicPr>
        <p:blipFill>
          <a:blip r:embed="rId3"/>
          <a:stretch>
            <a:fillRect/>
          </a:stretch>
        </p:blipFill>
        <p:spPr>
          <a:xfrm>
            <a:off x="377954" y="1856431"/>
            <a:ext cx="4572000" cy="3068938"/>
          </a:xfrm>
          <a:prstGeom prst="rect">
            <a:avLst/>
          </a:prstGeom>
          <a:ln w="762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869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144000" cy="990600"/>
          </a:xfrm>
        </p:spPr>
        <p:txBody>
          <a:bodyPr>
            <a:noAutofit/>
          </a:bodyPr>
          <a:lstStyle/>
          <a:p>
            <a:pPr algn="ctr"/>
            <a:r>
              <a:rPr lang="en-US" sz="3700" dirty="0"/>
              <a:t>Resources and Reports from the States</a:t>
            </a:r>
          </a:p>
        </p:txBody>
      </p:sp>
      <p:sp>
        <p:nvSpPr>
          <p:cNvPr id="4" name="Content Placeholder 4"/>
          <p:cNvSpPr>
            <a:spLocks noGrp="1"/>
          </p:cNvSpPr>
          <p:nvPr>
            <p:ph sz="quarter" idx="1"/>
          </p:nvPr>
        </p:nvSpPr>
        <p:spPr>
          <a:xfrm>
            <a:off x="381000" y="1295400"/>
            <a:ext cx="8385048" cy="4800600"/>
          </a:xfrm>
        </p:spPr>
        <p:txBody>
          <a:bodyPr>
            <a:normAutofit/>
          </a:bodyPr>
          <a:lstStyle/>
          <a:p>
            <a:r>
              <a:rPr lang="en-US" sz="2800" dirty="0"/>
              <a:t>Information on the provisions I’ve discussed today can mostly be found in:</a:t>
            </a:r>
          </a:p>
          <a:p>
            <a:pPr lvl="1"/>
            <a:r>
              <a:rPr lang="en-US" sz="2800" dirty="0">
                <a:hlinkClick r:id="rId3"/>
              </a:rPr>
              <a:t>NCSL’s Pretrial Enactment Database </a:t>
            </a:r>
            <a:endParaRPr lang="en-US" sz="2800" dirty="0"/>
          </a:p>
          <a:p>
            <a:pPr lvl="1"/>
            <a:r>
              <a:rPr lang="en-US" sz="2800" dirty="0">
                <a:hlinkClick r:id="rId4"/>
              </a:rPr>
              <a:t>NCSL’s Pretrial Pending Legislation Database</a:t>
            </a:r>
            <a:endParaRPr lang="en-US" sz="2800" dirty="0"/>
          </a:p>
          <a:p>
            <a:pPr lvl="1"/>
            <a:r>
              <a:rPr lang="en-US" sz="2800" dirty="0">
                <a:hlinkClick r:id="rId5"/>
              </a:rPr>
              <a:t>NCSL’s Pretrial Policy Database</a:t>
            </a:r>
            <a:endParaRPr lang="en-US" sz="2800" dirty="0"/>
          </a:p>
          <a:p>
            <a:pPr marL="365760" lvl="1" indent="0">
              <a:buNone/>
            </a:pPr>
            <a:endParaRPr lang="en-US" sz="2800" dirty="0"/>
          </a:p>
          <a:p>
            <a:r>
              <a:rPr lang="en-US" sz="2800" dirty="0"/>
              <a:t>NCSL also tracks reports coming out of state legislatures or from the executive and judicial branches. Those can be found on our </a:t>
            </a:r>
            <a:r>
              <a:rPr lang="en-US" sz="2800" dirty="0">
                <a:hlinkClick r:id="rId6"/>
              </a:rPr>
              <a:t>State Reports Webpage</a:t>
            </a:r>
            <a:r>
              <a:rPr lang="en-US" sz="2800" dirty="0"/>
              <a:t>.</a:t>
            </a:r>
          </a:p>
          <a:p>
            <a:pPr marL="365760" lvl="1" indent="0">
              <a:buNone/>
            </a:pPr>
            <a:endParaRPr lang="en-US" sz="2800" dirty="0"/>
          </a:p>
        </p:txBody>
      </p:sp>
    </p:spTree>
    <p:extLst>
      <p:ext uri="{BB962C8B-B14F-4D97-AF65-F5344CB8AC3E}">
        <p14:creationId xmlns:p14="http://schemas.microsoft.com/office/powerpoint/2010/main" val="3364058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0" y="990600"/>
            <a:ext cx="9144000" cy="4572000"/>
          </a:xfrm>
        </p:spPr>
        <p:txBody>
          <a:bodyPr>
            <a:normAutofit/>
          </a:bodyPr>
          <a:lstStyle/>
          <a:p>
            <a:pPr lvl="0" algn="ctr">
              <a:buNone/>
              <a:defRPr/>
            </a:pPr>
            <a:r>
              <a:rPr lang="en-US" sz="9600" dirty="0"/>
              <a:t>Questions?</a:t>
            </a:r>
          </a:p>
          <a:p>
            <a:pPr lvl="0" algn="ctr">
              <a:buNone/>
              <a:defRPr/>
            </a:pPr>
            <a:r>
              <a:rPr lang="en-US" sz="4800" dirty="0"/>
              <a:t>Contact me at:</a:t>
            </a:r>
            <a:endParaRPr lang="en-US" sz="1000" dirty="0"/>
          </a:p>
          <a:p>
            <a:pPr lvl="0" algn="ctr">
              <a:buNone/>
              <a:defRPr/>
            </a:pPr>
            <a:endParaRPr lang="en-US" sz="1000" dirty="0"/>
          </a:p>
          <a:p>
            <a:pPr lvl="0" algn="ctr">
              <a:buNone/>
              <a:defRPr/>
            </a:pPr>
            <a:r>
              <a:rPr lang="en-US" sz="4800" dirty="0"/>
              <a:t>amber.widgery@ncsl.org</a:t>
            </a:r>
          </a:p>
          <a:p>
            <a:pPr lvl="0" algn="ctr">
              <a:buNone/>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382000" cy="990600"/>
          </a:xfrm>
        </p:spPr>
        <p:txBody>
          <a:bodyPr>
            <a:normAutofit/>
          </a:bodyPr>
          <a:lstStyle/>
          <a:p>
            <a:pPr algn="ctr"/>
            <a:r>
              <a:rPr lang="en-US" dirty="0"/>
              <a:t>State Legislation Generally</a:t>
            </a:r>
          </a:p>
        </p:txBody>
      </p:sp>
      <p:sp>
        <p:nvSpPr>
          <p:cNvPr id="5" name="Content Placeholder 4"/>
          <p:cNvSpPr>
            <a:spLocks noGrp="1"/>
          </p:cNvSpPr>
          <p:nvPr>
            <p:ph sz="quarter" idx="1"/>
          </p:nvPr>
        </p:nvSpPr>
        <p:spPr>
          <a:xfrm>
            <a:off x="381000" y="1295400"/>
            <a:ext cx="8385048" cy="4800600"/>
          </a:xfrm>
        </p:spPr>
        <p:txBody>
          <a:bodyPr/>
          <a:lstStyle/>
          <a:p>
            <a:pPr>
              <a:spcBef>
                <a:spcPts val="600"/>
              </a:spcBef>
              <a:spcAft>
                <a:spcPts val="600"/>
              </a:spcAft>
            </a:pPr>
            <a:r>
              <a:rPr lang="en-US" sz="3200" dirty="0"/>
              <a:t>Every state legislature has acted to change pretrial policy in some way since 2012.</a:t>
            </a:r>
          </a:p>
          <a:p>
            <a:pPr>
              <a:spcBef>
                <a:spcPts val="600"/>
              </a:spcBef>
              <a:spcAft>
                <a:spcPts val="600"/>
              </a:spcAft>
            </a:pPr>
            <a:r>
              <a:rPr lang="en-US" sz="3200" dirty="0"/>
              <a:t>More than 700 bills have been enacted in that same timeframe.</a:t>
            </a:r>
          </a:p>
          <a:p>
            <a:pPr>
              <a:spcBef>
                <a:spcPts val="600"/>
              </a:spcBef>
              <a:spcAft>
                <a:spcPts val="600"/>
              </a:spcAft>
            </a:pPr>
            <a:r>
              <a:rPr lang="en-US" sz="3200" dirty="0"/>
              <a:t>Legislative efforts to change pretrial policy have been bipartisan.</a:t>
            </a:r>
          </a:p>
          <a:p>
            <a:endParaRPr lang="en-US" dirty="0"/>
          </a:p>
        </p:txBody>
      </p:sp>
    </p:spTree>
    <p:extLst>
      <p:ext uri="{BB962C8B-B14F-4D97-AF65-F5344CB8AC3E}">
        <p14:creationId xmlns:p14="http://schemas.microsoft.com/office/powerpoint/2010/main" val="100778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67000"/>
            <a:ext cx="8153400" cy="990600"/>
          </a:xfrm>
        </p:spPr>
        <p:txBody>
          <a:bodyPr>
            <a:noAutofit/>
          </a:bodyPr>
          <a:lstStyle/>
          <a:p>
            <a:pPr algn="ctr"/>
            <a:r>
              <a:rPr lang="en-US" sz="6000" dirty="0"/>
              <a:t>What areas of pretrial policy has legislation addressed?</a:t>
            </a:r>
          </a:p>
        </p:txBody>
      </p:sp>
    </p:spTree>
    <p:extLst>
      <p:ext uri="{BB962C8B-B14F-4D97-AF65-F5344CB8AC3E}">
        <p14:creationId xmlns:p14="http://schemas.microsoft.com/office/powerpoint/2010/main" val="326084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382000" cy="990600"/>
          </a:xfrm>
        </p:spPr>
        <p:txBody>
          <a:bodyPr>
            <a:normAutofit/>
          </a:bodyPr>
          <a:lstStyle/>
          <a:p>
            <a:pPr algn="ctr"/>
            <a:r>
              <a:rPr lang="en-US" dirty="0"/>
              <a:t>Risk Assessments</a:t>
            </a:r>
          </a:p>
        </p:txBody>
      </p:sp>
      <p:pic>
        <p:nvPicPr>
          <p:cNvPr id="2" name="Content Placeholder 1"/>
          <p:cNvPicPr>
            <a:picLocks noGrp="1" noChangeAspect="1"/>
          </p:cNvPicPr>
          <p:nvPr>
            <p:ph sz="quarter"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6132" y="1143001"/>
            <a:ext cx="7391736" cy="4648198"/>
          </a:xfrm>
        </p:spPr>
      </p:pic>
      <p:sp>
        <p:nvSpPr>
          <p:cNvPr id="6" name="TextBox 5"/>
          <p:cNvSpPr txBox="1"/>
          <p:nvPr/>
        </p:nvSpPr>
        <p:spPr>
          <a:xfrm>
            <a:off x="201930" y="5577840"/>
            <a:ext cx="4191000" cy="369332"/>
          </a:xfrm>
          <a:prstGeom prst="rect">
            <a:avLst/>
          </a:prstGeom>
          <a:solidFill>
            <a:srgbClr val="903D39"/>
          </a:solidFill>
        </p:spPr>
        <p:txBody>
          <a:bodyPr wrap="square" rtlCol="0">
            <a:spAutoFit/>
          </a:bodyPr>
          <a:lstStyle/>
          <a:p>
            <a:pPr algn="ctr"/>
            <a:r>
              <a:rPr lang="en-US" dirty="0">
                <a:solidFill>
                  <a:schemeClr val="bg1"/>
                </a:solidFill>
              </a:rPr>
              <a:t>2012-2017: 28 states enacted 50 laws</a:t>
            </a:r>
          </a:p>
        </p:txBody>
      </p:sp>
    </p:spTree>
    <p:extLst>
      <p:ext uri="{BB962C8B-B14F-4D97-AF65-F5344CB8AC3E}">
        <p14:creationId xmlns:p14="http://schemas.microsoft.com/office/powerpoint/2010/main" val="336509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93110"/>
            <a:ext cx="8382000" cy="990600"/>
          </a:xfrm>
        </p:spPr>
        <p:txBody>
          <a:bodyPr>
            <a:normAutofit/>
          </a:bodyPr>
          <a:lstStyle/>
          <a:p>
            <a:pPr algn="ctr"/>
            <a:r>
              <a:rPr lang="en-US" dirty="0"/>
              <a:t>Statewide Risk Assessments</a:t>
            </a:r>
          </a:p>
        </p:txBody>
      </p:sp>
      <p:pic>
        <p:nvPicPr>
          <p:cNvPr id="2" name="Content Placeholder 1"/>
          <p:cNvPicPr>
            <a:picLocks noGrp="1" noChangeAspect="1"/>
          </p:cNvPicPr>
          <p:nvPr>
            <p:ph sz="quarter"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824" y="1143001"/>
            <a:ext cx="7388352" cy="4646070"/>
          </a:xfrm>
        </p:spPr>
      </p:pic>
      <p:sp>
        <p:nvSpPr>
          <p:cNvPr id="7" name="TextBox 6"/>
          <p:cNvSpPr txBox="1"/>
          <p:nvPr/>
        </p:nvSpPr>
        <p:spPr>
          <a:xfrm>
            <a:off x="38100" y="5753100"/>
            <a:ext cx="5105400" cy="338554"/>
          </a:xfrm>
          <a:prstGeom prst="rect">
            <a:avLst/>
          </a:prstGeom>
          <a:solidFill>
            <a:srgbClr val="3B608D"/>
          </a:solidFill>
        </p:spPr>
        <p:txBody>
          <a:bodyPr wrap="square" rtlCol="0">
            <a:spAutoFit/>
          </a:bodyPr>
          <a:lstStyle/>
          <a:p>
            <a:pPr algn="ctr"/>
            <a:r>
              <a:rPr lang="en-US" sz="1600" dirty="0">
                <a:solidFill>
                  <a:schemeClr val="bg1"/>
                </a:solidFill>
              </a:rPr>
              <a:t>2012-2017: 12 states authorize statewide risk assessment</a:t>
            </a:r>
          </a:p>
        </p:txBody>
      </p:sp>
    </p:spTree>
    <p:extLst>
      <p:ext uri="{BB962C8B-B14F-4D97-AF65-F5344CB8AC3E}">
        <p14:creationId xmlns:p14="http://schemas.microsoft.com/office/powerpoint/2010/main" val="3859045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4BE41D1-682E-43CF-8D5E-084A6306FE81}"/>
              </a:ext>
            </a:extLst>
          </p:cNvPr>
          <p:cNvGrpSpPr/>
          <p:nvPr/>
        </p:nvGrpSpPr>
        <p:grpSpPr>
          <a:xfrm>
            <a:off x="228599" y="1769744"/>
            <a:ext cx="8686801" cy="4676776"/>
            <a:chOff x="304799" y="1541145"/>
            <a:chExt cx="8686801" cy="4676776"/>
          </a:xfrm>
        </p:grpSpPr>
        <p:sp>
          <p:nvSpPr>
            <p:cNvPr id="2" name="Content Placeholder 10">
              <a:extLst>
                <a:ext uri="{FF2B5EF4-FFF2-40B4-BE49-F238E27FC236}">
                  <a16:creationId xmlns:a16="http://schemas.microsoft.com/office/drawing/2014/main" id="{F289603F-E85B-4B44-9971-D7532B279265}"/>
                </a:ext>
              </a:extLst>
            </p:cNvPr>
            <p:cNvSpPr txBox="1">
              <a:spLocks/>
            </p:cNvSpPr>
            <p:nvPr/>
          </p:nvSpPr>
          <p:spPr>
            <a:xfrm>
              <a:off x="304800" y="2636521"/>
              <a:ext cx="3970682" cy="358140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3600" kern="1200" spc="100" baseline="0">
                  <a:solidFill>
                    <a:schemeClr val="tx1"/>
                  </a:solidFill>
                  <a:latin typeface="Myriad Pro Cond"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sz="3200" kern="1200" spc="100" baseline="0">
                  <a:solidFill>
                    <a:schemeClr val="tx1"/>
                  </a:solidFill>
                  <a:latin typeface="Myriad Pro Cond" pitchFamily="34" charset="0"/>
                  <a:ea typeface="+mn-ea"/>
                  <a:cs typeface="+mn-cs"/>
                </a:defRPr>
              </a:lvl2pPr>
              <a:lvl3pPr marL="914400" indent="-228600" algn="l" rtl="0" eaLnBrk="1" latinLnBrk="0" hangingPunct="1">
                <a:spcBef>
                  <a:spcPts val="500"/>
                </a:spcBef>
                <a:buClr>
                  <a:schemeClr val="accent2"/>
                </a:buClr>
                <a:buSzPct val="75000"/>
                <a:buFont typeface="Wingdings"/>
                <a:buChar char=""/>
                <a:defRPr sz="2800" kern="1200" spc="100" baseline="0">
                  <a:solidFill>
                    <a:schemeClr val="tx1"/>
                  </a:solidFill>
                  <a:latin typeface="Myriad Pro Cond" pitchFamily="34" charset="0"/>
                  <a:ea typeface="+mn-ea"/>
                  <a:cs typeface="+mn-cs"/>
                </a:defRPr>
              </a:lvl3pPr>
              <a:lvl4pPr marL="1371600" indent="-228600" algn="l" rtl="0" eaLnBrk="1" latinLnBrk="0" hangingPunct="1">
                <a:spcBef>
                  <a:spcPts val="400"/>
                </a:spcBef>
                <a:buClr>
                  <a:schemeClr val="accent3"/>
                </a:buClr>
                <a:buSzPct val="75000"/>
                <a:buFont typeface="Wingdings"/>
                <a:buChar char=""/>
                <a:defRPr sz="2800" kern="1200" spc="100" baseline="0">
                  <a:solidFill>
                    <a:schemeClr val="tx1"/>
                  </a:solidFill>
                  <a:latin typeface="Myriad Pro Cond" pitchFamily="34" charset="0"/>
                  <a:ea typeface="+mn-ea"/>
                  <a:cs typeface="+mn-cs"/>
                </a:defRPr>
              </a:lvl4pPr>
              <a:lvl5pPr marL="1828800" indent="-228600" algn="l" rtl="0" eaLnBrk="1" latinLnBrk="0" hangingPunct="1">
                <a:spcBef>
                  <a:spcPts val="400"/>
                </a:spcBef>
                <a:buClr>
                  <a:schemeClr val="accent4"/>
                </a:buClr>
                <a:buSzPct val="65000"/>
                <a:buFont typeface="Wingdings"/>
                <a:buChar char=""/>
                <a:defRPr sz="2800" kern="1200" spc="100" baseline="0">
                  <a:solidFill>
                    <a:schemeClr val="tx1"/>
                  </a:solidFill>
                  <a:latin typeface="Myriad Pro Cond" pitchFamily="34" charset="0"/>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2400" dirty="0"/>
                <a:t>IL SB 2034 (2017)</a:t>
              </a:r>
            </a:p>
            <a:p>
              <a:r>
                <a:rPr lang="en-US" sz="2400" dirty="0"/>
                <a:t>IN HB 1137 (2017)</a:t>
              </a:r>
            </a:p>
            <a:p>
              <a:r>
                <a:rPr lang="en-US" sz="2400" dirty="0"/>
                <a:t>MT SB 59  (2017)</a:t>
              </a:r>
            </a:p>
            <a:p>
              <a:r>
                <a:rPr lang="en-US" sz="2400" dirty="0"/>
                <a:t>RI HB 5064/SB 10 (2017)</a:t>
              </a:r>
            </a:p>
          </p:txBody>
        </p:sp>
        <p:sp>
          <p:nvSpPr>
            <p:cNvPr id="3" name="Content Placeholder 12">
              <a:extLst>
                <a:ext uri="{FF2B5EF4-FFF2-40B4-BE49-F238E27FC236}">
                  <a16:creationId xmlns:a16="http://schemas.microsoft.com/office/drawing/2014/main" id="{40756F2C-C7B7-49B8-83CC-3589D670CDE7}"/>
                </a:ext>
              </a:extLst>
            </p:cNvPr>
            <p:cNvSpPr txBox="1">
              <a:spLocks/>
            </p:cNvSpPr>
            <p:nvPr/>
          </p:nvSpPr>
          <p:spPr>
            <a:xfrm>
              <a:off x="4343400" y="2571750"/>
              <a:ext cx="4648200" cy="3581400"/>
            </a:xfrm>
            <a:prstGeom prst="rect">
              <a:avLst/>
            </a:prstGeom>
          </p:spPr>
          <p:txBody>
            <a:bodyPr numCol="2"/>
            <a:lstStyle>
              <a:lvl1pPr marL="320040" indent="-320040" algn="l" rtl="0" eaLnBrk="1" latinLnBrk="0" hangingPunct="1">
                <a:spcBef>
                  <a:spcPts val="700"/>
                </a:spcBef>
                <a:buClr>
                  <a:schemeClr val="accent2"/>
                </a:buClr>
                <a:buSzPct val="60000"/>
                <a:buFont typeface="Wingdings"/>
                <a:buChar char=""/>
                <a:defRPr sz="3600" kern="1200" spc="100" baseline="0">
                  <a:solidFill>
                    <a:schemeClr val="tx1"/>
                  </a:solidFill>
                  <a:latin typeface="Myriad Pro Cond"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sz="3200" kern="1200" spc="100" baseline="0">
                  <a:solidFill>
                    <a:schemeClr val="tx1"/>
                  </a:solidFill>
                  <a:latin typeface="Myriad Pro Cond" pitchFamily="34" charset="0"/>
                  <a:ea typeface="+mn-ea"/>
                  <a:cs typeface="+mn-cs"/>
                </a:defRPr>
              </a:lvl2pPr>
              <a:lvl3pPr marL="914400" indent="-228600" algn="l" rtl="0" eaLnBrk="1" latinLnBrk="0" hangingPunct="1">
                <a:spcBef>
                  <a:spcPts val="500"/>
                </a:spcBef>
                <a:buClr>
                  <a:schemeClr val="accent2"/>
                </a:buClr>
                <a:buSzPct val="75000"/>
                <a:buFont typeface="Wingdings"/>
                <a:buChar char=""/>
                <a:defRPr sz="2800" kern="1200" spc="100" baseline="0">
                  <a:solidFill>
                    <a:schemeClr val="tx1"/>
                  </a:solidFill>
                  <a:latin typeface="Myriad Pro Cond" pitchFamily="34" charset="0"/>
                  <a:ea typeface="+mn-ea"/>
                  <a:cs typeface="+mn-cs"/>
                </a:defRPr>
              </a:lvl3pPr>
              <a:lvl4pPr marL="1371600" indent="-228600" algn="l" rtl="0" eaLnBrk="1" latinLnBrk="0" hangingPunct="1">
                <a:spcBef>
                  <a:spcPts val="400"/>
                </a:spcBef>
                <a:buClr>
                  <a:schemeClr val="accent3"/>
                </a:buClr>
                <a:buSzPct val="75000"/>
                <a:buFont typeface="Wingdings"/>
                <a:buChar char=""/>
                <a:defRPr sz="2800" kern="1200" spc="100" baseline="0">
                  <a:solidFill>
                    <a:schemeClr val="tx1"/>
                  </a:solidFill>
                  <a:latin typeface="Myriad Pro Cond" pitchFamily="34" charset="0"/>
                  <a:ea typeface="+mn-ea"/>
                  <a:cs typeface="+mn-cs"/>
                </a:defRPr>
              </a:lvl4pPr>
              <a:lvl5pPr marL="1828800" indent="-228600" algn="l" rtl="0" eaLnBrk="1" latinLnBrk="0" hangingPunct="1">
                <a:spcBef>
                  <a:spcPts val="400"/>
                </a:spcBef>
                <a:buClr>
                  <a:schemeClr val="accent4"/>
                </a:buClr>
                <a:buSzPct val="65000"/>
                <a:buFont typeface="Wingdings"/>
                <a:buChar char=""/>
                <a:defRPr sz="2800" kern="1200" spc="100" baseline="0">
                  <a:solidFill>
                    <a:schemeClr val="tx1"/>
                  </a:solidFill>
                  <a:latin typeface="Myriad Pro Cond" pitchFamily="34" charset="0"/>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buClr>
                  <a:schemeClr val="tx1">
                    <a:lumMod val="75000"/>
                    <a:lumOff val="25000"/>
                  </a:schemeClr>
                </a:buClr>
              </a:pPr>
              <a:r>
                <a:rPr lang="en-US" sz="1400" dirty="0"/>
                <a:t>HI HB 1135 (2017)</a:t>
              </a:r>
            </a:p>
            <a:p>
              <a:pPr>
                <a:buClr>
                  <a:schemeClr val="tx1">
                    <a:lumMod val="75000"/>
                    <a:lumOff val="25000"/>
                  </a:schemeClr>
                </a:buClr>
              </a:pPr>
              <a:r>
                <a:rPr lang="en-US" sz="1400" dirty="0"/>
                <a:t>MA HB 3800 (2017)</a:t>
              </a:r>
            </a:p>
            <a:p>
              <a:pPr>
                <a:buClr>
                  <a:schemeClr val="tx1">
                    <a:lumMod val="75000"/>
                    <a:lumOff val="25000"/>
                  </a:schemeClr>
                </a:buClr>
              </a:pPr>
              <a:r>
                <a:rPr lang="en-US" sz="1400" dirty="0"/>
                <a:t>MI HB 4323 (2017)</a:t>
              </a:r>
            </a:p>
            <a:p>
              <a:pPr>
                <a:buClr>
                  <a:schemeClr val="tx1">
                    <a:lumMod val="75000"/>
                    <a:lumOff val="25000"/>
                  </a:schemeClr>
                </a:buClr>
              </a:pPr>
              <a:r>
                <a:rPr lang="en-US" sz="1400" dirty="0"/>
                <a:t>ND SB 2015 (2017)</a:t>
              </a:r>
            </a:p>
            <a:p>
              <a:pPr>
                <a:buClr>
                  <a:schemeClr val="tx1">
                    <a:lumMod val="75000"/>
                    <a:lumOff val="25000"/>
                  </a:schemeClr>
                </a:buClr>
              </a:pPr>
              <a:r>
                <a:rPr lang="en-US" sz="1400" dirty="0"/>
                <a:t>NY SB 5492 (2017)</a:t>
              </a:r>
            </a:p>
            <a:p>
              <a:pPr>
                <a:buClr>
                  <a:schemeClr val="tx1">
                    <a:lumMod val="75000"/>
                    <a:lumOff val="25000"/>
                  </a:schemeClr>
                </a:buClr>
              </a:pPr>
              <a:r>
                <a:rPr lang="en-US" sz="1400" dirty="0"/>
                <a:t>OR HB 2238 (2017)</a:t>
              </a:r>
            </a:p>
            <a:p>
              <a:pPr>
                <a:buClr>
                  <a:schemeClr val="tx1">
                    <a:lumMod val="75000"/>
                    <a:lumOff val="25000"/>
                  </a:schemeClr>
                </a:buClr>
              </a:pPr>
              <a:r>
                <a:rPr lang="en-US" sz="1400" dirty="0"/>
                <a:t>TX SB 1326 (MH) (2017)</a:t>
              </a:r>
            </a:p>
            <a:p>
              <a:pPr>
                <a:buClr>
                  <a:schemeClr val="tx1">
                    <a:lumMod val="75000"/>
                    <a:lumOff val="25000"/>
                  </a:schemeClr>
                </a:buClr>
              </a:pPr>
              <a:r>
                <a:rPr lang="en-US" sz="1400" dirty="0"/>
                <a:t>VT SB 134 (2017)</a:t>
              </a:r>
            </a:p>
            <a:p>
              <a:pPr>
                <a:buClr>
                  <a:schemeClr val="tx1">
                    <a:lumMod val="75000"/>
                    <a:lumOff val="25000"/>
                  </a:schemeClr>
                </a:buClr>
              </a:pPr>
              <a:r>
                <a:rPr lang="en-US" sz="1400" dirty="0"/>
                <a:t>WA HB 1163 (DV) (2017)</a:t>
              </a:r>
            </a:p>
            <a:p>
              <a:pPr marL="0" indent="0">
                <a:buClr>
                  <a:schemeClr val="tx1">
                    <a:lumMod val="75000"/>
                    <a:lumOff val="25000"/>
                  </a:schemeClr>
                </a:buClr>
                <a:buNone/>
              </a:pPr>
              <a:endParaRPr lang="en-US" sz="1400" dirty="0"/>
            </a:p>
            <a:p>
              <a:pPr>
                <a:buClr>
                  <a:schemeClr val="tx1">
                    <a:lumMod val="75000"/>
                    <a:lumOff val="25000"/>
                  </a:schemeClr>
                </a:buClr>
              </a:pPr>
              <a:r>
                <a:rPr lang="en-US" sz="1400" dirty="0"/>
                <a:t>AK HB 312 (2018)</a:t>
              </a:r>
            </a:p>
            <a:p>
              <a:pPr>
                <a:buClr>
                  <a:schemeClr val="tx1">
                    <a:lumMod val="75000"/>
                    <a:lumOff val="25000"/>
                  </a:schemeClr>
                </a:buClr>
              </a:pPr>
              <a:r>
                <a:rPr lang="en-US" sz="1400" dirty="0"/>
                <a:t>DE HB 204 (2018)</a:t>
              </a:r>
            </a:p>
            <a:p>
              <a:pPr>
                <a:buClr>
                  <a:schemeClr val="tx1">
                    <a:lumMod val="75000"/>
                    <a:lumOff val="25000"/>
                  </a:schemeClr>
                </a:buClr>
              </a:pPr>
              <a:r>
                <a:rPr lang="en-US" sz="1400" dirty="0"/>
                <a:t>MD HB 447 (2018)</a:t>
              </a:r>
            </a:p>
            <a:p>
              <a:pPr>
                <a:buClr>
                  <a:schemeClr val="tx1">
                    <a:lumMod val="75000"/>
                    <a:lumOff val="25000"/>
                  </a:schemeClr>
                </a:buClr>
              </a:pPr>
              <a:r>
                <a:rPr lang="en-US" sz="1400" dirty="0"/>
                <a:t>MA SB 2371 (2018)</a:t>
              </a:r>
            </a:p>
            <a:p>
              <a:pPr>
                <a:buClr>
                  <a:schemeClr val="tx1">
                    <a:lumMod val="75000"/>
                    <a:lumOff val="25000"/>
                  </a:schemeClr>
                </a:buClr>
              </a:pPr>
              <a:r>
                <a:rPr lang="en-US" sz="1400" dirty="0"/>
                <a:t>MI SB 848 (2018)</a:t>
              </a:r>
            </a:p>
            <a:p>
              <a:pPr>
                <a:buClr>
                  <a:schemeClr val="tx1">
                    <a:lumMod val="75000"/>
                    <a:lumOff val="25000"/>
                  </a:schemeClr>
                </a:buClr>
              </a:pPr>
              <a:r>
                <a:rPr lang="en-US" sz="1400" dirty="0"/>
                <a:t>WV HB 4228 (2018)</a:t>
              </a:r>
            </a:p>
            <a:p>
              <a:pPr>
                <a:buClr>
                  <a:schemeClr val="tx1">
                    <a:lumMod val="75000"/>
                    <a:lumOff val="25000"/>
                  </a:schemeClr>
                </a:buClr>
              </a:pPr>
              <a:endParaRPr lang="en-US" sz="1400" dirty="0"/>
            </a:p>
            <a:p>
              <a:pPr>
                <a:buClr>
                  <a:schemeClr val="tx1">
                    <a:lumMod val="75000"/>
                    <a:lumOff val="25000"/>
                  </a:schemeClr>
                </a:buClr>
              </a:pPr>
              <a:endParaRPr lang="en-US" sz="1200" dirty="0"/>
            </a:p>
          </p:txBody>
        </p:sp>
        <p:sp>
          <p:nvSpPr>
            <p:cNvPr id="4" name="Text Placeholder 15">
              <a:extLst>
                <a:ext uri="{FF2B5EF4-FFF2-40B4-BE49-F238E27FC236}">
                  <a16:creationId xmlns:a16="http://schemas.microsoft.com/office/drawing/2014/main" id="{B284151E-1EB2-459A-940B-3580D86C37A5}"/>
                </a:ext>
              </a:extLst>
            </p:cNvPr>
            <p:cNvSpPr txBox="1">
              <a:spLocks/>
            </p:cNvSpPr>
            <p:nvPr/>
          </p:nvSpPr>
          <p:spPr>
            <a:xfrm>
              <a:off x="304799" y="1541145"/>
              <a:ext cx="3970683" cy="990600"/>
            </a:xfrm>
            <a:prstGeom prst="rect">
              <a:avLst/>
            </a:prstGeom>
            <a:solidFill>
              <a:schemeClr val="accent2"/>
            </a:solidFill>
          </p:spPr>
          <p:txBody>
            <a:bodyPr rtlCol="0" anchor="ctr"/>
            <a:lstStyle>
              <a:lvl1pPr marL="0" indent="0" algn="l" rtl="0" eaLnBrk="1" latinLnBrk="0" hangingPunct="1">
                <a:spcBef>
                  <a:spcPts val="700"/>
                </a:spcBef>
                <a:buClr>
                  <a:schemeClr val="accent2"/>
                </a:buClr>
                <a:buSzPct val="60000"/>
                <a:buFontTx/>
                <a:buNone/>
                <a:defRPr sz="2000" b="1" kern="1200" spc="100" baseline="0">
                  <a:solidFill>
                    <a:srgbClr val="FFFFFF"/>
                  </a:solidFill>
                  <a:latin typeface="Myriad Pro Cond"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sz="3200" kern="1200" spc="100" baseline="0">
                  <a:solidFill>
                    <a:schemeClr val="tx1"/>
                  </a:solidFill>
                  <a:latin typeface="Myriad Pro Cond" pitchFamily="34" charset="0"/>
                  <a:ea typeface="+mn-ea"/>
                  <a:cs typeface="+mn-cs"/>
                </a:defRPr>
              </a:lvl2pPr>
              <a:lvl3pPr marL="914400" indent="-228600" algn="l" rtl="0" eaLnBrk="1" latinLnBrk="0" hangingPunct="1">
                <a:spcBef>
                  <a:spcPts val="500"/>
                </a:spcBef>
                <a:buClr>
                  <a:schemeClr val="accent2"/>
                </a:buClr>
                <a:buSzPct val="75000"/>
                <a:buFont typeface="Wingdings"/>
                <a:buChar char=""/>
                <a:defRPr sz="2800" kern="1200" spc="100" baseline="0">
                  <a:solidFill>
                    <a:schemeClr val="tx1"/>
                  </a:solidFill>
                  <a:latin typeface="Myriad Pro Cond" pitchFamily="34" charset="0"/>
                  <a:ea typeface="+mn-ea"/>
                  <a:cs typeface="+mn-cs"/>
                </a:defRPr>
              </a:lvl3pPr>
              <a:lvl4pPr marL="1371600" indent="-228600" algn="l" rtl="0" eaLnBrk="1" latinLnBrk="0" hangingPunct="1">
                <a:spcBef>
                  <a:spcPts val="400"/>
                </a:spcBef>
                <a:buClr>
                  <a:schemeClr val="accent3"/>
                </a:buClr>
                <a:buSzPct val="75000"/>
                <a:buFont typeface="Wingdings"/>
                <a:buChar char=""/>
                <a:defRPr sz="2800" kern="1200" spc="100" baseline="0">
                  <a:solidFill>
                    <a:schemeClr val="tx1"/>
                  </a:solidFill>
                  <a:latin typeface="Myriad Pro Cond" pitchFamily="34" charset="0"/>
                  <a:ea typeface="+mn-ea"/>
                  <a:cs typeface="+mn-cs"/>
                </a:defRPr>
              </a:lvl4pPr>
              <a:lvl5pPr marL="1828800" indent="-228600" algn="l" rtl="0" eaLnBrk="1" latinLnBrk="0" hangingPunct="1">
                <a:spcBef>
                  <a:spcPts val="400"/>
                </a:spcBef>
                <a:buClr>
                  <a:schemeClr val="accent4"/>
                </a:buClr>
                <a:buSzPct val="65000"/>
                <a:buFont typeface="Wingdings"/>
                <a:buChar char=""/>
                <a:defRPr sz="2800" kern="1200" spc="100" baseline="0">
                  <a:solidFill>
                    <a:schemeClr val="tx1"/>
                  </a:solidFill>
                  <a:latin typeface="Myriad Pro Cond" pitchFamily="34" charset="0"/>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lgn="ctr"/>
              <a:r>
                <a:rPr lang="en-US" dirty="0"/>
                <a:t>Statewide Risk Assessment Authorization Expansion in 2017</a:t>
              </a:r>
            </a:p>
          </p:txBody>
        </p:sp>
        <p:sp>
          <p:nvSpPr>
            <p:cNvPr id="5" name="Text Placeholder 14">
              <a:extLst>
                <a:ext uri="{FF2B5EF4-FFF2-40B4-BE49-F238E27FC236}">
                  <a16:creationId xmlns:a16="http://schemas.microsoft.com/office/drawing/2014/main" id="{C3985FBC-1A3F-446D-A158-2CB949876D6B}"/>
                </a:ext>
              </a:extLst>
            </p:cNvPr>
            <p:cNvSpPr txBox="1">
              <a:spLocks/>
            </p:cNvSpPr>
            <p:nvPr/>
          </p:nvSpPr>
          <p:spPr>
            <a:xfrm>
              <a:off x="4343400" y="1541145"/>
              <a:ext cx="4648200" cy="990600"/>
            </a:xfrm>
            <a:prstGeom prst="rect">
              <a:avLst/>
            </a:prstGeom>
            <a:solidFill>
              <a:schemeClr val="accent4"/>
            </a:solidFill>
          </p:spPr>
          <p:txBody>
            <a:bodyPr rtlCol="0" anchor="ctr"/>
            <a:lstStyle>
              <a:lvl1pPr marL="0" indent="0" algn="l" rtl="0" eaLnBrk="1" latinLnBrk="0" hangingPunct="1">
                <a:spcBef>
                  <a:spcPts val="700"/>
                </a:spcBef>
                <a:buClr>
                  <a:schemeClr val="accent2"/>
                </a:buClr>
                <a:buSzPct val="60000"/>
                <a:buFontTx/>
                <a:buNone/>
                <a:defRPr sz="2000" b="1" kern="1200" spc="100" baseline="0">
                  <a:solidFill>
                    <a:srgbClr val="FFFFFF"/>
                  </a:solidFill>
                  <a:latin typeface="Myriad Pro Cond"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sz="3200" kern="1200" spc="100" baseline="0">
                  <a:solidFill>
                    <a:schemeClr val="tx1"/>
                  </a:solidFill>
                  <a:latin typeface="Myriad Pro Cond" pitchFamily="34" charset="0"/>
                  <a:ea typeface="+mn-ea"/>
                  <a:cs typeface="+mn-cs"/>
                </a:defRPr>
              </a:lvl2pPr>
              <a:lvl3pPr marL="914400" indent="-228600" algn="l" rtl="0" eaLnBrk="1" latinLnBrk="0" hangingPunct="1">
                <a:spcBef>
                  <a:spcPts val="500"/>
                </a:spcBef>
                <a:buClr>
                  <a:schemeClr val="accent2"/>
                </a:buClr>
                <a:buSzPct val="75000"/>
                <a:buFont typeface="Wingdings"/>
                <a:buChar char=""/>
                <a:defRPr sz="2800" kern="1200" spc="100" baseline="0">
                  <a:solidFill>
                    <a:schemeClr val="tx1"/>
                  </a:solidFill>
                  <a:latin typeface="Myriad Pro Cond" pitchFamily="34" charset="0"/>
                  <a:ea typeface="+mn-ea"/>
                  <a:cs typeface="+mn-cs"/>
                </a:defRPr>
              </a:lvl3pPr>
              <a:lvl4pPr marL="1371600" indent="-228600" algn="l" rtl="0" eaLnBrk="1" latinLnBrk="0" hangingPunct="1">
                <a:spcBef>
                  <a:spcPts val="400"/>
                </a:spcBef>
                <a:buClr>
                  <a:schemeClr val="accent3"/>
                </a:buClr>
                <a:buSzPct val="75000"/>
                <a:buFont typeface="Wingdings"/>
                <a:buChar char=""/>
                <a:defRPr sz="2800" kern="1200" spc="100" baseline="0">
                  <a:solidFill>
                    <a:schemeClr val="tx1"/>
                  </a:solidFill>
                  <a:latin typeface="Myriad Pro Cond" pitchFamily="34" charset="0"/>
                  <a:ea typeface="+mn-ea"/>
                  <a:cs typeface="+mn-cs"/>
                </a:defRPr>
              </a:lvl4pPr>
              <a:lvl5pPr marL="1828800" indent="-228600" algn="l" rtl="0" eaLnBrk="1" latinLnBrk="0" hangingPunct="1">
                <a:spcBef>
                  <a:spcPts val="400"/>
                </a:spcBef>
                <a:buClr>
                  <a:schemeClr val="accent4"/>
                </a:buClr>
                <a:buSzPct val="65000"/>
                <a:buFont typeface="Wingdings"/>
                <a:buChar char=""/>
                <a:defRPr sz="2800" kern="1200" spc="100" baseline="0">
                  <a:solidFill>
                    <a:schemeClr val="tx1"/>
                  </a:solidFill>
                  <a:latin typeface="Myriad Pro Cond" pitchFamily="34" charset="0"/>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lgn="ctr"/>
              <a:r>
                <a:rPr lang="en-US" dirty="0"/>
                <a:t>Other Risk Assessment Enactments 2017 &amp; 2018</a:t>
              </a:r>
            </a:p>
          </p:txBody>
        </p:sp>
      </p:grpSp>
      <p:sp>
        <p:nvSpPr>
          <p:cNvPr id="6" name="Title 2">
            <a:extLst>
              <a:ext uri="{FF2B5EF4-FFF2-40B4-BE49-F238E27FC236}">
                <a16:creationId xmlns:a16="http://schemas.microsoft.com/office/drawing/2014/main" id="{AE9C8E90-221D-4520-89BA-A9EA7AC2D509}"/>
              </a:ext>
            </a:extLst>
          </p:cNvPr>
          <p:cNvSpPr txBox="1">
            <a:spLocks/>
          </p:cNvSpPr>
          <p:nvPr/>
        </p:nvSpPr>
        <p:spPr>
          <a:xfrm>
            <a:off x="152400" y="762000"/>
            <a:ext cx="8839200" cy="990600"/>
          </a:xfrm>
          <a:prstGeom prst="rect">
            <a:avLst/>
          </a:prstGeom>
        </p:spPr>
        <p:txBody>
          <a:bodyPr>
            <a:normAutofit fontScale="82500" lnSpcReduction="10000"/>
          </a:bodyPr>
          <a:lstStyle>
            <a:lvl1pPr algn="l" rtl="0" eaLnBrk="1" latinLnBrk="0" hangingPunct="1">
              <a:spcBef>
                <a:spcPct val="0"/>
              </a:spcBef>
              <a:buNone/>
              <a:defRPr sz="4800" kern="1200">
                <a:solidFill>
                  <a:schemeClr val="tx2"/>
                </a:solidFill>
                <a:latin typeface="Myriad Pro Cond" pitchFamily="34" charset="0"/>
                <a:ea typeface="+mj-ea"/>
                <a:cs typeface="+mj-cs"/>
              </a:defRPr>
            </a:lvl1pPr>
          </a:lstStyle>
          <a:p>
            <a:pPr algn="ctr"/>
            <a:r>
              <a:rPr lang="en-US" dirty="0"/>
              <a:t>Risk Assessments: Recent Enactments</a:t>
            </a:r>
          </a:p>
        </p:txBody>
      </p:sp>
    </p:spTree>
    <p:extLst>
      <p:ext uri="{BB962C8B-B14F-4D97-AF65-F5344CB8AC3E}">
        <p14:creationId xmlns:p14="http://schemas.microsoft.com/office/powerpoint/2010/main" val="2856456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382000" cy="990600"/>
          </a:xfrm>
        </p:spPr>
        <p:txBody>
          <a:bodyPr>
            <a:noAutofit/>
          </a:bodyPr>
          <a:lstStyle/>
          <a:p>
            <a:pPr algn="ctr"/>
            <a:r>
              <a:rPr lang="en-US" sz="3200" dirty="0"/>
              <a:t>Presumption of Release on Recognizance or Non-Financial Conditions</a:t>
            </a:r>
          </a:p>
        </p:txBody>
      </p:sp>
      <p:pic>
        <p:nvPicPr>
          <p:cNvPr id="2" name="Content Placeholder 1"/>
          <p:cNvPicPr>
            <a:picLocks noGrp="1" noChangeAspect="1"/>
          </p:cNvPicPr>
          <p:nvPr>
            <p:ph sz="quarter" idx="1"/>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78557" y="1143001"/>
            <a:ext cx="7351044" cy="4622611"/>
          </a:xfrm>
        </p:spPr>
      </p:pic>
      <p:sp>
        <p:nvSpPr>
          <p:cNvPr id="6" name="TextBox 5"/>
          <p:cNvSpPr txBox="1"/>
          <p:nvPr/>
        </p:nvSpPr>
        <p:spPr>
          <a:xfrm>
            <a:off x="34636" y="5788151"/>
            <a:ext cx="5756564" cy="338554"/>
          </a:xfrm>
          <a:prstGeom prst="rect">
            <a:avLst/>
          </a:prstGeom>
          <a:solidFill>
            <a:srgbClr val="9B9B9B"/>
          </a:solidFill>
        </p:spPr>
        <p:txBody>
          <a:bodyPr wrap="square" rtlCol="0">
            <a:spAutoFit/>
          </a:bodyPr>
          <a:lstStyle/>
          <a:p>
            <a:pPr algn="ctr"/>
            <a:r>
              <a:rPr lang="en-US" sz="1600" dirty="0">
                <a:solidFill>
                  <a:schemeClr val="bg1"/>
                </a:solidFill>
              </a:rPr>
              <a:t>24 states have a presumption of release on non-financial conditions</a:t>
            </a:r>
          </a:p>
        </p:txBody>
      </p:sp>
      <p:sp>
        <p:nvSpPr>
          <p:cNvPr id="5" name="TextBox 4">
            <a:extLst>
              <a:ext uri="{FF2B5EF4-FFF2-40B4-BE49-F238E27FC236}">
                <a16:creationId xmlns:a16="http://schemas.microsoft.com/office/drawing/2014/main" id="{46C32D11-F51C-4EF9-87DB-A0E60024D8BB}"/>
              </a:ext>
            </a:extLst>
          </p:cNvPr>
          <p:cNvSpPr txBox="1"/>
          <p:nvPr/>
        </p:nvSpPr>
        <p:spPr>
          <a:xfrm>
            <a:off x="7086601" y="5788151"/>
            <a:ext cx="2286000" cy="276999"/>
          </a:xfrm>
          <a:prstGeom prst="rect">
            <a:avLst/>
          </a:prstGeom>
          <a:noFill/>
        </p:spPr>
        <p:txBody>
          <a:bodyPr wrap="square" rtlCol="0">
            <a:spAutoFit/>
          </a:bodyPr>
          <a:lstStyle/>
          <a:p>
            <a:r>
              <a:rPr lang="en-US" sz="1200" dirty="0"/>
              <a:t>Updated through 2017</a:t>
            </a:r>
          </a:p>
        </p:txBody>
      </p:sp>
    </p:spTree>
    <p:extLst>
      <p:ext uri="{BB962C8B-B14F-4D97-AF65-F5344CB8AC3E}">
        <p14:creationId xmlns:p14="http://schemas.microsoft.com/office/powerpoint/2010/main" val="3651482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49384"/>
            <a:ext cx="8382000" cy="990600"/>
          </a:xfrm>
        </p:spPr>
        <p:txBody>
          <a:bodyPr>
            <a:normAutofit fontScale="90000"/>
          </a:bodyPr>
          <a:lstStyle/>
          <a:p>
            <a:pPr algn="ctr"/>
            <a:r>
              <a:rPr lang="en-US" dirty="0"/>
              <a:t>Least Restrictive Conditions of Pretrial Release</a:t>
            </a:r>
          </a:p>
        </p:txBody>
      </p:sp>
      <p:pic>
        <p:nvPicPr>
          <p:cNvPr id="2" name="Content Placeholder 1"/>
          <p:cNvPicPr>
            <a:picLocks noGrp="1" noChangeAspect="1"/>
          </p:cNvPicPr>
          <p:nvPr>
            <p:ph sz="quarter"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8553" y="966310"/>
            <a:ext cx="7386889" cy="4645150"/>
          </a:xfrm>
        </p:spPr>
      </p:pic>
      <p:graphicFrame>
        <p:nvGraphicFramePr>
          <p:cNvPr id="4" name="Table 3"/>
          <p:cNvGraphicFramePr>
            <a:graphicFrameLocks noGrp="1"/>
          </p:cNvGraphicFramePr>
          <p:nvPr>
            <p:extLst>
              <p:ext uri="{D42A27DB-BD31-4B8C-83A1-F6EECF244321}">
                <p14:modId xmlns:p14="http://schemas.microsoft.com/office/powerpoint/2010/main" val="3137316184"/>
              </p:ext>
            </p:extLst>
          </p:nvPr>
        </p:nvGraphicFramePr>
        <p:xfrm>
          <a:off x="34156" y="5669788"/>
          <a:ext cx="9075684" cy="376287"/>
        </p:xfrm>
        <a:graphic>
          <a:graphicData uri="http://schemas.openxmlformats.org/drawingml/2006/table">
            <a:tbl>
              <a:tblPr firstRow="1" bandRow="1">
                <a:tableStyleId>{5C22544A-7EE6-4342-B048-85BDC9FD1C3A}</a:tableStyleId>
              </a:tblPr>
              <a:tblGrid>
                <a:gridCol w="4537842">
                  <a:extLst>
                    <a:ext uri="{9D8B030D-6E8A-4147-A177-3AD203B41FA5}">
                      <a16:colId xmlns:a16="http://schemas.microsoft.com/office/drawing/2014/main" val="2362302431"/>
                    </a:ext>
                  </a:extLst>
                </a:gridCol>
                <a:gridCol w="4537842">
                  <a:extLst>
                    <a:ext uri="{9D8B030D-6E8A-4147-A177-3AD203B41FA5}">
                      <a16:colId xmlns:a16="http://schemas.microsoft.com/office/drawing/2014/main" val="2984578800"/>
                    </a:ext>
                  </a:extLst>
                </a:gridCol>
              </a:tblGrid>
              <a:tr h="376287">
                <a:tc>
                  <a:txBody>
                    <a:bodyPr/>
                    <a:lstStyle/>
                    <a:p>
                      <a:pPr algn="ctr"/>
                      <a:r>
                        <a:rPr lang="en-US" sz="1400" b="0" dirty="0"/>
                        <a:t>17 states &amp; D.C. require</a:t>
                      </a:r>
                      <a:r>
                        <a:rPr lang="en-US" sz="1400" b="0" baseline="0" dirty="0"/>
                        <a:t> the use of least restrictive conditions</a:t>
                      </a:r>
                      <a:endParaRPr lang="en-US" sz="1400" b="0" dirty="0"/>
                    </a:p>
                  </a:txBody>
                  <a:tcPr/>
                </a:tc>
                <a:tc>
                  <a:txBody>
                    <a:bodyPr/>
                    <a:lstStyle/>
                    <a:p>
                      <a:pPr algn="ctr"/>
                      <a:r>
                        <a:rPr lang="en-US" sz="1400" b="0" baseline="0" dirty="0">
                          <a:solidFill>
                            <a:schemeClr val="tx1"/>
                          </a:solidFill>
                        </a:rPr>
                        <a:t>4 states structure how conditions are imposed</a:t>
                      </a:r>
                      <a:endParaRPr lang="en-US" sz="1400" b="0" dirty="0">
                        <a:solidFill>
                          <a:schemeClr val="tx1"/>
                        </a:solidFill>
                      </a:endParaRPr>
                    </a:p>
                  </a:txBody>
                  <a:tcPr>
                    <a:solidFill>
                      <a:schemeClr val="bg2">
                        <a:lumMod val="75000"/>
                      </a:schemeClr>
                    </a:solidFill>
                  </a:tcPr>
                </a:tc>
                <a:extLst>
                  <a:ext uri="{0D108BD9-81ED-4DB2-BD59-A6C34878D82A}">
                    <a16:rowId xmlns:a16="http://schemas.microsoft.com/office/drawing/2014/main" val="1148738379"/>
                  </a:ext>
                </a:extLst>
              </a:tr>
            </a:tbl>
          </a:graphicData>
        </a:graphic>
      </p:graphicFrame>
      <p:sp>
        <p:nvSpPr>
          <p:cNvPr id="5" name="TextBox 4">
            <a:extLst>
              <a:ext uri="{FF2B5EF4-FFF2-40B4-BE49-F238E27FC236}">
                <a16:creationId xmlns:a16="http://schemas.microsoft.com/office/drawing/2014/main" id="{645EB065-B4EC-4D67-9A1C-FDCDC0B439CC}"/>
              </a:ext>
            </a:extLst>
          </p:cNvPr>
          <p:cNvSpPr txBox="1"/>
          <p:nvPr/>
        </p:nvSpPr>
        <p:spPr>
          <a:xfrm>
            <a:off x="7122442" y="5364718"/>
            <a:ext cx="2286000" cy="276999"/>
          </a:xfrm>
          <a:prstGeom prst="rect">
            <a:avLst/>
          </a:prstGeom>
          <a:noFill/>
        </p:spPr>
        <p:txBody>
          <a:bodyPr wrap="square" rtlCol="0">
            <a:spAutoFit/>
          </a:bodyPr>
          <a:lstStyle/>
          <a:p>
            <a:r>
              <a:rPr lang="en-US" sz="1200" dirty="0"/>
              <a:t>Updated through 2017</a:t>
            </a:r>
          </a:p>
        </p:txBody>
      </p:sp>
    </p:spTree>
    <p:extLst>
      <p:ext uri="{BB962C8B-B14F-4D97-AF65-F5344CB8AC3E}">
        <p14:creationId xmlns:p14="http://schemas.microsoft.com/office/powerpoint/2010/main" val="33150167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015 Power Point Standard Screen">
  <a:themeElements>
    <a:clrScheme name="Custom 2">
      <a:dk1>
        <a:srgbClr val="262626"/>
      </a:dk1>
      <a:lt1>
        <a:sysClr val="window" lastClr="FFFFFF"/>
      </a:lt1>
      <a:dk2>
        <a:srgbClr val="444D26"/>
      </a:dk2>
      <a:lt2>
        <a:srgbClr val="FEFAC9"/>
      </a:lt2>
      <a:accent1>
        <a:srgbClr val="003A61"/>
      </a:accent1>
      <a:accent2>
        <a:srgbClr val="881113"/>
      </a:accent2>
      <a:accent3>
        <a:srgbClr val="E7BC29"/>
      </a:accent3>
      <a:accent4>
        <a:srgbClr val="7F7F7F"/>
      </a:accent4>
      <a:accent5>
        <a:srgbClr val="6492B5"/>
      </a:accent5>
      <a:accent6>
        <a:srgbClr val="809EC2"/>
      </a:accent6>
      <a:hlink>
        <a:srgbClr val="8E58B6"/>
      </a:hlink>
      <a:folHlink>
        <a:srgbClr val="7F7F7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72D6A5E0D4794E9468C1CE7A9D2BC0" ma:contentTypeVersion="2" ma:contentTypeDescription="Create a new document." ma:contentTypeScope="" ma:versionID="1cab3aebcadedc3fa45893f2ca341fb1">
  <xsd:schema xmlns:xsd="http://www.w3.org/2001/XMLSchema" xmlns:xs="http://www.w3.org/2001/XMLSchema" xmlns:p="http://schemas.microsoft.com/office/2006/metadata/properties" xmlns:ns2="ddf3519b-68fd-4957-bf18-09c32c3cfc74" targetNamespace="http://schemas.microsoft.com/office/2006/metadata/properties" ma:root="true" ma:fieldsID="1b8a10f5f4f035b356295f7cf975b3ae" ns2:_="">
    <xsd:import namespace="ddf3519b-68fd-4957-bf18-09c32c3cfc7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3519b-68fd-4957-bf18-09c32c3cfc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7E92C3-8898-4196-8BFC-51F40CDF8A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f3519b-68fd-4957-bf18-09c32c3cfc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16B976-BD89-4B5E-902A-386F1CE7D201}">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df3519b-68fd-4957-bf18-09c32c3cfc74"/>
    <ds:schemaRef ds:uri="http://www.w3.org/XML/1998/namespace"/>
    <ds:schemaRef ds:uri="http://purl.org/dc/dcmitype/"/>
  </ds:schemaRefs>
</ds:datastoreItem>
</file>

<file path=customXml/itemProps3.xml><?xml version="1.0" encoding="utf-8"?>
<ds:datastoreItem xmlns:ds="http://schemas.openxmlformats.org/officeDocument/2006/customXml" ds:itemID="{AA568BE3-38FC-4A0A-8762-1DB3E3931F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2015 Power Point Standard Screen</Template>
  <TotalTime>0</TotalTime>
  <Words>3188</Words>
  <Application>Microsoft Office PowerPoint</Application>
  <PresentationFormat>On-screen Show (4:3)</PresentationFormat>
  <Paragraphs>200</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Calibri (Body)</vt:lpstr>
      <vt:lpstr>Myriad Pro Cond</vt:lpstr>
      <vt:lpstr>Times New Roman</vt:lpstr>
      <vt:lpstr>Trajan Pro</vt:lpstr>
      <vt:lpstr>Tw Cen MT</vt:lpstr>
      <vt:lpstr>Wingdings</vt:lpstr>
      <vt:lpstr>Wingdings 2</vt:lpstr>
      <vt:lpstr>2015 Power Point Standard Screen</vt:lpstr>
      <vt:lpstr> Pretrial  Release:  State Law &amp; Legislation  Amber Widgery August 2018</vt:lpstr>
      <vt:lpstr>National Conference of State Legislatures</vt:lpstr>
      <vt:lpstr>State Legislation Generally</vt:lpstr>
      <vt:lpstr>What areas of pretrial policy has legislation addressed?</vt:lpstr>
      <vt:lpstr>Risk Assessments</vt:lpstr>
      <vt:lpstr>Statewide Risk Assessments</vt:lpstr>
      <vt:lpstr>PowerPoint Presentation</vt:lpstr>
      <vt:lpstr>Presumption of Release on Recognizance or Non-Financial Conditions</vt:lpstr>
      <vt:lpstr>Least Restrictive Conditions of Pretrial Release</vt:lpstr>
      <vt:lpstr>Court Guidance on Release Conditions</vt:lpstr>
      <vt:lpstr>Conditions of Pretrial Release</vt:lpstr>
      <vt:lpstr>Conditions of Pretrial Release</vt:lpstr>
      <vt:lpstr>Pretrial Services</vt:lpstr>
      <vt:lpstr>Defendant Eligibility for Pretrial Release</vt:lpstr>
      <vt:lpstr>Addressing Victims During the Pretrial Process</vt:lpstr>
      <vt:lpstr>State Legislation Addressing Victims and Pretrial Policy</vt:lpstr>
      <vt:lpstr>Citation in Lieu of Arrest</vt:lpstr>
      <vt:lpstr>Deflection and Diversion</vt:lpstr>
      <vt:lpstr>Statutory Pretrial Diversion Database</vt:lpstr>
      <vt:lpstr> </vt:lpstr>
      <vt:lpstr> </vt:lpstr>
      <vt:lpstr>Resources and Reports from the States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2015-01-29T15:29:58Z</dcterms:created>
  <dcterms:modified xsi:type="dcterms:W3CDTF">2018-08-14T23:21:20Z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y fmtid="{D5CDD505-2E9C-101B-9397-08002B2CF9AE}" pid="3" name="ContentTypeId">
    <vt:lpwstr>0x0101000A72D6A5E0D4794E9468C1CE7A9D2BC0</vt:lpwstr>
  </property>
</Properties>
</file>