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5"/>
  </p:notesMasterIdLst>
  <p:sldIdLst>
    <p:sldId id="256" r:id="rId3"/>
    <p:sldId id="257" r:id="rId4"/>
    <p:sldId id="267" r:id="rId5"/>
    <p:sldId id="258" r:id="rId6"/>
    <p:sldId id="271" r:id="rId7"/>
    <p:sldId id="259" r:id="rId8"/>
    <p:sldId id="268" r:id="rId9"/>
    <p:sldId id="269" r:id="rId10"/>
    <p:sldId id="270" r:id="rId11"/>
    <p:sldId id="272" r:id="rId12"/>
    <p:sldId id="273" r:id="rId13"/>
    <p:sldId id="288" r:id="rId14"/>
    <p:sldId id="289" r:id="rId15"/>
    <p:sldId id="274" r:id="rId16"/>
    <p:sldId id="275" r:id="rId17"/>
    <p:sldId id="276" r:id="rId18"/>
    <p:sldId id="277" r:id="rId19"/>
    <p:sldId id="279" r:id="rId20"/>
    <p:sldId id="281" r:id="rId21"/>
    <p:sldId id="280" r:id="rId22"/>
    <p:sldId id="282" r:id="rId23"/>
    <p:sldId id="266" r:id="rId24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5982" autoAdjust="0"/>
  </p:normalViewPr>
  <p:slideViewPr>
    <p:cSldViewPr>
      <p:cViewPr varScale="1">
        <p:scale>
          <a:sx n="88" d="100"/>
          <a:sy n="88" d="100"/>
        </p:scale>
        <p:origin x="69" y="3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Post-adjudication</a:t>
            </a:r>
            <a:r>
              <a:rPr lang="en-US" baseline="0" dirty="0"/>
              <a:t> recidivism.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DE31-123D-4008-B21B-E70A4231D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9/13/2018 12:05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9/13/2018 12:05 PM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9/13/2018 12:05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9/13/2018 12:05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9/13/2018 12:05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9/13/2018 12:05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Essential Elements of a Highly Functioning Pretrial Justice System</a:t>
            </a:r>
            <a:br>
              <a:rPr lang="en-US" sz="3600" dirty="0"/>
            </a:br>
            <a:r>
              <a:rPr lang="en-US" sz="2800" dirty="0"/>
              <a:t>Daniela Imig</a:t>
            </a:r>
            <a:br>
              <a:rPr lang="en-US" sz="2800" dirty="0"/>
            </a:br>
            <a:r>
              <a:rPr lang="en-US" sz="2800" dirty="0"/>
              <a:t>Nick Sayner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83155-5C39-4A7C-8CC9-65F305232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87307" cy="3505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F17C-1954-4324-AC72-9995BEEC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1. Pretrial release and detention decisions are based on risk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AEC8-F214-4123-B1D1-492696A0E5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Maximize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Appearance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/>
              <a:t>Public Safety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36113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5904-8FAB-402C-AD8B-19E4BF87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Pretrial Risk Look Like?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07563A-4474-459B-BACF-2089D35027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38125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36635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LJAF Research, 2013 / Justice Center Research, 2018</a:t>
            </a:r>
            <a:br>
              <a:rPr lang="en-US" sz="2400" b="1" dirty="0"/>
            </a:br>
            <a:r>
              <a:rPr lang="en-US" sz="2400" b="1" dirty="0"/>
              <a:t>Recidivism Correlated with Days in Jail</a:t>
            </a:r>
            <a:br>
              <a:rPr lang="en-US" sz="1800" dirty="0"/>
            </a:br>
            <a:endParaRPr lang="en-US" sz="21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8823" t="48172" r="63142" b="29057"/>
          <a:stretch/>
        </p:blipFill>
        <p:spPr bwMode="auto">
          <a:xfrm>
            <a:off x="341849" y="1981200"/>
            <a:ext cx="3886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4"/>
          <a:srcRect l="59341" t="64829" r="29648" b="8667"/>
          <a:stretch/>
        </p:blipFill>
        <p:spPr bwMode="auto">
          <a:xfrm>
            <a:off x="4599317" y="2133600"/>
            <a:ext cx="4267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9164" y="2209800"/>
            <a:ext cx="219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3-Year Recidivism</a:t>
            </a:r>
          </a:p>
          <a:p>
            <a:pPr algn="ctr"/>
            <a:r>
              <a:rPr lang="en-US" b="1" dirty="0"/>
              <a:t>Low Risk Defendants</a:t>
            </a:r>
          </a:p>
        </p:txBody>
      </p:sp>
    </p:spTree>
    <p:extLst>
      <p:ext uri="{BB962C8B-B14F-4D97-AF65-F5344CB8AC3E}">
        <p14:creationId xmlns:p14="http://schemas.microsoft.com/office/powerpoint/2010/main" val="390200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FEEA-4B9F-4F9D-B898-EE84A4E2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Paso, Tx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CCE9B-F311-4B25-B77C-FCEA75D8ED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7571" y="1600200"/>
            <a:ext cx="7546669" cy="51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C5A2-BB0F-4761-9D20-0838411A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Release options following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F2B-E809-45B3-8B84-B25F451035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Citation in lieu of arrest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Pre-arraignment release screening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Diversion to non-criminal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0B6C-0600-4BD8-BA9A-7E8D8B52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3. Delegated Release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B029-0930-4DD1-A716-8A5C1D1095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Early- Pre-Arraignment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Limited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Risk Based vs. Money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9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2709-ED44-4EBE-BA2C-8030B938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Statutory presumption of nonfinancial release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0D13-711D-4514-A926-2D25E30114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Maximize Release</a:t>
            </a:r>
          </a:p>
          <a:p>
            <a:endParaRPr lang="en-US" dirty="0"/>
          </a:p>
          <a:p>
            <a:r>
              <a:rPr lang="en-US" dirty="0"/>
              <a:t>Availability of preventative detention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1260-AE9A-4AEA-8A6D-F705CDE5C44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Options for Diversion</a:t>
            </a:r>
          </a:p>
          <a:p>
            <a:endParaRPr lang="en-US" dirty="0"/>
          </a:p>
          <a:p>
            <a:r>
              <a:rPr lang="en-US" dirty="0"/>
              <a:t>No Charge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6F031D-3700-4A76-97D1-12D0AE6604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Meaningful Initial Appearance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CD801-B5F9-4AD8-9F06-F225FA5275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838200"/>
          </a:xfrm>
        </p:spPr>
        <p:txBody>
          <a:bodyPr>
            <a:noAutofit/>
          </a:bodyPr>
          <a:lstStyle/>
          <a:p>
            <a:r>
              <a:rPr lang="en-US" sz="2800" dirty="0"/>
              <a:t>5. Speedy prosecutorial case screening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CD77D-B268-47E7-9B2B-FBEACC55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962400" cy="838200"/>
          </a:xfrm>
        </p:spPr>
        <p:txBody>
          <a:bodyPr>
            <a:noAutofit/>
          </a:bodyPr>
          <a:lstStyle/>
          <a:p>
            <a:r>
              <a:rPr lang="en-US" sz="2800" dirty="0"/>
              <a:t>6.  Defense counsel at initial appearance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23F789-A318-45C7-B98C-7D6ECDBEDC64}"/>
              </a:ext>
            </a:extLst>
          </p:cNvPr>
          <p:cNvSpPr txBox="1">
            <a:spLocks/>
          </p:cNvSpPr>
          <p:nvPr/>
        </p:nvSpPr>
        <p:spPr>
          <a:xfrm>
            <a:off x="152400" y="3826329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4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D3BE-3ACB-4D22-8358-E05505CE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7. Dedicated Pretrial Services Agency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99E6-5729-4357-98D1-02091A0674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 and Resources needed to support the judges release or detention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03547-E2F5-4842-82B1-BA9DA7DC8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Functioning Pretrial Services Agency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FFBE-74B2-4619-BBC7-298163F4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18701-ECFD-432B-9AF7-2A9F10F7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" y="0"/>
            <a:ext cx="378594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Pretrial Justice System Framework and Goals</a:t>
            </a:r>
          </a:p>
          <a:p>
            <a:r>
              <a:rPr lang="en-US" dirty="0"/>
              <a:t>Legal Framework</a:t>
            </a:r>
          </a:p>
          <a:p>
            <a:r>
              <a:rPr lang="en-US" dirty="0"/>
              <a:t>Essential Elements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9452-F6A7-4F26-AFD4-9E38D069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Functioning Pretrial Services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E0DD-EAC2-44C2-AD5A-EDF06248014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Dedicated Pretrial Program</a:t>
            </a:r>
          </a:p>
          <a:p>
            <a:pPr lvl="3"/>
            <a:r>
              <a:rPr lang="en-US" dirty="0"/>
              <a:t>Operationalized Mission</a:t>
            </a:r>
          </a:p>
          <a:p>
            <a:r>
              <a:rPr lang="en-US" dirty="0"/>
              <a:t>2. Universal Screening for all Release Eligible Defendants</a:t>
            </a:r>
          </a:p>
          <a:p>
            <a:r>
              <a:rPr lang="en-US" dirty="0"/>
              <a:t>3. Validated Assessment Instruments</a:t>
            </a:r>
          </a:p>
          <a:p>
            <a:pPr lvl="3"/>
            <a:r>
              <a:rPr lang="en-US" dirty="0"/>
              <a:t>Validated and Normed on Pretrial Populations</a:t>
            </a:r>
          </a:p>
          <a:p>
            <a:r>
              <a:rPr lang="en-US" dirty="0"/>
              <a:t>4. Sequential Bail Review  </a:t>
            </a:r>
          </a:p>
          <a:p>
            <a:r>
              <a:rPr lang="en-US" dirty="0"/>
              <a:t>5. Risk-based Supervision</a:t>
            </a:r>
          </a:p>
          <a:p>
            <a:r>
              <a:rPr lang="en-US" dirty="0"/>
              <a:t>6. Performance measurement and Feedback</a:t>
            </a:r>
          </a:p>
        </p:txBody>
      </p:sp>
    </p:spTree>
    <p:extLst>
      <p:ext uri="{BB962C8B-B14F-4D97-AF65-F5344CB8AC3E}">
        <p14:creationId xmlns:p14="http://schemas.microsoft.com/office/powerpoint/2010/main" val="323102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A6FC-968E-4BF3-A0D9-0B792E2C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B61A-EB1E-403F-BC1C-E6AD385CFE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High-functioning pretrial systems collect and publish pretrial justice performance and outcome measures. At the least, these include:</a:t>
            </a:r>
          </a:p>
          <a:p>
            <a:pPr lvl="2"/>
            <a:r>
              <a:rPr lang="en-US" dirty="0"/>
              <a:t>Appearance Rate</a:t>
            </a:r>
          </a:p>
          <a:p>
            <a:pPr lvl="2"/>
            <a:r>
              <a:rPr lang="en-US" dirty="0"/>
              <a:t>Safety Rate</a:t>
            </a:r>
          </a:p>
          <a:p>
            <a:pPr lvl="2"/>
            <a:r>
              <a:rPr lang="en-US" dirty="0"/>
              <a:t>Concurrence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1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B0B43-7E79-49FE-AC35-9A15478E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D399-6DD2-49D4-9C81-32547937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18EB6-9B3B-4A47-9B5F-AF8F7D51FB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775301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9A4C6-5352-4E57-A2A8-7D8B1CB8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1600200"/>
            <a:ext cx="621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6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Pretrial Justice System Goals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To reasonably assure Community Safety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To reasonably assure Court Appearance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Maximize Release for release eligible defendants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Provide legally permissible detention for truly risky defendants</a:t>
            </a:r>
          </a:p>
          <a:p>
            <a:pPr lvl="1"/>
            <a:endParaRPr lang="en-US" sz="2400" b="1" dirty="0">
              <a:latin typeface="Candara" panose="020E0502030303020204" pitchFamily="34" charset="0"/>
            </a:endParaRPr>
          </a:p>
          <a:p>
            <a:pPr marL="517525" lvl="1" indent="0">
              <a:buNone/>
            </a:pPr>
            <a:r>
              <a:rPr lang="en-US" sz="2400" b="1" dirty="0">
                <a:latin typeface="Candara" panose="020E0502030303020204" pitchFamily="34" charset="0"/>
              </a:rPr>
              <a:t>Remember the 3 M’s: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Candara" panose="020E0502030303020204" pitchFamily="34" charset="0"/>
              </a:rPr>
              <a:t>Maximize Release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Candara" panose="020E0502030303020204" pitchFamily="34" charset="0"/>
              </a:rPr>
              <a:t>Maximize Appearance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Candara" panose="020E0502030303020204" pitchFamily="34" charset="0"/>
              </a:rPr>
              <a:t>Maximize Safety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03547-E2F5-4842-82B1-BA9DA7DC8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Framework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FFBE-74B2-4619-BBC7-298163F4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18701-ECFD-432B-9AF7-2A9F10F7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" y="0"/>
            <a:ext cx="378594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Infrastructure to Support a High Functioning Pretrial Justice System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Legal Structure to Support the Purpose of Bail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all components of a High Functioning Pretrial Justice System</a:t>
            </a:r>
          </a:p>
          <a:p>
            <a:endParaRPr lang="en-US" dirty="0"/>
          </a:p>
          <a:p>
            <a:r>
              <a:rPr lang="en-US" dirty="0"/>
              <a:t>Dedicated Pretrial Services Agency</a:t>
            </a:r>
          </a:p>
          <a:p>
            <a:endParaRPr lang="en-US" dirty="0"/>
          </a:p>
          <a:p>
            <a:r>
              <a:rPr lang="en-US" dirty="0"/>
              <a:t>System Stakeholders Support Adaptive Change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6443-6B48-4EB2-84CB-1340F930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Principles: Bail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831A-B4AC-420C-9B60-BDCB1223D7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Bail is a process of release (Stack v. Boyle)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Bail is not money (Federal Definition)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purpose of bail is to release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purpose of “no bail” is to detain </a:t>
            </a:r>
          </a:p>
        </p:txBody>
      </p:sp>
    </p:spTree>
    <p:extLst>
      <p:ext uri="{BB962C8B-B14F-4D97-AF65-F5344CB8AC3E}">
        <p14:creationId xmlns:p14="http://schemas.microsoft.com/office/powerpoint/2010/main" val="140770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05A9-32F0-4B32-9124-CBB4639B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Principles: The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22A6-7759-4E81-B66F-8575F91908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Presumption of Innocence</a:t>
            </a:r>
          </a:p>
          <a:p>
            <a:r>
              <a:rPr lang="en-US" dirty="0"/>
              <a:t>Right to Bail</a:t>
            </a:r>
          </a:p>
          <a:p>
            <a:r>
              <a:rPr lang="en-US" dirty="0"/>
              <a:t>“In our society, liberty is the norm, and detention prior to trial or without trial is the carefully limited exception.”  (US v. Salerno)</a:t>
            </a:r>
          </a:p>
          <a:p>
            <a:r>
              <a:rPr lang="en-US" dirty="0"/>
              <a:t>Due Process</a:t>
            </a:r>
          </a:p>
          <a:p>
            <a:r>
              <a:rPr lang="en-US" dirty="0"/>
              <a:t>Equal Protection</a:t>
            </a:r>
          </a:p>
        </p:txBody>
      </p:sp>
    </p:spTree>
    <p:extLst>
      <p:ext uri="{BB962C8B-B14F-4D97-AF65-F5344CB8AC3E}">
        <p14:creationId xmlns:p14="http://schemas.microsoft.com/office/powerpoint/2010/main" val="306908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03547-E2F5-4842-82B1-BA9DA7DC8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Elements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FFBE-74B2-4619-BBC7-298163F4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18701-ECFD-432B-9AF7-2A9F10F7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" y="0"/>
            <a:ext cx="3785944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0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407</Words>
  <Application>Microsoft Office PowerPoint</Application>
  <PresentationFormat>On-screen Show (4:3)</PresentationFormat>
  <Paragraphs>105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Candara</vt:lpstr>
      <vt:lpstr>Tw Cen MT</vt:lpstr>
      <vt:lpstr>Wingdings</vt:lpstr>
      <vt:lpstr>Wingdings 2</vt:lpstr>
      <vt:lpstr>Median</vt:lpstr>
      <vt:lpstr>Essential Elements of a Highly Functioning Pretrial Justice System Daniela Imig Nick Sayner</vt:lpstr>
      <vt:lpstr>Overview</vt:lpstr>
      <vt:lpstr>Primary Source</vt:lpstr>
      <vt:lpstr>Pretrial Justice System Goals</vt:lpstr>
      <vt:lpstr>Legal Framework </vt:lpstr>
      <vt:lpstr>Infrastructure to Support a High Functioning Pretrial Justice System</vt:lpstr>
      <vt:lpstr>Legal Principles: Bail</vt:lpstr>
      <vt:lpstr>Legal Principles: The Foundation</vt:lpstr>
      <vt:lpstr>Essential Elements </vt:lpstr>
      <vt:lpstr>1. Pretrial release and detention decisions are based on risk</vt:lpstr>
      <vt:lpstr>What does Pretrial Risk Look Like?</vt:lpstr>
      <vt:lpstr>LJAF Research, 2013 / Justice Center Research, 2018 Recidivism Correlated with Days in Jail </vt:lpstr>
      <vt:lpstr>El Paso, Tx</vt:lpstr>
      <vt:lpstr>2. Release options following arrest</vt:lpstr>
      <vt:lpstr> 3. Delegated Release Authority</vt:lpstr>
      <vt:lpstr>4. Statutory presumption of nonfinancial release </vt:lpstr>
      <vt:lpstr>PowerPoint Presentation</vt:lpstr>
      <vt:lpstr>7. Dedicated Pretrial Services Agency </vt:lpstr>
      <vt:lpstr>High Functioning Pretrial Services Agency </vt:lpstr>
      <vt:lpstr>High Functioning Pretrial Services Agency</vt:lpstr>
      <vt:lpstr>Performance Measurement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2018-09-13T17:05:42Z</dcterms:created>
  <dcterms:modified xsi:type="dcterms:W3CDTF">2018-09-17T12:28:18Z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