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1" r:id="rId4"/>
  </p:sldMasterIdLst>
  <p:notesMasterIdLst>
    <p:notesMasterId r:id="rId34"/>
  </p:notesMasterIdLst>
  <p:handoutMasterIdLst>
    <p:handoutMasterId r:id="rId35"/>
  </p:handoutMasterIdLst>
  <p:sldIdLst>
    <p:sldId id="402" r:id="rId5"/>
    <p:sldId id="574" r:id="rId6"/>
    <p:sldId id="584" r:id="rId7"/>
    <p:sldId id="591" r:id="rId8"/>
    <p:sldId id="580" r:id="rId9"/>
    <p:sldId id="582" r:id="rId10"/>
    <p:sldId id="594" r:id="rId11"/>
    <p:sldId id="583" r:id="rId12"/>
    <p:sldId id="586" r:id="rId13"/>
    <p:sldId id="596" r:id="rId14"/>
    <p:sldId id="597" r:id="rId15"/>
    <p:sldId id="595" r:id="rId16"/>
    <p:sldId id="589" r:id="rId17"/>
    <p:sldId id="592" r:id="rId18"/>
    <p:sldId id="593" r:id="rId19"/>
    <p:sldId id="588" r:id="rId20"/>
    <p:sldId id="598" r:id="rId21"/>
    <p:sldId id="605" r:id="rId22"/>
    <p:sldId id="587" r:id="rId23"/>
    <p:sldId id="585" r:id="rId24"/>
    <p:sldId id="599" r:id="rId25"/>
    <p:sldId id="600" r:id="rId26"/>
    <p:sldId id="604" r:id="rId27"/>
    <p:sldId id="606" r:id="rId28"/>
    <p:sldId id="602" r:id="rId29"/>
    <p:sldId id="551" r:id="rId30"/>
    <p:sldId id="560" r:id="rId31"/>
    <p:sldId id="590" r:id="rId32"/>
    <p:sldId id="57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 Eville" initials="L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</c:marker>
          <c:dLbls>
            <c:dLbl>
              <c:idx val="0"/>
              <c:layout>
                <c:manualLayout>
                  <c:x val="-1.3042388790529E-2"/>
                  <c:y val="-4.8112773309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472541150277094E-2"/>
                  <c:y val="-2.170675518174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496867772770802E-2"/>
                  <c:y val="-5.538967633510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127166371586898E-2"/>
                  <c:y val="-6.173449566171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496867772770802E-2"/>
                  <c:y val="-6.440727970952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5635831857934E-2"/>
                  <c:y val="-5.413410073231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666666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Sheet1!$B$2:$B$7</c:f>
              <c:numCache>
                <c:formatCode>0</c:formatCode>
                <c:ptCount val="6"/>
                <c:pt idx="0">
                  <c:v>11.6</c:v>
                </c:pt>
                <c:pt idx="1">
                  <c:v>15.8</c:v>
                </c:pt>
                <c:pt idx="2">
                  <c:v>17.899999999999999</c:v>
                </c:pt>
                <c:pt idx="3">
                  <c:v>22.7</c:v>
                </c:pt>
                <c:pt idx="4">
                  <c:v>27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575032"/>
        <c:axId val="380731304"/>
      </c:scatterChart>
      <c:valAx>
        <c:axId val="37957503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Six Point Scale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380731304"/>
        <c:crosses val="autoZero"/>
        <c:crossBetween val="midCat"/>
        <c:majorUnit val="1"/>
      </c:valAx>
      <c:valAx>
        <c:axId val="38073130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Failure Rate (Percentage)</a:t>
                </a:r>
                <a:endParaRPr lang="en-US" dirty="0">
                  <a:solidFill>
                    <a:srgbClr val="666666"/>
                  </a:solidFill>
                </a:endParaRPr>
              </a:p>
            </c:rich>
          </c:tx>
          <c:layout>
            <c:manualLayout>
              <c:xMode val="edge"/>
              <c:yMode val="edge"/>
              <c:x val="3.5451934175988E-3"/>
              <c:y val="0.149274989070309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379575032"/>
        <c:crosses val="autoZero"/>
        <c:crossBetween val="midCat"/>
        <c:maj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</c:marker>
          <c:dLbls>
            <c:dLbl>
              <c:idx val="0"/>
              <c:layout>
                <c:manualLayout>
                  <c:x val="-1.14120901917128E-2"/>
                  <c:y val="-4.502131898241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430152359748103E-2"/>
                  <c:y val="-3.4072641304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321048156196502E-2"/>
                  <c:y val="-6.466409092723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690749557380302E-2"/>
                  <c:y val="-2.7728065400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581645353828695E-2"/>
                  <c:y val="-3.349256440241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866569173954699E-2"/>
                  <c:y val="-2.940225035605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666666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21</c:v>
                </c:pt>
                <c:pt idx="3">
                  <c:v>34</c:v>
                </c:pt>
                <c:pt idx="4">
                  <c:v>43</c:v>
                </c:pt>
                <c:pt idx="5">
                  <c:v>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090880"/>
        <c:axId val="379188216"/>
      </c:scatterChart>
      <c:valAx>
        <c:axId val="309090880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Six Point Scale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379188216"/>
        <c:crosses val="autoZero"/>
        <c:crossBetween val="midCat"/>
        <c:majorUnit val="1"/>
      </c:valAx>
      <c:valAx>
        <c:axId val="37918821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Failure Rate (Percentage)</a:t>
                </a:r>
                <a:endParaRPr lang="en-US" dirty="0">
                  <a:solidFill>
                    <a:srgbClr val="666666"/>
                  </a:solidFill>
                </a:endParaRPr>
              </a:p>
            </c:rich>
          </c:tx>
          <c:layout>
            <c:manualLayout>
              <c:xMode val="edge"/>
              <c:yMode val="edge"/>
              <c:x val="3.5451934175988E-3"/>
              <c:y val="0.14927498907030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309090880"/>
        <c:crosses val="autoZero"/>
        <c:crossBetween val="midCat"/>
        <c:maj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A173E-7F8D-42F9-89B3-CC39B120CFA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0B856-FCD1-4F5B-9E56-0BB0CD148F78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494D826F-6C2E-45A4-95D2-69E73D836AFA}" type="parTrans" cxnId="{DE6B691E-DB60-44DD-B1EE-44E05E8897F9}">
      <dgm:prSet/>
      <dgm:spPr/>
      <dgm:t>
        <a:bodyPr/>
        <a:lstStyle/>
        <a:p>
          <a:endParaRPr lang="en-US"/>
        </a:p>
      </dgm:t>
    </dgm:pt>
    <dgm:pt modelId="{F19B3F90-B131-4DAD-87BD-75C9905CF6CF}" type="sibTrans" cxnId="{DE6B691E-DB60-44DD-B1EE-44E05E8897F9}">
      <dgm:prSet/>
      <dgm:spPr/>
      <dgm:t>
        <a:bodyPr/>
        <a:lstStyle/>
        <a:p>
          <a:endParaRPr lang="en-US"/>
        </a:p>
      </dgm:t>
    </dgm:pt>
    <dgm:pt modelId="{AB8F19A1-9DCE-43BA-A8E6-4BED64DAFEE1}">
      <dgm:prSet phldrT="[Text]"/>
      <dgm:spPr/>
      <dgm:t>
        <a:bodyPr/>
        <a:lstStyle/>
        <a:p>
          <a:r>
            <a:rPr lang="en-US" dirty="0" smtClean="0"/>
            <a:t>Current Offense</a:t>
          </a:r>
          <a:endParaRPr lang="en-US" dirty="0"/>
        </a:p>
      </dgm:t>
    </dgm:pt>
    <dgm:pt modelId="{2F457292-5795-4BAE-8040-EC344843AF42}" type="parTrans" cxnId="{D1689AE2-DD3D-4AB5-A61C-20CBF2E8B850}">
      <dgm:prSet/>
      <dgm:spPr/>
      <dgm:t>
        <a:bodyPr/>
        <a:lstStyle/>
        <a:p>
          <a:endParaRPr lang="en-US"/>
        </a:p>
      </dgm:t>
    </dgm:pt>
    <dgm:pt modelId="{2ABB11ED-9E71-4ADA-A8AF-17D7A0FBDCB8}" type="sibTrans" cxnId="{D1689AE2-DD3D-4AB5-A61C-20CBF2E8B850}">
      <dgm:prSet/>
      <dgm:spPr/>
      <dgm:t>
        <a:bodyPr/>
        <a:lstStyle/>
        <a:p>
          <a:endParaRPr lang="en-US"/>
        </a:p>
      </dgm:t>
    </dgm:pt>
    <dgm:pt modelId="{F4E1DE48-97DD-4E28-90C5-15CB851BEAFB}">
      <dgm:prSet phldrT="[Text]"/>
      <dgm:spPr/>
      <dgm:t>
        <a:bodyPr/>
        <a:lstStyle/>
        <a:p>
          <a:r>
            <a:rPr lang="en-US" dirty="0" smtClean="0"/>
            <a:t>Pending Charge</a:t>
          </a:r>
        </a:p>
      </dgm:t>
    </dgm:pt>
    <dgm:pt modelId="{E7F5AEF6-2791-4CD0-AC90-AD7272817164}" type="parTrans" cxnId="{FE29C89A-3840-40BF-850D-02902655CCD3}">
      <dgm:prSet/>
      <dgm:spPr/>
      <dgm:t>
        <a:bodyPr/>
        <a:lstStyle/>
        <a:p>
          <a:endParaRPr lang="en-US"/>
        </a:p>
      </dgm:t>
    </dgm:pt>
    <dgm:pt modelId="{820D0E9B-1015-44EE-A8DE-722B23AD197C}" type="sibTrans" cxnId="{FE29C89A-3840-40BF-850D-02902655CCD3}">
      <dgm:prSet/>
      <dgm:spPr/>
      <dgm:t>
        <a:bodyPr/>
        <a:lstStyle/>
        <a:p>
          <a:endParaRPr lang="en-US"/>
        </a:p>
      </dgm:t>
    </dgm:pt>
    <dgm:pt modelId="{38E16E10-EC64-42ED-9FF9-7094ADE60F4A}">
      <dgm:prSet phldrT="[Text]"/>
      <dgm:spPr/>
      <dgm:t>
        <a:bodyPr/>
        <a:lstStyle/>
        <a:p>
          <a:r>
            <a:rPr lang="en-US" dirty="0" smtClean="0"/>
            <a:t>Prior Failure to Appear</a:t>
          </a:r>
        </a:p>
      </dgm:t>
    </dgm:pt>
    <dgm:pt modelId="{BB57553E-399A-4FC0-AC81-C91BF0D0037A}" type="sibTrans" cxnId="{C82A07F3-6A1D-4BBA-B15C-21601D4EAA4D}">
      <dgm:prSet/>
      <dgm:spPr/>
      <dgm:t>
        <a:bodyPr/>
        <a:lstStyle/>
        <a:p>
          <a:endParaRPr lang="en-US"/>
        </a:p>
      </dgm:t>
    </dgm:pt>
    <dgm:pt modelId="{731930DA-E46E-4CE5-80FD-1211E8194EC2}" type="parTrans" cxnId="{C82A07F3-6A1D-4BBA-B15C-21601D4EAA4D}">
      <dgm:prSet/>
      <dgm:spPr/>
      <dgm:t>
        <a:bodyPr/>
        <a:lstStyle/>
        <a:p>
          <a:endParaRPr lang="en-US"/>
        </a:p>
      </dgm:t>
    </dgm:pt>
    <dgm:pt modelId="{55A28B11-4315-4ACC-892B-EC6BC0CDDE37}" type="pres">
      <dgm:prSet presAssocID="{2BCA173E-7F8D-42F9-89B3-CC39B120CF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58EC8-7AB8-420A-B036-DB5F0567ED6C}" type="pres">
      <dgm:prSet presAssocID="{A220B856-FCD1-4F5B-9E56-0BB0CD148F78}" presName="parentLin" presStyleCnt="0"/>
      <dgm:spPr/>
    </dgm:pt>
    <dgm:pt modelId="{7C15BF0F-F1C9-4589-B8D8-043DE718707A}" type="pres">
      <dgm:prSet presAssocID="{A220B856-FCD1-4F5B-9E56-0BB0CD148F7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BC42071-281F-4E76-B053-19E942FB1004}" type="pres">
      <dgm:prSet presAssocID="{A220B856-FCD1-4F5B-9E56-0BB0CD148F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FA710-A056-4C44-BBB6-6A3E74C24459}" type="pres">
      <dgm:prSet presAssocID="{A220B856-FCD1-4F5B-9E56-0BB0CD148F78}" presName="negativeSpace" presStyleCnt="0"/>
      <dgm:spPr/>
    </dgm:pt>
    <dgm:pt modelId="{7F20DD70-E6E7-4684-814C-1037E790A819}" type="pres">
      <dgm:prSet presAssocID="{A220B856-FCD1-4F5B-9E56-0BB0CD148F78}" presName="childText" presStyleLbl="conFgAcc1" presStyleIdx="0" presStyleCnt="4">
        <dgm:presLayoutVars>
          <dgm:bulletEnabled val="1"/>
        </dgm:presLayoutVars>
      </dgm:prSet>
      <dgm:spPr/>
    </dgm:pt>
    <dgm:pt modelId="{FF0A351A-7A7D-49D5-BD84-6B952C31A868}" type="pres">
      <dgm:prSet presAssocID="{F19B3F90-B131-4DAD-87BD-75C9905CF6CF}" presName="spaceBetweenRectangles" presStyleCnt="0"/>
      <dgm:spPr/>
    </dgm:pt>
    <dgm:pt modelId="{44B0AFAD-420B-44F2-9B9A-A6982D829857}" type="pres">
      <dgm:prSet presAssocID="{AB8F19A1-9DCE-43BA-A8E6-4BED64DAFEE1}" presName="parentLin" presStyleCnt="0"/>
      <dgm:spPr/>
    </dgm:pt>
    <dgm:pt modelId="{8C728CFF-4B4C-4A4A-939F-06B98BB28899}" type="pres">
      <dgm:prSet presAssocID="{AB8F19A1-9DCE-43BA-A8E6-4BED64DAFEE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6EF9B7-C938-47D8-BB7D-38ADBCBA1D18}" type="pres">
      <dgm:prSet presAssocID="{AB8F19A1-9DCE-43BA-A8E6-4BED64DAFEE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78F07-0CE8-4727-A63F-D90C300922CF}" type="pres">
      <dgm:prSet presAssocID="{AB8F19A1-9DCE-43BA-A8E6-4BED64DAFEE1}" presName="negativeSpace" presStyleCnt="0"/>
      <dgm:spPr/>
    </dgm:pt>
    <dgm:pt modelId="{241896A3-4106-4DAC-899C-6369AC7DEAB6}" type="pres">
      <dgm:prSet presAssocID="{AB8F19A1-9DCE-43BA-A8E6-4BED64DAFEE1}" presName="childText" presStyleLbl="conFgAcc1" presStyleIdx="1" presStyleCnt="4">
        <dgm:presLayoutVars>
          <dgm:bulletEnabled val="1"/>
        </dgm:presLayoutVars>
      </dgm:prSet>
      <dgm:spPr/>
    </dgm:pt>
    <dgm:pt modelId="{232FFF9B-F53D-4CA5-BD6A-FBDB47D20DEA}" type="pres">
      <dgm:prSet presAssocID="{2ABB11ED-9E71-4ADA-A8AF-17D7A0FBDCB8}" presName="spaceBetweenRectangles" presStyleCnt="0"/>
      <dgm:spPr/>
    </dgm:pt>
    <dgm:pt modelId="{8360EA2A-C801-4B40-AF3E-C5FF67318B98}" type="pres">
      <dgm:prSet presAssocID="{F4E1DE48-97DD-4E28-90C5-15CB851BEAFB}" presName="parentLin" presStyleCnt="0"/>
      <dgm:spPr/>
    </dgm:pt>
    <dgm:pt modelId="{BD4285DC-D3BA-4ECB-ADEE-5C9FB0F68D83}" type="pres">
      <dgm:prSet presAssocID="{F4E1DE48-97DD-4E28-90C5-15CB851BEAF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5564FE8-4F0F-482B-99CA-A18BFD7BDDBF}" type="pres">
      <dgm:prSet presAssocID="{F4E1DE48-97DD-4E28-90C5-15CB851BEAF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516E7-1E49-42DF-B832-7A252ADB0838}" type="pres">
      <dgm:prSet presAssocID="{F4E1DE48-97DD-4E28-90C5-15CB851BEAFB}" presName="negativeSpace" presStyleCnt="0"/>
      <dgm:spPr/>
    </dgm:pt>
    <dgm:pt modelId="{18B562FF-36D9-4B98-AAE7-773F1E90D9C4}" type="pres">
      <dgm:prSet presAssocID="{F4E1DE48-97DD-4E28-90C5-15CB851BEAFB}" presName="childText" presStyleLbl="conFgAcc1" presStyleIdx="2" presStyleCnt="4">
        <dgm:presLayoutVars>
          <dgm:bulletEnabled val="1"/>
        </dgm:presLayoutVars>
      </dgm:prSet>
      <dgm:spPr/>
    </dgm:pt>
    <dgm:pt modelId="{0215D2B0-00AE-41A1-9458-570A7199B054}" type="pres">
      <dgm:prSet presAssocID="{820D0E9B-1015-44EE-A8DE-722B23AD197C}" presName="spaceBetweenRectangles" presStyleCnt="0"/>
      <dgm:spPr/>
    </dgm:pt>
    <dgm:pt modelId="{467386D9-9F74-4047-A91D-FAF2D8B1A489}" type="pres">
      <dgm:prSet presAssocID="{38E16E10-EC64-42ED-9FF9-7094ADE60F4A}" presName="parentLin" presStyleCnt="0"/>
      <dgm:spPr/>
    </dgm:pt>
    <dgm:pt modelId="{C6B7B948-B867-4E29-BEE8-752D48162F1C}" type="pres">
      <dgm:prSet presAssocID="{38E16E10-EC64-42ED-9FF9-7094ADE60F4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3802018-34E6-4194-9896-3F23DB631591}" type="pres">
      <dgm:prSet presAssocID="{38E16E10-EC64-42ED-9FF9-7094ADE60F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42D2E-FBA0-4BCA-8562-D67F2CC3E86D}" type="pres">
      <dgm:prSet presAssocID="{38E16E10-EC64-42ED-9FF9-7094ADE60F4A}" presName="negativeSpace" presStyleCnt="0"/>
      <dgm:spPr/>
    </dgm:pt>
    <dgm:pt modelId="{08F7727D-4314-4536-8E40-CA6DE4F119EB}" type="pres">
      <dgm:prSet presAssocID="{38E16E10-EC64-42ED-9FF9-7094ADE60F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2A07F3-6A1D-4BBA-B15C-21601D4EAA4D}" srcId="{2BCA173E-7F8D-42F9-89B3-CC39B120CFA2}" destId="{38E16E10-EC64-42ED-9FF9-7094ADE60F4A}" srcOrd="3" destOrd="0" parTransId="{731930DA-E46E-4CE5-80FD-1211E8194EC2}" sibTransId="{BB57553E-399A-4FC0-AC81-C91BF0D0037A}"/>
    <dgm:cxn modelId="{1FF6D7AA-0851-4B25-B9D5-2FB36ADEFA05}" type="presOf" srcId="{38E16E10-EC64-42ED-9FF9-7094ADE60F4A}" destId="{F3802018-34E6-4194-9896-3F23DB631591}" srcOrd="1" destOrd="0" presId="urn:microsoft.com/office/officeart/2005/8/layout/list1"/>
    <dgm:cxn modelId="{118B71C4-EB40-4BA7-BD9D-F66583A4684E}" type="presOf" srcId="{A220B856-FCD1-4F5B-9E56-0BB0CD148F78}" destId="{7C15BF0F-F1C9-4589-B8D8-043DE718707A}" srcOrd="0" destOrd="0" presId="urn:microsoft.com/office/officeart/2005/8/layout/list1"/>
    <dgm:cxn modelId="{C826745D-B26C-424B-9AAC-2BB62ACDB46E}" type="presOf" srcId="{AB8F19A1-9DCE-43BA-A8E6-4BED64DAFEE1}" destId="{6E6EF9B7-C938-47D8-BB7D-38ADBCBA1D18}" srcOrd="1" destOrd="0" presId="urn:microsoft.com/office/officeart/2005/8/layout/list1"/>
    <dgm:cxn modelId="{58A70CF3-4D86-43F0-97C9-5CEF2904D736}" type="presOf" srcId="{2BCA173E-7F8D-42F9-89B3-CC39B120CFA2}" destId="{55A28B11-4315-4ACC-892B-EC6BC0CDDE37}" srcOrd="0" destOrd="0" presId="urn:microsoft.com/office/officeart/2005/8/layout/list1"/>
    <dgm:cxn modelId="{0D86A425-496E-44C0-B893-D228250E55C9}" type="presOf" srcId="{38E16E10-EC64-42ED-9FF9-7094ADE60F4A}" destId="{C6B7B948-B867-4E29-BEE8-752D48162F1C}" srcOrd="0" destOrd="0" presId="urn:microsoft.com/office/officeart/2005/8/layout/list1"/>
    <dgm:cxn modelId="{9B7C5C02-2667-4C4E-883B-BACD04A056E0}" type="presOf" srcId="{F4E1DE48-97DD-4E28-90C5-15CB851BEAFB}" destId="{15564FE8-4F0F-482B-99CA-A18BFD7BDDBF}" srcOrd="1" destOrd="0" presId="urn:microsoft.com/office/officeart/2005/8/layout/list1"/>
    <dgm:cxn modelId="{2584FA9F-BB86-476D-B093-5D40409BDD6A}" type="presOf" srcId="{A220B856-FCD1-4F5B-9E56-0BB0CD148F78}" destId="{9BC42071-281F-4E76-B053-19E942FB1004}" srcOrd="1" destOrd="0" presId="urn:microsoft.com/office/officeart/2005/8/layout/list1"/>
    <dgm:cxn modelId="{DE6B691E-DB60-44DD-B1EE-44E05E8897F9}" srcId="{2BCA173E-7F8D-42F9-89B3-CC39B120CFA2}" destId="{A220B856-FCD1-4F5B-9E56-0BB0CD148F78}" srcOrd="0" destOrd="0" parTransId="{494D826F-6C2E-45A4-95D2-69E73D836AFA}" sibTransId="{F19B3F90-B131-4DAD-87BD-75C9905CF6CF}"/>
    <dgm:cxn modelId="{34FA3C80-2E84-441F-B344-A49E20AD7194}" type="presOf" srcId="{AB8F19A1-9DCE-43BA-A8E6-4BED64DAFEE1}" destId="{8C728CFF-4B4C-4A4A-939F-06B98BB28899}" srcOrd="0" destOrd="0" presId="urn:microsoft.com/office/officeart/2005/8/layout/list1"/>
    <dgm:cxn modelId="{FE29C89A-3840-40BF-850D-02902655CCD3}" srcId="{2BCA173E-7F8D-42F9-89B3-CC39B120CFA2}" destId="{F4E1DE48-97DD-4E28-90C5-15CB851BEAFB}" srcOrd="2" destOrd="0" parTransId="{E7F5AEF6-2791-4CD0-AC90-AD7272817164}" sibTransId="{820D0E9B-1015-44EE-A8DE-722B23AD197C}"/>
    <dgm:cxn modelId="{D1689AE2-DD3D-4AB5-A61C-20CBF2E8B850}" srcId="{2BCA173E-7F8D-42F9-89B3-CC39B120CFA2}" destId="{AB8F19A1-9DCE-43BA-A8E6-4BED64DAFEE1}" srcOrd="1" destOrd="0" parTransId="{2F457292-5795-4BAE-8040-EC344843AF42}" sibTransId="{2ABB11ED-9E71-4ADA-A8AF-17D7A0FBDCB8}"/>
    <dgm:cxn modelId="{35DB57EC-DF39-40DD-9EED-E03D5EE0A3D7}" type="presOf" srcId="{F4E1DE48-97DD-4E28-90C5-15CB851BEAFB}" destId="{BD4285DC-D3BA-4ECB-ADEE-5C9FB0F68D83}" srcOrd="0" destOrd="0" presId="urn:microsoft.com/office/officeart/2005/8/layout/list1"/>
    <dgm:cxn modelId="{88074607-D81A-4326-8E80-9EA18E278997}" type="presParOf" srcId="{55A28B11-4315-4ACC-892B-EC6BC0CDDE37}" destId="{57158EC8-7AB8-420A-B036-DB5F0567ED6C}" srcOrd="0" destOrd="0" presId="urn:microsoft.com/office/officeart/2005/8/layout/list1"/>
    <dgm:cxn modelId="{91A05512-8552-49CB-A3E2-A783528E7D39}" type="presParOf" srcId="{57158EC8-7AB8-420A-B036-DB5F0567ED6C}" destId="{7C15BF0F-F1C9-4589-B8D8-043DE718707A}" srcOrd="0" destOrd="0" presId="urn:microsoft.com/office/officeart/2005/8/layout/list1"/>
    <dgm:cxn modelId="{EFFD5711-C8E2-427B-86B9-B10561DDEF54}" type="presParOf" srcId="{57158EC8-7AB8-420A-B036-DB5F0567ED6C}" destId="{9BC42071-281F-4E76-B053-19E942FB1004}" srcOrd="1" destOrd="0" presId="urn:microsoft.com/office/officeart/2005/8/layout/list1"/>
    <dgm:cxn modelId="{4CA93FC1-0665-46D1-8962-A260D1BCAD62}" type="presParOf" srcId="{55A28B11-4315-4ACC-892B-EC6BC0CDDE37}" destId="{888FA710-A056-4C44-BBB6-6A3E74C24459}" srcOrd="1" destOrd="0" presId="urn:microsoft.com/office/officeart/2005/8/layout/list1"/>
    <dgm:cxn modelId="{34781274-A16B-4133-9EFD-E801011BFA6E}" type="presParOf" srcId="{55A28B11-4315-4ACC-892B-EC6BC0CDDE37}" destId="{7F20DD70-E6E7-4684-814C-1037E790A819}" srcOrd="2" destOrd="0" presId="urn:microsoft.com/office/officeart/2005/8/layout/list1"/>
    <dgm:cxn modelId="{58944D95-56DA-4226-899C-CE2D467893D2}" type="presParOf" srcId="{55A28B11-4315-4ACC-892B-EC6BC0CDDE37}" destId="{FF0A351A-7A7D-49D5-BD84-6B952C31A868}" srcOrd="3" destOrd="0" presId="urn:microsoft.com/office/officeart/2005/8/layout/list1"/>
    <dgm:cxn modelId="{6784C37D-487B-4F21-9C71-CE7D382C5019}" type="presParOf" srcId="{55A28B11-4315-4ACC-892B-EC6BC0CDDE37}" destId="{44B0AFAD-420B-44F2-9B9A-A6982D829857}" srcOrd="4" destOrd="0" presId="urn:microsoft.com/office/officeart/2005/8/layout/list1"/>
    <dgm:cxn modelId="{4A9DAFCD-596D-4B88-9AD1-BAB098A03A9B}" type="presParOf" srcId="{44B0AFAD-420B-44F2-9B9A-A6982D829857}" destId="{8C728CFF-4B4C-4A4A-939F-06B98BB28899}" srcOrd="0" destOrd="0" presId="urn:microsoft.com/office/officeart/2005/8/layout/list1"/>
    <dgm:cxn modelId="{BD6085D0-B7D2-44F5-A809-FEB151A29C7A}" type="presParOf" srcId="{44B0AFAD-420B-44F2-9B9A-A6982D829857}" destId="{6E6EF9B7-C938-47D8-BB7D-38ADBCBA1D18}" srcOrd="1" destOrd="0" presId="urn:microsoft.com/office/officeart/2005/8/layout/list1"/>
    <dgm:cxn modelId="{5BF476CC-4869-44E1-82AF-B1CE8893057B}" type="presParOf" srcId="{55A28B11-4315-4ACC-892B-EC6BC0CDDE37}" destId="{F5778F07-0CE8-4727-A63F-D90C300922CF}" srcOrd="5" destOrd="0" presId="urn:microsoft.com/office/officeart/2005/8/layout/list1"/>
    <dgm:cxn modelId="{6A028CF5-E56E-469A-AEFB-03FEECB811DE}" type="presParOf" srcId="{55A28B11-4315-4ACC-892B-EC6BC0CDDE37}" destId="{241896A3-4106-4DAC-899C-6369AC7DEAB6}" srcOrd="6" destOrd="0" presId="urn:microsoft.com/office/officeart/2005/8/layout/list1"/>
    <dgm:cxn modelId="{FEA24F4D-CA00-400F-9B37-80F4D926FD66}" type="presParOf" srcId="{55A28B11-4315-4ACC-892B-EC6BC0CDDE37}" destId="{232FFF9B-F53D-4CA5-BD6A-FBDB47D20DEA}" srcOrd="7" destOrd="0" presId="urn:microsoft.com/office/officeart/2005/8/layout/list1"/>
    <dgm:cxn modelId="{031D78AC-B7D6-4729-90D0-2B5CEF7E5269}" type="presParOf" srcId="{55A28B11-4315-4ACC-892B-EC6BC0CDDE37}" destId="{8360EA2A-C801-4B40-AF3E-C5FF67318B98}" srcOrd="8" destOrd="0" presId="urn:microsoft.com/office/officeart/2005/8/layout/list1"/>
    <dgm:cxn modelId="{8F6EB21A-C322-4136-9C85-8FDE4E3051C4}" type="presParOf" srcId="{8360EA2A-C801-4B40-AF3E-C5FF67318B98}" destId="{BD4285DC-D3BA-4ECB-ADEE-5C9FB0F68D83}" srcOrd="0" destOrd="0" presId="urn:microsoft.com/office/officeart/2005/8/layout/list1"/>
    <dgm:cxn modelId="{3264329F-60C5-438D-B801-10B791B88521}" type="presParOf" srcId="{8360EA2A-C801-4B40-AF3E-C5FF67318B98}" destId="{15564FE8-4F0F-482B-99CA-A18BFD7BDDBF}" srcOrd="1" destOrd="0" presId="urn:microsoft.com/office/officeart/2005/8/layout/list1"/>
    <dgm:cxn modelId="{F3CF1CF0-AA53-4973-94FA-445ED40A691F}" type="presParOf" srcId="{55A28B11-4315-4ACC-892B-EC6BC0CDDE37}" destId="{EE4516E7-1E49-42DF-B832-7A252ADB0838}" srcOrd="9" destOrd="0" presId="urn:microsoft.com/office/officeart/2005/8/layout/list1"/>
    <dgm:cxn modelId="{316F95D0-B949-43CB-8E6D-C56570B36EF6}" type="presParOf" srcId="{55A28B11-4315-4ACC-892B-EC6BC0CDDE37}" destId="{18B562FF-36D9-4B98-AAE7-773F1E90D9C4}" srcOrd="10" destOrd="0" presId="urn:microsoft.com/office/officeart/2005/8/layout/list1"/>
    <dgm:cxn modelId="{54B99AD0-B211-4E02-9F4A-5C226143D5D2}" type="presParOf" srcId="{55A28B11-4315-4ACC-892B-EC6BC0CDDE37}" destId="{0215D2B0-00AE-41A1-9458-570A7199B054}" srcOrd="11" destOrd="0" presId="urn:microsoft.com/office/officeart/2005/8/layout/list1"/>
    <dgm:cxn modelId="{10F93D73-FB0E-4F56-ADCB-6E0AF7ABBDA6}" type="presParOf" srcId="{55A28B11-4315-4ACC-892B-EC6BC0CDDE37}" destId="{467386D9-9F74-4047-A91D-FAF2D8B1A489}" srcOrd="12" destOrd="0" presId="urn:microsoft.com/office/officeart/2005/8/layout/list1"/>
    <dgm:cxn modelId="{21B41E35-A6B8-4A1B-818A-7DBAED6467AD}" type="presParOf" srcId="{467386D9-9F74-4047-A91D-FAF2D8B1A489}" destId="{C6B7B948-B867-4E29-BEE8-752D48162F1C}" srcOrd="0" destOrd="0" presId="urn:microsoft.com/office/officeart/2005/8/layout/list1"/>
    <dgm:cxn modelId="{6F5DB846-284D-4709-A54C-133B77FA2848}" type="presParOf" srcId="{467386D9-9F74-4047-A91D-FAF2D8B1A489}" destId="{F3802018-34E6-4194-9896-3F23DB631591}" srcOrd="1" destOrd="0" presId="urn:microsoft.com/office/officeart/2005/8/layout/list1"/>
    <dgm:cxn modelId="{41D29E0E-AF40-4E23-8EFD-1DBE3E0CE9D8}" type="presParOf" srcId="{55A28B11-4315-4ACC-892B-EC6BC0CDDE37}" destId="{51842D2E-FBA0-4BCA-8562-D67F2CC3E86D}" srcOrd="13" destOrd="0" presId="urn:microsoft.com/office/officeart/2005/8/layout/list1"/>
    <dgm:cxn modelId="{A88F9714-1A80-47AD-A45A-CC5BDB0E3524}" type="presParOf" srcId="{55A28B11-4315-4ACC-892B-EC6BC0CDDE37}" destId="{08F7727D-4314-4536-8E40-CA6DE4F119E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A173E-7F8D-42F9-89B3-CC39B120CFA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5CBD8E-4E91-4545-B6F7-64B09C966DA8}">
      <dgm:prSet phldrT="[Text]"/>
      <dgm:spPr/>
      <dgm:t>
        <a:bodyPr/>
        <a:lstStyle/>
        <a:p>
          <a:r>
            <a:rPr lang="en-US" dirty="0" smtClean="0"/>
            <a:t>Prior violent conviction</a:t>
          </a:r>
          <a:endParaRPr lang="en-US" dirty="0"/>
        </a:p>
      </dgm:t>
    </dgm:pt>
    <dgm:pt modelId="{B5E43335-4464-4D0F-90F7-EBA361084EB3}" type="parTrans" cxnId="{09599BB2-878C-4574-B921-6C90DA246262}">
      <dgm:prSet/>
      <dgm:spPr/>
      <dgm:t>
        <a:bodyPr/>
        <a:lstStyle/>
        <a:p>
          <a:endParaRPr lang="en-US"/>
        </a:p>
      </dgm:t>
    </dgm:pt>
    <dgm:pt modelId="{338EA376-2105-432E-9E32-BAD909549669}" type="sibTrans" cxnId="{09599BB2-878C-4574-B921-6C90DA246262}">
      <dgm:prSet/>
      <dgm:spPr/>
      <dgm:t>
        <a:bodyPr/>
        <a:lstStyle/>
        <a:p>
          <a:endParaRPr lang="en-US"/>
        </a:p>
      </dgm:t>
    </dgm:pt>
    <dgm:pt modelId="{E44B1155-5143-479F-86C7-B145CC1FE3C5}">
      <dgm:prSet phldrT="[Text]"/>
      <dgm:spPr/>
      <dgm:t>
        <a:bodyPr/>
        <a:lstStyle/>
        <a:p>
          <a:r>
            <a:rPr lang="en-US" dirty="0" smtClean="0"/>
            <a:t>Prior incarceration</a:t>
          </a:r>
          <a:endParaRPr lang="en-US" dirty="0"/>
        </a:p>
      </dgm:t>
    </dgm:pt>
    <dgm:pt modelId="{E21A820D-BE26-40BF-A81B-6624D87B016D}" type="parTrans" cxnId="{0A91600B-0175-4D09-94FB-45794BBCB734}">
      <dgm:prSet/>
      <dgm:spPr/>
      <dgm:t>
        <a:bodyPr/>
        <a:lstStyle/>
        <a:p>
          <a:endParaRPr lang="en-US"/>
        </a:p>
      </dgm:t>
    </dgm:pt>
    <dgm:pt modelId="{93E72FB7-EC9B-475B-B19D-1B70E03434D0}" type="sibTrans" cxnId="{0A91600B-0175-4D09-94FB-45794BBCB734}">
      <dgm:prSet/>
      <dgm:spPr/>
      <dgm:t>
        <a:bodyPr/>
        <a:lstStyle/>
        <a:p>
          <a:endParaRPr lang="en-US"/>
        </a:p>
      </dgm:t>
    </dgm:pt>
    <dgm:pt modelId="{A220B856-FCD1-4F5B-9E56-0BB0CD148F78}">
      <dgm:prSet phldrT="[Text]"/>
      <dgm:spPr/>
      <dgm:t>
        <a:bodyPr/>
        <a:lstStyle/>
        <a:p>
          <a:r>
            <a:rPr lang="en-US" smtClean="0"/>
            <a:t>Prior conviction</a:t>
          </a:r>
          <a:endParaRPr lang="en-US" dirty="0"/>
        </a:p>
      </dgm:t>
    </dgm:pt>
    <dgm:pt modelId="{F19B3F90-B131-4DAD-87BD-75C9905CF6CF}" type="sibTrans" cxnId="{DE6B691E-DB60-44DD-B1EE-44E05E8897F9}">
      <dgm:prSet/>
      <dgm:spPr/>
      <dgm:t>
        <a:bodyPr/>
        <a:lstStyle/>
        <a:p>
          <a:endParaRPr lang="en-US"/>
        </a:p>
      </dgm:t>
    </dgm:pt>
    <dgm:pt modelId="{494D826F-6C2E-45A4-95D2-69E73D836AFA}" type="parTrans" cxnId="{DE6B691E-DB60-44DD-B1EE-44E05E8897F9}">
      <dgm:prSet/>
      <dgm:spPr/>
      <dgm:t>
        <a:bodyPr/>
        <a:lstStyle/>
        <a:p>
          <a:endParaRPr lang="en-US"/>
        </a:p>
      </dgm:t>
    </dgm:pt>
    <dgm:pt modelId="{55A28B11-4315-4ACC-892B-EC6BC0CDDE37}" type="pres">
      <dgm:prSet presAssocID="{2BCA173E-7F8D-42F9-89B3-CC39B120CF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58EC8-7AB8-420A-B036-DB5F0567ED6C}" type="pres">
      <dgm:prSet presAssocID="{A220B856-FCD1-4F5B-9E56-0BB0CD148F78}" presName="parentLin" presStyleCnt="0"/>
      <dgm:spPr/>
    </dgm:pt>
    <dgm:pt modelId="{7C15BF0F-F1C9-4589-B8D8-043DE718707A}" type="pres">
      <dgm:prSet presAssocID="{A220B856-FCD1-4F5B-9E56-0BB0CD148F7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C42071-281F-4E76-B053-19E942FB1004}" type="pres">
      <dgm:prSet presAssocID="{A220B856-FCD1-4F5B-9E56-0BB0CD148F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FA710-A056-4C44-BBB6-6A3E74C24459}" type="pres">
      <dgm:prSet presAssocID="{A220B856-FCD1-4F5B-9E56-0BB0CD148F78}" presName="negativeSpace" presStyleCnt="0"/>
      <dgm:spPr/>
    </dgm:pt>
    <dgm:pt modelId="{7F20DD70-E6E7-4684-814C-1037E790A819}" type="pres">
      <dgm:prSet presAssocID="{A220B856-FCD1-4F5B-9E56-0BB0CD148F78}" presName="childText" presStyleLbl="conFgAcc1" presStyleIdx="0" presStyleCnt="3">
        <dgm:presLayoutVars>
          <dgm:bulletEnabled val="1"/>
        </dgm:presLayoutVars>
      </dgm:prSet>
      <dgm:spPr/>
    </dgm:pt>
    <dgm:pt modelId="{FF0A351A-7A7D-49D5-BD84-6B952C31A868}" type="pres">
      <dgm:prSet presAssocID="{F19B3F90-B131-4DAD-87BD-75C9905CF6CF}" presName="spaceBetweenRectangles" presStyleCnt="0"/>
      <dgm:spPr/>
    </dgm:pt>
    <dgm:pt modelId="{789B0FCD-7C8D-4375-83B4-6520C22132F3}" type="pres">
      <dgm:prSet presAssocID="{615CBD8E-4E91-4545-B6F7-64B09C966DA8}" presName="parentLin" presStyleCnt="0"/>
      <dgm:spPr/>
    </dgm:pt>
    <dgm:pt modelId="{64A97350-7F11-493B-AF3F-5793530DD47E}" type="pres">
      <dgm:prSet presAssocID="{615CBD8E-4E91-4545-B6F7-64B09C966D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F86716A-1F7C-4C60-847A-153AD4944D0B}" type="pres">
      <dgm:prSet presAssocID="{615CBD8E-4E91-4545-B6F7-64B09C966D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5888D-4D69-459A-A9FD-A743CA5570D3}" type="pres">
      <dgm:prSet presAssocID="{615CBD8E-4E91-4545-B6F7-64B09C966DA8}" presName="negativeSpace" presStyleCnt="0"/>
      <dgm:spPr/>
    </dgm:pt>
    <dgm:pt modelId="{0E91195E-DF14-4FE5-9C38-71FD63AA0207}" type="pres">
      <dgm:prSet presAssocID="{615CBD8E-4E91-4545-B6F7-64B09C966DA8}" presName="childText" presStyleLbl="conFgAcc1" presStyleIdx="1" presStyleCnt="3">
        <dgm:presLayoutVars>
          <dgm:bulletEnabled val="1"/>
        </dgm:presLayoutVars>
      </dgm:prSet>
      <dgm:spPr/>
    </dgm:pt>
    <dgm:pt modelId="{9BF999AB-352B-4055-899C-1432431F229A}" type="pres">
      <dgm:prSet presAssocID="{338EA376-2105-432E-9E32-BAD909549669}" presName="spaceBetweenRectangles" presStyleCnt="0"/>
      <dgm:spPr/>
    </dgm:pt>
    <dgm:pt modelId="{34879E8E-C63A-44DB-90DD-4D0F6C068C51}" type="pres">
      <dgm:prSet presAssocID="{E44B1155-5143-479F-86C7-B145CC1FE3C5}" presName="parentLin" presStyleCnt="0"/>
      <dgm:spPr/>
    </dgm:pt>
    <dgm:pt modelId="{F436C8FF-0330-4BA3-81B3-AA25B2A02AA4}" type="pres">
      <dgm:prSet presAssocID="{E44B1155-5143-479F-86C7-B145CC1FE3C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99C49E8-2729-40FC-9334-ED0E999E4727}" type="pres">
      <dgm:prSet presAssocID="{E44B1155-5143-479F-86C7-B145CC1FE3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51785-C1ED-47FE-A544-3F6BF0965B4B}" type="pres">
      <dgm:prSet presAssocID="{E44B1155-5143-479F-86C7-B145CC1FE3C5}" presName="negativeSpace" presStyleCnt="0"/>
      <dgm:spPr/>
    </dgm:pt>
    <dgm:pt modelId="{1DD94148-D1BB-4764-AE6F-EC21A25E153C}" type="pres">
      <dgm:prSet presAssocID="{E44B1155-5143-479F-86C7-B145CC1FE3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599BB2-878C-4574-B921-6C90DA246262}" srcId="{2BCA173E-7F8D-42F9-89B3-CC39B120CFA2}" destId="{615CBD8E-4E91-4545-B6F7-64B09C966DA8}" srcOrd="1" destOrd="0" parTransId="{B5E43335-4464-4D0F-90F7-EBA361084EB3}" sibTransId="{338EA376-2105-432E-9E32-BAD909549669}"/>
    <dgm:cxn modelId="{69D5F8E6-EF24-444D-B3AA-296A063B1E72}" type="presOf" srcId="{E44B1155-5143-479F-86C7-B145CC1FE3C5}" destId="{F436C8FF-0330-4BA3-81B3-AA25B2A02AA4}" srcOrd="0" destOrd="0" presId="urn:microsoft.com/office/officeart/2005/8/layout/list1"/>
    <dgm:cxn modelId="{798AAA97-6F78-4A7F-9F60-5314788A5726}" type="presOf" srcId="{A220B856-FCD1-4F5B-9E56-0BB0CD148F78}" destId="{7C15BF0F-F1C9-4589-B8D8-043DE718707A}" srcOrd="0" destOrd="0" presId="urn:microsoft.com/office/officeart/2005/8/layout/list1"/>
    <dgm:cxn modelId="{DE484772-7C99-4336-82BD-656AF022BFF4}" type="presOf" srcId="{E44B1155-5143-479F-86C7-B145CC1FE3C5}" destId="{299C49E8-2729-40FC-9334-ED0E999E4727}" srcOrd="1" destOrd="0" presId="urn:microsoft.com/office/officeart/2005/8/layout/list1"/>
    <dgm:cxn modelId="{22408A9B-EB3C-4538-852B-16806C2D2696}" type="presOf" srcId="{A220B856-FCD1-4F5B-9E56-0BB0CD148F78}" destId="{9BC42071-281F-4E76-B053-19E942FB1004}" srcOrd="1" destOrd="0" presId="urn:microsoft.com/office/officeart/2005/8/layout/list1"/>
    <dgm:cxn modelId="{F1102297-F4E0-434A-ACA8-C60DB71E0F83}" type="presOf" srcId="{615CBD8E-4E91-4545-B6F7-64B09C966DA8}" destId="{3F86716A-1F7C-4C60-847A-153AD4944D0B}" srcOrd="1" destOrd="0" presId="urn:microsoft.com/office/officeart/2005/8/layout/list1"/>
    <dgm:cxn modelId="{F4C54268-41A5-4745-A308-8A3B394744BB}" type="presOf" srcId="{2BCA173E-7F8D-42F9-89B3-CC39B120CFA2}" destId="{55A28B11-4315-4ACC-892B-EC6BC0CDDE37}" srcOrd="0" destOrd="0" presId="urn:microsoft.com/office/officeart/2005/8/layout/list1"/>
    <dgm:cxn modelId="{DE6B691E-DB60-44DD-B1EE-44E05E8897F9}" srcId="{2BCA173E-7F8D-42F9-89B3-CC39B120CFA2}" destId="{A220B856-FCD1-4F5B-9E56-0BB0CD148F78}" srcOrd="0" destOrd="0" parTransId="{494D826F-6C2E-45A4-95D2-69E73D836AFA}" sibTransId="{F19B3F90-B131-4DAD-87BD-75C9905CF6CF}"/>
    <dgm:cxn modelId="{51CDC77C-42E8-4F39-8C45-C4EB1A2F686A}" type="presOf" srcId="{615CBD8E-4E91-4545-B6F7-64B09C966DA8}" destId="{64A97350-7F11-493B-AF3F-5793530DD47E}" srcOrd="0" destOrd="0" presId="urn:microsoft.com/office/officeart/2005/8/layout/list1"/>
    <dgm:cxn modelId="{0A91600B-0175-4D09-94FB-45794BBCB734}" srcId="{2BCA173E-7F8D-42F9-89B3-CC39B120CFA2}" destId="{E44B1155-5143-479F-86C7-B145CC1FE3C5}" srcOrd="2" destOrd="0" parTransId="{E21A820D-BE26-40BF-A81B-6624D87B016D}" sibTransId="{93E72FB7-EC9B-475B-B19D-1B70E03434D0}"/>
    <dgm:cxn modelId="{8DE7009B-FB07-4FAE-905F-0B6596C80CBE}" type="presParOf" srcId="{55A28B11-4315-4ACC-892B-EC6BC0CDDE37}" destId="{57158EC8-7AB8-420A-B036-DB5F0567ED6C}" srcOrd="0" destOrd="0" presId="urn:microsoft.com/office/officeart/2005/8/layout/list1"/>
    <dgm:cxn modelId="{B954BCC2-FD18-41F6-8A5B-96A746A7E3FF}" type="presParOf" srcId="{57158EC8-7AB8-420A-B036-DB5F0567ED6C}" destId="{7C15BF0F-F1C9-4589-B8D8-043DE718707A}" srcOrd="0" destOrd="0" presId="urn:microsoft.com/office/officeart/2005/8/layout/list1"/>
    <dgm:cxn modelId="{527B6C25-A719-42DD-8D43-D498F9AAB40C}" type="presParOf" srcId="{57158EC8-7AB8-420A-B036-DB5F0567ED6C}" destId="{9BC42071-281F-4E76-B053-19E942FB1004}" srcOrd="1" destOrd="0" presId="urn:microsoft.com/office/officeart/2005/8/layout/list1"/>
    <dgm:cxn modelId="{AAD7A5F5-1C87-42A6-A597-03FB415011D8}" type="presParOf" srcId="{55A28B11-4315-4ACC-892B-EC6BC0CDDE37}" destId="{888FA710-A056-4C44-BBB6-6A3E74C24459}" srcOrd="1" destOrd="0" presId="urn:microsoft.com/office/officeart/2005/8/layout/list1"/>
    <dgm:cxn modelId="{F8963D1A-0A38-4C89-BD11-A9C4DAE91196}" type="presParOf" srcId="{55A28B11-4315-4ACC-892B-EC6BC0CDDE37}" destId="{7F20DD70-E6E7-4684-814C-1037E790A819}" srcOrd="2" destOrd="0" presId="urn:microsoft.com/office/officeart/2005/8/layout/list1"/>
    <dgm:cxn modelId="{41FE4BC4-40F9-4C7A-9CF6-0A8611AB7B48}" type="presParOf" srcId="{55A28B11-4315-4ACC-892B-EC6BC0CDDE37}" destId="{FF0A351A-7A7D-49D5-BD84-6B952C31A868}" srcOrd="3" destOrd="0" presId="urn:microsoft.com/office/officeart/2005/8/layout/list1"/>
    <dgm:cxn modelId="{17A12CB3-1A0C-4571-96BF-ED65A4F604F1}" type="presParOf" srcId="{55A28B11-4315-4ACC-892B-EC6BC0CDDE37}" destId="{789B0FCD-7C8D-4375-83B4-6520C22132F3}" srcOrd="4" destOrd="0" presId="urn:microsoft.com/office/officeart/2005/8/layout/list1"/>
    <dgm:cxn modelId="{CFE5B8B0-A697-43FE-B9D4-12BD17D0436B}" type="presParOf" srcId="{789B0FCD-7C8D-4375-83B4-6520C22132F3}" destId="{64A97350-7F11-493B-AF3F-5793530DD47E}" srcOrd="0" destOrd="0" presId="urn:microsoft.com/office/officeart/2005/8/layout/list1"/>
    <dgm:cxn modelId="{CDD2203D-6023-4937-BBC3-598C419EFD44}" type="presParOf" srcId="{789B0FCD-7C8D-4375-83B4-6520C22132F3}" destId="{3F86716A-1F7C-4C60-847A-153AD4944D0B}" srcOrd="1" destOrd="0" presId="urn:microsoft.com/office/officeart/2005/8/layout/list1"/>
    <dgm:cxn modelId="{B26C57B8-00B0-4076-821F-3F4AA045AF54}" type="presParOf" srcId="{55A28B11-4315-4ACC-892B-EC6BC0CDDE37}" destId="{07C5888D-4D69-459A-A9FD-A743CA5570D3}" srcOrd="5" destOrd="0" presId="urn:microsoft.com/office/officeart/2005/8/layout/list1"/>
    <dgm:cxn modelId="{8ADC3D6C-59E2-4C8A-A493-516EAF44E579}" type="presParOf" srcId="{55A28B11-4315-4ACC-892B-EC6BC0CDDE37}" destId="{0E91195E-DF14-4FE5-9C38-71FD63AA0207}" srcOrd="6" destOrd="0" presId="urn:microsoft.com/office/officeart/2005/8/layout/list1"/>
    <dgm:cxn modelId="{97F923FB-CFC7-4570-8DBF-A484646DFC47}" type="presParOf" srcId="{55A28B11-4315-4ACC-892B-EC6BC0CDDE37}" destId="{9BF999AB-352B-4055-899C-1432431F229A}" srcOrd="7" destOrd="0" presId="urn:microsoft.com/office/officeart/2005/8/layout/list1"/>
    <dgm:cxn modelId="{A2B7E0B1-D880-4846-958F-F553FE4AF133}" type="presParOf" srcId="{55A28B11-4315-4ACC-892B-EC6BC0CDDE37}" destId="{34879E8E-C63A-44DB-90DD-4D0F6C068C51}" srcOrd="8" destOrd="0" presId="urn:microsoft.com/office/officeart/2005/8/layout/list1"/>
    <dgm:cxn modelId="{51136770-5540-4287-83BF-A41506842430}" type="presParOf" srcId="{34879E8E-C63A-44DB-90DD-4D0F6C068C51}" destId="{F436C8FF-0330-4BA3-81B3-AA25B2A02AA4}" srcOrd="0" destOrd="0" presId="urn:microsoft.com/office/officeart/2005/8/layout/list1"/>
    <dgm:cxn modelId="{95171BE2-5625-494F-B69B-3A36E1DECBD5}" type="presParOf" srcId="{34879E8E-C63A-44DB-90DD-4D0F6C068C51}" destId="{299C49E8-2729-40FC-9334-ED0E999E4727}" srcOrd="1" destOrd="0" presId="urn:microsoft.com/office/officeart/2005/8/layout/list1"/>
    <dgm:cxn modelId="{F0EDA844-286D-442F-ACE3-63C37849C81D}" type="presParOf" srcId="{55A28B11-4315-4ACC-892B-EC6BC0CDDE37}" destId="{67851785-C1ED-47FE-A544-3F6BF0965B4B}" srcOrd="9" destOrd="0" presId="urn:microsoft.com/office/officeart/2005/8/layout/list1"/>
    <dgm:cxn modelId="{9727A280-EFE7-4DA2-BABE-C76CF6AA5F23}" type="presParOf" srcId="{55A28B11-4315-4ACC-892B-EC6BC0CDDE37}" destId="{1DD94148-D1BB-4764-AE6F-EC21A25E15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A3D42-8D0F-4257-B726-7602B409A713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146D0C-CD1E-47E3-8CA6-4571F289A49D}">
      <dgm:prSet phldrT="[Text]"/>
      <dgm:spPr/>
      <dgm:t>
        <a:bodyPr/>
        <a:lstStyle/>
        <a:p>
          <a:r>
            <a:rPr lang="en-US" dirty="0" smtClean="0"/>
            <a:t>Risk Score</a:t>
          </a:r>
          <a:endParaRPr lang="en-US" dirty="0"/>
        </a:p>
      </dgm:t>
    </dgm:pt>
    <dgm:pt modelId="{C6F3FF24-7DBE-4F99-BF16-A6025A77D81B}" type="parTrans" cxnId="{765069D1-059C-4A56-8B36-65281E2C4336}">
      <dgm:prSet/>
      <dgm:spPr/>
      <dgm:t>
        <a:bodyPr/>
        <a:lstStyle/>
        <a:p>
          <a:endParaRPr lang="en-US"/>
        </a:p>
      </dgm:t>
    </dgm:pt>
    <dgm:pt modelId="{691A9C82-74B4-485E-B93C-E421B0747369}" type="sibTrans" cxnId="{765069D1-059C-4A56-8B36-65281E2C4336}">
      <dgm:prSet/>
      <dgm:spPr/>
      <dgm:t>
        <a:bodyPr/>
        <a:lstStyle/>
        <a:p>
          <a:endParaRPr lang="en-US"/>
        </a:p>
      </dgm:t>
    </dgm:pt>
    <dgm:pt modelId="{EBF00453-0A8F-4989-B795-5FAEF7418B04}">
      <dgm:prSet phldrT="[Text]"/>
      <dgm:spPr/>
      <dgm:t>
        <a:bodyPr/>
        <a:lstStyle/>
        <a:p>
          <a:r>
            <a:rPr lang="en-US" dirty="0" smtClean="0"/>
            <a:t>Failure to Appear (FTA)</a:t>
          </a:r>
          <a:endParaRPr lang="en-US" dirty="0"/>
        </a:p>
      </dgm:t>
    </dgm:pt>
    <dgm:pt modelId="{5913D2AE-79A5-411E-B62B-735AD49210F6}" type="parTrans" cxnId="{D4290724-74E0-4CF4-A0F7-5FF808D1D8D0}">
      <dgm:prSet/>
      <dgm:spPr/>
      <dgm:t>
        <a:bodyPr/>
        <a:lstStyle/>
        <a:p>
          <a:endParaRPr lang="en-US"/>
        </a:p>
      </dgm:t>
    </dgm:pt>
    <dgm:pt modelId="{FD8981E6-1932-47F6-8082-F76C612FB4CC}" type="sibTrans" cxnId="{D4290724-74E0-4CF4-A0F7-5FF808D1D8D0}">
      <dgm:prSet/>
      <dgm:spPr/>
      <dgm:t>
        <a:bodyPr/>
        <a:lstStyle/>
        <a:p>
          <a:endParaRPr lang="en-US"/>
        </a:p>
      </dgm:t>
    </dgm:pt>
    <dgm:pt modelId="{F2C47612-AAFA-43EC-AB9A-CFB0D7FDC060}">
      <dgm:prSet phldrT="[Text]"/>
      <dgm:spPr/>
      <dgm:t>
        <a:bodyPr/>
        <a:lstStyle/>
        <a:p>
          <a:r>
            <a:rPr lang="en-US" dirty="0" smtClean="0"/>
            <a:t>New Criminal Activity (NCA)</a:t>
          </a:r>
          <a:endParaRPr lang="en-US" dirty="0"/>
        </a:p>
      </dgm:t>
    </dgm:pt>
    <dgm:pt modelId="{BC606EE8-C74D-4E32-88CC-D5AC101479A2}" type="parTrans" cxnId="{C205FB18-50DF-4D03-A787-337AF68F3B15}">
      <dgm:prSet/>
      <dgm:spPr/>
      <dgm:t>
        <a:bodyPr/>
        <a:lstStyle/>
        <a:p>
          <a:endParaRPr lang="en-US"/>
        </a:p>
      </dgm:t>
    </dgm:pt>
    <dgm:pt modelId="{D0E2933F-B3BF-41DB-84AA-DE1EE0525349}" type="sibTrans" cxnId="{C205FB18-50DF-4D03-A787-337AF68F3B15}">
      <dgm:prSet/>
      <dgm:spPr/>
      <dgm:t>
        <a:bodyPr/>
        <a:lstStyle/>
        <a:p>
          <a:endParaRPr lang="en-US"/>
        </a:p>
      </dgm:t>
    </dgm:pt>
    <dgm:pt modelId="{C337F07F-C716-4789-BB92-DDC09F86D4F2}">
      <dgm:prSet phldrT="[Text]"/>
      <dgm:spPr/>
      <dgm:t>
        <a:bodyPr/>
        <a:lstStyle/>
        <a:p>
          <a:r>
            <a:rPr lang="en-US" dirty="0" smtClean="0"/>
            <a:t>New Violent Criminal Activity (NVCA)</a:t>
          </a:r>
          <a:endParaRPr lang="en-US" dirty="0"/>
        </a:p>
      </dgm:t>
    </dgm:pt>
    <dgm:pt modelId="{3BC1D108-0113-45FB-A391-655C76E996CD}" type="parTrans" cxnId="{73F536E8-3BE5-432B-8FBC-F4170FC5BB7D}">
      <dgm:prSet/>
      <dgm:spPr/>
      <dgm:t>
        <a:bodyPr/>
        <a:lstStyle/>
        <a:p>
          <a:endParaRPr lang="en-US"/>
        </a:p>
      </dgm:t>
    </dgm:pt>
    <dgm:pt modelId="{64FC8941-9367-4CBF-967B-4F6C6E121894}" type="sibTrans" cxnId="{73F536E8-3BE5-432B-8FBC-F4170FC5BB7D}">
      <dgm:prSet/>
      <dgm:spPr/>
      <dgm:t>
        <a:bodyPr/>
        <a:lstStyle/>
        <a:p>
          <a:endParaRPr lang="en-US"/>
        </a:p>
      </dgm:t>
    </dgm:pt>
    <dgm:pt modelId="{ADCB2FE6-67A9-4E8D-9FBD-35D7FD348A4E}" type="pres">
      <dgm:prSet presAssocID="{C9EA3D42-8D0F-4257-B726-7602B409A7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DEBC29-1575-42C0-9E97-6FE096B2F97F}" type="pres">
      <dgm:prSet presAssocID="{42146D0C-CD1E-47E3-8CA6-4571F289A49D}" presName="singleCycle" presStyleCnt="0"/>
      <dgm:spPr/>
    </dgm:pt>
    <dgm:pt modelId="{69081B42-67D8-4F52-A7A0-058F281E896C}" type="pres">
      <dgm:prSet presAssocID="{42146D0C-CD1E-47E3-8CA6-4571F289A49D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08FD9E4-3F0E-4CE6-B3B7-793E9F661283}" type="pres">
      <dgm:prSet presAssocID="{5913D2AE-79A5-411E-B62B-735AD49210F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88EA45A-F17C-4CC8-9DD9-07A2BA02C421}" type="pres">
      <dgm:prSet presAssocID="{EBF00453-0A8F-4989-B795-5FAEF7418B04}" presName="text0" presStyleLbl="node1" presStyleIdx="1" presStyleCnt="4" custScaleX="141596" custRadScaleRad="67181" custRadScaleInc="-1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5C214-3E36-476C-996B-804C75B325BB}" type="pres">
      <dgm:prSet presAssocID="{BC606EE8-C74D-4E32-88CC-D5AC101479A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78CB21E-E257-4F97-8259-205B96C1E64A}" type="pres">
      <dgm:prSet presAssocID="{F2C47612-AAFA-43EC-AB9A-CFB0D7FDC060}" presName="text0" presStyleLbl="node1" presStyleIdx="2" presStyleCnt="4" custScaleX="161196" custScaleY="106848" custRadScaleRad="88105" custRadScaleInc="-7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68E51-F0E6-4CD4-8430-6C4024675EE0}" type="pres">
      <dgm:prSet presAssocID="{3BC1D108-0113-45FB-A391-655C76E996CD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042ADF5-2CB8-4A49-9CBB-EC840B8C4EF7}" type="pres">
      <dgm:prSet presAssocID="{C337F07F-C716-4789-BB92-DDC09F86D4F2}" presName="text0" presStyleLbl="node1" presStyleIdx="3" presStyleCnt="4" custScaleX="164942" custRadScaleRad="88815" custRadScaleInc="7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2FF1F-36CD-4B6A-8D6B-160E7F98FE99}" type="presOf" srcId="{5913D2AE-79A5-411E-B62B-735AD49210F6}" destId="{E08FD9E4-3F0E-4CE6-B3B7-793E9F661283}" srcOrd="0" destOrd="0" presId="urn:microsoft.com/office/officeart/2008/layout/RadialCluster"/>
    <dgm:cxn modelId="{F715356A-BF15-4F9B-8038-EEDA58D909F8}" type="presOf" srcId="{BC606EE8-C74D-4E32-88CC-D5AC101479A2}" destId="{EED5C214-3E36-476C-996B-804C75B325BB}" srcOrd="0" destOrd="0" presId="urn:microsoft.com/office/officeart/2008/layout/RadialCluster"/>
    <dgm:cxn modelId="{C205FB18-50DF-4D03-A787-337AF68F3B15}" srcId="{42146D0C-CD1E-47E3-8CA6-4571F289A49D}" destId="{F2C47612-AAFA-43EC-AB9A-CFB0D7FDC060}" srcOrd="1" destOrd="0" parTransId="{BC606EE8-C74D-4E32-88CC-D5AC101479A2}" sibTransId="{D0E2933F-B3BF-41DB-84AA-DE1EE0525349}"/>
    <dgm:cxn modelId="{73F536E8-3BE5-432B-8FBC-F4170FC5BB7D}" srcId="{42146D0C-CD1E-47E3-8CA6-4571F289A49D}" destId="{C337F07F-C716-4789-BB92-DDC09F86D4F2}" srcOrd="2" destOrd="0" parTransId="{3BC1D108-0113-45FB-A391-655C76E996CD}" sibTransId="{64FC8941-9367-4CBF-967B-4F6C6E121894}"/>
    <dgm:cxn modelId="{C0BEFB57-BB58-4FF2-B642-932CEBCF4ABF}" type="presOf" srcId="{C337F07F-C716-4789-BB92-DDC09F86D4F2}" destId="{D042ADF5-2CB8-4A49-9CBB-EC840B8C4EF7}" srcOrd="0" destOrd="0" presId="urn:microsoft.com/office/officeart/2008/layout/RadialCluster"/>
    <dgm:cxn modelId="{67AF902A-82A3-454A-A153-51FC0296E44A}" type="presOf" srcId="{C9EA3D42-8D0F-4257-B726-7602B409A713}" destId="{ADCB2FE6-67A9-4E8D-9FBD-35D7FD348A4E}" srcOrd="0" destOrd="0" presId="urn:microsoft.com/office/officeart/2008/layout/RadialCluster"/>
    <dgm:cxn modelId="{765069D1-059C-4A56-8B36-65281E2C4336}" srcId="{C9EA3D42-8D0F-4257-B726-7602B409A713}" destId="{42146D0C-CD1E-47E3-8CA6-4571F289A49D}" srcOrd="0" destOrd="0" parTransId="{C6F3FF24-7DBE-4F99-BF16-A6025A77D81B}" sibTransId="{691A9C82-74B4-485E-B93C-E421B0747369}"/>
    <dgm:cxn modelId="{4725797D-7873-4286-87A2-7526CFB4353A}" type="presOf" srcId="{F2C47612-AAFA-43EC-AB9A-CFB0D7FDC060}" destId="{D78CB21E-E257-4F97-8259-205B96C1E64A}" srcOrd="0" destOrd="0" presId="urn:microsoft.com/office/officeart/2008/layout/RadialCluster"/>
    <dgm:cxn modelId="{06061609-D28F-4454-9B95-6B36E1415DD5}" type="presOf" srcId="{3BC1D108-0113-45FB-A391-655C76E996CD}" destId="{26B68E51-F0E6-4CD4-8430-6C4024675EE0}" srcOrd="0" destOrd="0" presId="urn:microsoft.com/office/officeart/2008/layout/RadialCluster"/>
    <dgm:cxn modelId="{DBEED12F-074A-4BC0-9776-4F3D0C5C663C}" type="presOf" srcId="{EBF00453-0A8F-4989-B795-5FAEF7418B04}" destId="{788EA45A-F17C-4CC8-9DD9-07A2BA02C421}" srcOrd="0" destOrd="0" presId="urn:microsoft.com/office/officeart/2008/layout/RadialCluster"/>
    <dgm:cxn modelId="{D4290724-74E0-4CF4-A0F7-5FF808D1D8D0}" srcId="{42146D0C-CD1E-47E3-8CA6-4571F289A49D}" destId="{EBF00453-0A8F-4989-B795-5FAEF7418B04}" srcOrd="0" destOrd="0" parTransId="{5913D2AE-79A5-411E-B62B-735AD49210F6}" sibTransId="{FD8981E6-1932-47F6-8082-F76C612FB4CC}"/>
    <dgm:cxn modelId="{68038A14-DD87-4978-8BC6-E9139E2BA79E}" type="presOf" srcId="{42146D0C-CD1E-47E3-8CA6-4571F289A49D}" destId="{69081B42-67D8-4F52-A7A0-058F281E896C}" srcOrd="0" destOrd="0" presId="urn:microsoft.com/office/officeart/2008/layout/RadialCluster"/>
    <dgm:cxn modelId="{F9DB8B5B-B661-4C32-B50F-74B6AE892EF9}" type="presParOf" srcId="{ADCB2FE6-67A9-4E8D-9FBD-35D7FD348A4E}" destId="{ABDEBC29-1575-42C0-9E97-6FE096B2F97F}" srcOrd="0" destOrd="0" presId="urn:microsoft.com/office/officeart/2008/layout/RadialCluster"/>
    <dgm:cxn modelId="{B1F95A40-5F23-45E2-ABAC-19B988B8F133}" type="presParOf" srcId="{ABDEBC29-1575-42C0-9E97-6FE096B2F97F}" destId="{69081B42-67D8-4F52-A7A0-058F281E896C}" srcOrd="0" destOrd="0" presId="urn:microsoft.com/office/officeart/2008/layout/RadialCluster"/>
    <dgm:cxn modelId="{85D9B64D-416B-4AB1-977E-136CDD932879}" type="presParOf" srcId="{ABDEBC29-1575-42C0-9E97-6FE096B2F97F}" destId="{E08FD9E4-3F0E-4CE6-B3B7-793E9F661283}" srcOrd="1" destOrd="0" presId="urn:microsoft.com/office/officeart/2008/layout/RadialCluster"/>
    <dgm:cxn modelId="{842FA8AB-35CC-40BB-BAEC-05CD5C047BE9}" type="presParOf" srcId="{ABDEBC29-1575-42C0-9E97-6FE096B2F97F}" destId="{788EA45A-F17C-4CC8-9DD9-07A2BA02C421}" srcOrd="2" destOrd="0" presId="urn:microsoft.com/office/officeart/2008/layout/RadialCluster"/>
    <dgm:cxn modelId="{2E34F379-402A-4F6A-8976-B469DC002F8F}" type="presParOf" srcId="{ABDEBC29-1575-42C0-9E97-6FE096B2F97F}" destId="{EED5C214-3E36-476C-996B-804C75B325BB}" srcOrd="3" destOrd="0" presId="urn:microsoft.com/office/officeart/2008/layout/RadialCluster"/>
    <dgm:cxn modelId="{3C48259C-2EE8-41E6-972B-EE05A6E4180F}" type="presParOf" srcId="{ABDEBC29-1575-42C0-9E97-6FE096B2F97F}" destId="{D78CB21E-E257-4F97-8259-205B96C1E64A}" srcOrd="4" destOrd="0" presId="urn:microsoft.com/office/officeart/2008/layout/RadialCluster"/>
    <dgm:cxn modelId="{27C773DF-ECEA-4575-A25A-C1013B18F74A}" type="presParOf" srcId="{ABDEBC29-1575-42C0-9E97-6FE096B2F97F}" destId="{26B68E51-F0E6-4CD4-8430-6C4024675EE0}" srcOrd="5" destOrd="0" presId="urn:microsoft.com/office/officeart/2008/layout/RadialCluster"/>
    <dgm:cxn modelId="{44B2BE46-E874-4E68-9062-387B38F7E76A}" type="presParOf" srcId="{ABDEBC29-1575-42C0-9E97-6FE096B2F97F}" destId="{D042ADF5-2CB8-4A49-9CBB-EC840B8C4EF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DFE306-AA38-4CC0-BC55-C1995EBB9623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A13BB5-11FD-4741-A2B2-FD9232608C22}">
      <dgm:prSet phldrT="[Text]"/>
      <dgm:spPr/>
      <dgm:t>
        <a:bodyPr/>
        <a:lstStyle/>
        <a:p>
          <a:r>
            <a:rPr lang="en-US" dirty="0" smtClean="0"/>
            <a:t>Failure to Appear</a:t>
          </a:r>
          <a:endParaRPr lang="en-US" dirty="0"/>
        </a:p>
      </dgm:t>
    </dgm:pt>
    <dgm:pt modelId="{BBFCC6CC-5F25-465A-B2EE-FB1407662B01}" type="parTrans" cxnId="{D609168A-F0FC-4A81-9DF2-86A5755C7E11}">
      <dgm:prSet/>
      <dgm:spPr/>
      <dgm:t>
        <a:bodyPr/>
        <a:lstStyle/>
        <a:p>
          <a:endParaRPr lang="en-US"/>
        </a:p>
      </dgm:t>
    </dgm:pt>
    <dgm:pt modelId="{74B7658A-F050-45FA-A2AD-F4D8DB0DB819}" type="sibTrans" cxnId="{D609168A-F0FC-4A81-9DF2-86A5755C7E11}">
      <dgm:prSet/>
      <dgm:spPr/>
      <dgm:t>
        <a:bodyPr/>
        <a:lstStyle/>
        <a:p>
          <a:endParaRPr lang="en-US"/>
        </a:p>
      </dgm:t>
    </dgm:pt>
    <dgm:pt modelId="{D2591693-418F-4166-A0EE-ECDE34DE9D6D}">
      <dgm:prSet phldrT="[Text]"/>
      <dgm:spPr/>
      <dgm:t>
        <a:bodyPr/>
        <a:lstStyle/>
        <a:p>
          <a:r>
            <a:rPr lang="en-US" dirty="0" smtClean="0"/>
            <a:t>Success = Appearance Rate</a:t>
          </a:r>
          <a:endParaRPr lang="en-US" dirty="0"/>
        </a:p>
      </dgm:t>
    </dgm:pt>
    <dgm:pt modelId="{D2145FD7-1FFD-49A5-A5A6-5B65EFA48F83}" type="parTrans" cxnId="{C6D6E0BF-2A4A-481A-90C8-6C821185C066}">
      <dgm:prSet/>
      <dgm:spPr/>
      <dgm:t>
        <a:bodyPr/>
        <a:lstStyle/>
        <a:p>
          <a:endParaRPr lang="en-US"/>
        </a:p>
      </dgm:t>
    </dgm:pt>
    <dgm:pt modelId="{100AFE7A-B977-4B98-AB2C-B8377CBACA28}" type="sibTrans" cxnId="{C6D6E0BF-2A4A-481A-90C8-6C821185C066}">
      <dgm:prSet/>
      <dgm:spPr/>
      <dgm:t>
        <a:bodyPr/>
        <a:lstStyle/>
        <a:p>
          <a:endParaRPr lang="en-US"/>
        </a:p>
      </dgm:t>
    </dgm:pt>
    <dgm:pt modelId="{E7669DC6-CAB9-4599-A7E1-DC39983DE01A}">
      <dgm:prSet phldrT="[Text]"/>
      <dgm:spPr/>
      <dgm:t>
        <a:bodyPr/>
        <a:lstStyle/>
        <a:p>
          <a:r>
            <a:rPr lang="en-US" dirty="0" smtClean="0"/>
            <a:t>New Criminal Activity</a:t>
          </a:r>
          <a:endParaRPr lang="en-US" dirty="0"/>
        </a:p>
      </dgm:t>
    </dgm:pt>
    <dgm:pt modelId="{EAD8ACFB-3A99-465D-BB64-528866361932}" type="parTrans" cxnId="{016CAA61-25B4-4233-A13A-47DC822B9310}">
      <dgm:prSet/>
      <dgm:spPr/>
      <dgm:t>
        <a:bodyPr/>
        <a:lstStyle/>
        <a:p>
          <a:endParaRPr lang="en-US"/>
        </a:p>
      </dgm:t>
    </dgm:pt>
    <dgm:pt modelId="{035BA195-560B-456E-ACE6-DA520CC6F56D}" type="sibTrans" cxnId="{016CAA61-25B4-4233-A13A-47DC822B9310}">
      <dgm:prSet/>
      <dgm:spPr/>
      <dgm:t>
        <a:bodyPr/>
        <a:lstStyle/>
        <a:p>
          <a:endParaRPr lang="en-US"/>
        </a:p>
      </dgm:t>
    </dgm:pt>
    <dgm:pt modelId="{D0C8C525-BD62-4886-BEA6-7D375CBB16F3}">
      <dgm:prSet phldrT="[Text]"/>
      <dgm:spPr/>
      <dgm:t>
        <a:bodyPr/>
        <a:lstStyle/>
        <a:p>
          <a:r>
            <a:rPr lang="en-US" dirty="0" smtClean="0"/>
            <a:t>Success = Safety Rate</a:t>
          </a:r>
          <a:endParaRPr lang="en-US" dirty="0"/>
        </a:p>
      </dgm:t>
    </dgm:pt>
    <dgm:pt modelId="{49A77444-A4C6-4636-93DD-36F937E134C1}" type="parTrans" cxnId="{CFB0E1D6-4928-43B9-B823-0EF01450253D}">
      <dgm:prSet/>
      <dgm:spPr/>
      <dgm:t>
        <a:bodyPr/>
        <a:lstStyle/>
        <a:p>
          <a:endParaRPr lang="en-US"/>
        </a:p>
      </dgm:t>
    </dgm:pt>
    <dgm:pt modelId="{2FB65B8F-1242-4130-A439-80D244DEB310}" type="sibTrans" cxnId="{CFB0E1D6-4928-43B9-B823-0EF01450253D}">
      <dgm:prSet/>
      <dgm:spPr/>
      <dgm:t>
        <a:bodyPr/>
        <a:lstStyle/>
        <a:p>
          <a:endParaRPr lang="en-US"/>
        </a:p>
      </dgm:t>
    </dgm:pt>
    <dgm:pt modelId="{324D9EC7-1121-432D-889A-1F9B34725B1B}" type="pres">
      <dgm:prSet presAssocID="{98DFE306-AA38-4CC0-BC55-C1995EBB96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231C6-3F2F-41AE-A9B6-8813A14DE366}" type="pres">
      <dgm:prSet presAssocID="{0BA13BB5-11FD-4741-A2B2-FD9232608C22}" presName="parentText" presStyleLbl="node1" presStyleIdx="0" presStyleCnt="2" custLinFactNeighborX="-1538" custLinFactNeighborY="-290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3312F-AC21-43B7-883B-53531B363FCE}" type="pres">
      <dgm:prSet presAssocID="{0BA13BB5-11FD-4741-A2B2-FD9232608C2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98C96-5CAB-4499-BDF9-512A38B4453A}" type="pres">
      <dgm:prSet presAssocID="{E7669DC6-CAB9-4599-A7E1-DC39983DE0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D04B5-EF3B-4FCF-86E6-340208510DBE}" type="pres">
      <dgm:prSet presAssocID="{E7669DC6-CAB9-4599-A7E1-DC39983DE01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5918C9-3D3F-49EF-9639-D1AC72B52974}" type="presOf" srcId="{0BA13BB5-11FD-4741-A2B2-FD9232608C22}" destId="{46F231C6-3F2F-41AE-A9B6-8813A14DE366}" srcOrd="0" destOrd="0" presId="urn:microsoft.com/office/officeart/2005/8/layout/vList2"/>
    <dgm:cxn modelId="{C6D6E0BF-2A4A-481A-90C8-6C821185C066}" srcId="{0BA13BB5-11FD-4741-A2B2-FD9232608C22}" destId="{D2591693-418F-4166-A0EE-ECDE34DE9D6D}" srcOrd="0" destOrd="0" parTransId="{D2145FD7-1FFD-49A5-A5A6-5B65EFA48F83}" sibTransId="{100AFE7A-B977-4B98-AB2C-B8377CBACA28}"/>
    <dgm:cxn modelId="{CFB0E1D6-4928-43B9-B823-0EF01450253D}" srcId="{E7669DC6-CAB9-4599-A7E1-DC39983DE01A}" destId="{D0C8C525-BD62-4886-BEA6-7D375CBB16F3}" srcOrd="0" destOrd="0" parTransId="{49A77444-A4C6-4636-93DD-36F937E134C1}" sibTransId="{2FB65B8F-1242-4130-A439-80D244DEB310}"/>
    <dgm:cxn modelId="{3258FC07-9CEF-4BE6-A2A4-EF4647A24061}" type="presOf" srcId="{D2591693-418F-4166-A0EE-ECDE34DE9D6D}" destId="{9923312F-AC21-43B7-883B-53531B363FCE}" srcOrd="0" destOrd="0" presId="urn:microsoft.com/office/officeart/2005/8/layout/vList2"/>
    <dgm:cxn modelId="{D609168A-F0FC-4A81-9DF2-86A5755C7E11}" srcId="{98DFE306-AA38-4CC0-BC55-C1995EBB9623}" destId="{0BA13BB5-11FD-4741-A2B2-FD9232608C22}" srcOrd="0" destOrd="0" parTransId="{BBFCC6CC-5F25-465A-B2EE-FB1407662B01}" sibTransId="{74B7658A-F050-45FA-A2AD-F4D8DB0DB819}"/>
    <dgm:cxn modelId="{EA932ADF-D229-4E9E-ABA7-1C6189613BEB}" type="presOf" srcId="{98DFE306-AA38-4CC0-BC55-C1995EBB9623}" destId="{324D9EC7-1121-432D-889A-1F9B34725B1B}" srcOrd="0" destOrd="0" presId="urn:microsoft.com/office/officeart/2005/8/layout/vList2"/>
    <dgm:cxn modelId="{1A75A2C5-F86A-47C6-AD8B-22336AD7614B}" type="presOf" srcId="{D0C8C525-BD62-4886-BEA6-7D375CBB16F3}" destId="{E0AD04B5-EF3B-4FCF-86E6-340208510DBE}" srcOrd="0" destOrd="0" presId="urn:microsoft.com/office/officeart/2005/8/layout/vList2"/>
    <dgm:cxn modelId="{016CAA61-25B4-4233-A13A-47DC822B9310}" srcId="{98DFE306-AA38-4CC0-BC55-C1995EBB9623}" destId="{E7669DC6-CAB9-4599-A7E1-DC39983DE01A}" srcOrd="1" destOrd="0" parTransId="{EAD8ACFB-3A99-465D-BB64-528866361932}" sibTransId="{035BA195-560B-456E-ACE6-DA520CC6F56D}"/>
    <dgm:cxn modelId="{A5A15A19-CDFE-4304-9B08-4504CFEB6C28}" type="presOf" srcId="{E7669DC6-CAB9-4599-A7E1-DC39983DE01A}" destId="{95898C96-5CAB-4499-BDF9-512A38B4453A}" srcOrd="0" destOrd="0" presId="urn:microsoft.com/office/officeart/2005/8/layout/vList2"/>
    <dgm:cxn modelId="{C4A943DB-43FE-43F2-868A-0527EF9C7D82}" type="presParOf" srcId="{324D9EC7-1121-432D-889A-1F9B34725B1B}" destId="{46F231C6-3F2F-41AE-A9B6-8813A14DE366}" srcOrd="0" destOrd="0" presId="urn:microsoft.com/office/officeart/2005/8/layout/vList2"/>
    <dgm:cxn modelId="{4E3A18CB-A332-4309-BFCA-E9047E25021B}" type="presParOf" srcId="{324D9EC7-1121-432D-889A-1F9B34725B1B}" destId="{9923312F-AC21-43B7-883B-53531B363FCE}" srcOrd="1" destOrd="0" presId="urn:microsoft.com/office/officeart/2005/8/layout/vList2"/>
    <dgm:cxn modelId="{493AA288-6039-4E58-9DC7-E097B108AC02}" type="presParOf" srcId="{324D9EC7-1121-432D-889A-1F9B34725B1B}" destId="{95898C96-5CAB-4499-BDF9-512A38B4453A}" srcOrd="2" destOrd="0" presId="urn:microsoft.com/office/officeart/2005/8/layout/vList2"/>
    <dgm:cxn modelId="{7F617065-FB9A-4517-B110-9A98BAE0F35B}" type="presParOf" srcId="{324D9EC7-1121-432D-889A-1F9B34725B1B}" destId="{E0AD04B5-EF3B-4FCF-86E6-340208510D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B42C9-4951-4985-8453-6B79208AA2A4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8CBC6440-8C12-429E-AE1E-25FBC83DE4CA}">
      <dgm:prSet phldrT="[Text]"/>
      <dgm:spPr/>
      <dgm:t>
        <a:bodyPr/>
        <a:lstStyle/>
        <a:p>
          <a:r>
            <a:rPr lang="en-US" b="1" dirty="0" smtClean="0"/>
            <a:t>Risk Assessment</a:t>
          </a:r>
          <a:endParaRPr lang="en-US" b="1" dirty="0"/>
        </a:p>
      </dgm:t>
    </dgm:pt>
    <dgm:pt modelId="{C8F1BD92-E26A-4F86-A8DB-065E5D14FAC9}" type="parTrans" cxnId="{F54B2658-EE0B-4301-BE00-B00B103A8D95}">
      <dgm:prSet/>
      <dgm:spPr/>
      <dgm:t>
        <a:bodyPr/>
        <a:lstStyle/>
        <a:p>
          <a:endParaRPr lang="en-US"/>
        </a:p>
      </dgm:t>
    </dgm:pt>
    <dgm:pt modelId="{2A14CB9A-6353-4368-8A06-B84F46780C69}" type="sibTrans" cxnId="{F54B2658-EE0B-4301-BE00-B00B103A8D95}">
      <dgm:prSet/>
      <dgm:spPr/>
      <dgm:t>
        <a:bodyPr/>
        <a:lstStyle/>
        <a:p>
          <a:endParaRPr lang="en-US"/>
        </a:p>
      </dgm:t>
    </dgm:pt>
    <dgm:pt modelId="{7328740C-9118-4D89-B471-A0511282B969}">
      <dgm:prSet phldrT="[Text]"/>
      <dgm:spPr/>
      <dgm:t>
        <a:bodyPr/>
        <a:lstStyle/>
        <a:p>
          <a:r>
            <a:rPr lang="en-US" b="1" dirty="0" smtClean="0"/>
            <a:t>Judicial Discretion</a:t>
          </a:r>
          <a:endParaRPr lang="en-US" b="1" dirty="0"/>
        </a:p>
      </dgm:t>
    </dgm:pt>
    <dgm:pt modelId="{6F2FACD7-0693-4F3E-BE5F-DD3DAC8D458A}" type="parTrans" cxnId="{D169F811-360B-474C-8207-5242BB1BBF51}">
      <dgm:prSet/>
      <dgm:spPr/>
      <dgm:t>
        <a:bodyPr/>
        <a:lstStyle/>
        <a:p>
          <a:endParaRPr lang="en-US"/>
        </a:p>
      </dgm:t>
    </dgm:pt>
    <dgm:pt modelId="{9FD9DEB2-B23D-40D3-8997-F0AE9C532479}" type="sibTrans" cxnId="{D169F811-360B-474C-8207-5242BB1BBF51}">
      <dgm:prSet/>
      <dgm:spPr/>
      <dgm:t>
        <a:bodyPr/>
        <a:lstStyle/>
        <a:p>
          <a:endParaRPr lang="en-US"/>
        </a:p>
      </dgm:t>
    </dgm:pt>
    <dgm:pt modelId="{8AB354C1-AB3D-49D5-8BD7-8926A1504DE7}">
      <dgm:prSet phldrT="[Text]"/>
      <dgm:spPr/>
      <dgm:t>
        <a:bodyPr/>
        <a:lstStyle/>
        <a:p>
          <a:r>
            <a:rPr lang="en-US" b="1" dirty="0" smtClean="0"/>
            <a:t>Better Pretrial Decisions</a:t>
          </a:r>
          <a:endParaRPr lang="en-US" b="1" dirty="0"/>
        </a:p>
      </dgm:t>
    </dgm:pt>
    <dgm:pt modelId="{5A0CCB29-A7DB-4966-B2E4-C49CAA01F762}" type="parTrans" cxnId="{E6C1DD93-30D1-4CC7-9824-A24C7F725724}">
      <dgm:prSet/>
      <dgm:spPr/>
      <dgm:t>
        <a:bodyPr/>
        <a:lstStyle/>
        <a:p>
          <a:endParaRPr lang="en-US"/>
        </a:p>
      </dgm:t>
    </dgm:pt>
    <dgm:pt modelId="{6E93B64E-D7D7-4D42-AEEA-EFAADCF57E8A}" type="sibTrans" cxnId="{E6C1DD93-30D1-4CC7-9824-A24C7F725724}">
      <dgm:prSet/>
      <dgm:spPr/>
      <dgm:t>
        <a:bodyPr/>
        <a:lstStyle/>
        <a:p>
          <a:endParaRPr lang="en-US"/>
        </a:p>
      </dgm:t>
    </dgm:pt>
    <dgm:pt modelId="{4CADEFB1-EDA1-4548-90FD-EB478EFF7FDD}" type="pres">
      <dgm:prSet presAssocID="{863B42C9-4951-4985-8453-6B79208AA2A4}" presName="linearFlow" presStyleCnt="0">
        <dgm:presLayoutVars>
          <dgm:dir/>
          <dgm:resizeHandles val="exact"/>
        </dgm:presLayoutVars>
      </dgm:prSet>
      <dgm:spPr/>
    </dgm:pt>
    <dgm:pt modelId="{DD8110AD-C606-427A-A915-520032144563}" type="pres">
      <dgm:prSet presAssocID="{8CBC6440-8C12-429E-AE1E-25FBC83DE4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E4870-9C8C-4516-8D78-C59211885333}" type="pres">
      <dgm:prSet presAssocID="{2A14CB9A-6353-4368-8A06-B84F46780C69}" presName="spacerL" presStyleCnt="0"/>
      <dgm:spPr/>
    </dgm:pt>
    <dgm:pt modelId="{AB9922D2-BD84-4EB0-84CE-41F517953E97}" type="pres">
      <dgm:prSet presAssocID="{2A14CB9A-6353-4368-8A06-B84F46780C6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0BC7EBF-3220-4452-96CE-C6FB5BB86CE1}" type="pres">
      <dgm:prSet presAssocID="{2A14CB9A-6353-4368-8A06-B84F46780C69}" presName="spacerR" presStyleCnt="0"/>
      <dgm:spPr/>
    </dgm:pt>
    <dgm:pt modelId="{380FCB40-B098-4582-AACA-3324CE04A756}" type="pres">
      <dgm:prSet presAssocID="{7328740C-9118-4D89-B471-A0511282B9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5A701-41C5-4F38-BB93-5A739D338756}" type="pres">
      <dgm:prSet presAssocID="{9FD9DEB2-B23D-40D3-8997-F0AE9C532479}" presName="spacerL" presStyleCnt="0"/>
      <dgm:spPr/>
    </dgm:pt>
    <dgm:pt modelId="{9508BDAD-8882-414F-8E6E-50E8657BB757}" type="pres">
      <dgm:prSet presAssocID="{9FD9DEB2-B23D-40D3-8997-F0AE9C53247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80A335B-3630-4F53-999C-72F25122D8EB}" type="pres">
      <dgm:prSet presAssocID="{9FD9DEB2-B23D-40D3-8997-F0AE9C532479}" presName="spacerR" presStyleCnt="0"/>
      <dgm:spPr/>
    </dgm:pt>
    <dgm:pt modelId="{D0D96C35-1F4F-4D08-8785-09BD5BDE48A1}" type="pres">
      <dgm:prSet presAssocID="{8AB354C1-AB3D-49D5-8BD7-8926A1504DE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F6CA7-D214-43B7-9A25-82D5514C911D}" type="presOf" srcId="{2A14CB9A-6353-4368-8A06-B84F46780C69}" destId="{AB9922D2-BD84-4EB0-84CE-41F517953E97}" srcOrd="0" destOrd="0" presId="urn:microsoft.com/office/officeart/2005/8/layout/equation1"/>
    <dgm:cxn modelId="{B3107AAA-0D5A-4C2F-9275-AF6510C96AA0}" type="presOf" srcId="{7328740C-9118-4D89-B471-A0511282B969}" destId="{380FCB40-B098-4582-AACA-3324CE04A756}" srcOrd="0" destOrd="0" presId="urn:microsoft.com/office/officeart/2005/8/layout/equation1"/>
    <dgm:cxn modelId="{7CBD9835-4F52-4B2A-9E89-D912FF1325FA}" type="presOf" srcId="{8AB354C1-AB3D-49D5-8BD7-8926A1504DE7}" destId="{D0D96C35-1F4F-4D08-8785-09BD5BDE48A1}" srcOrd="0" destOrd="0" presId="urn:microsoft.com/office/officeart/2005/8/layout/equation1"/>
    <dgm:cxn modelId="{9908EACC-85CD-4064-95A1-36944F920A9B}" type="presOf" srcId="{863B42C9-4951-4985-8453-6B79208AA2A4}" destId="{4CADEFB1-EDA1-4548-90FD-EB478EFF7FDD}" srcOrd="0" destOrd="0" presId="urn:microsoft.com/office/officeart/2005/8/layout/equation1"/>
    <dgm:cxn modelId="{F54B2658-EE0B-4301-BE00-B00B103A8D95}" srcId="{863B42C9-4951-4985-8453-6B79208AA2A4}" destId="{8CBC6440-8C12-429E-AE1E-25FBC83DE4CA}" srcOrd="0" destOrd="0" parTransId="{C8F1BD92-E26A-4F86-A8DB-065E5D14FAC9}" sibTransId="{2A14CB9A-6353-4368-8A06-B84F46780C69}"/>
    <dgm:cxn modelId="{D169F811-360B-474C-8207-5242BB1BBF51}" srcId="{863B42C9-4951-4985-8453-6B79208AA2A4}" destId="{7328740C-9118-4D89-B471-A0511282B969}" srcOrd="1" destOrd="0" parTransId="{6F2FACD7-0693-4F3E-BE5F-DD3DAC8D458A}" sibTransId="{9FD9DEB2-B23D-40D3-8997-F0AE9C532479}"/>
    <dgm:cxn modelId="{8F3652A9-E17C-45A3-8477-CBC4753B6C54}" type="presOf" srcId="{8CBC6440-8C12-429E-AE1E-25FBC83DE4CA}" destId="{DD8110AD-C606-427A-A915-520032144563}" srcOrd="0" destOrd="0" presId="urn:microsoft.com/office/officeart/2005/8/layout/equation1"/>
    <dgm:cxn modelId="{E6C1DD93-30D1-4CC7-9824-A24C7F725724}" srcId="{863B42C9-4951-4985-8453-6B79208AA2A4}" destId="{8AB354C1-AB3D-49D5-8BD7-8926A1504DE7}" srcOrd="2" destOrd="0" parTransId="{5A0CCB29-A7DB-4966-B2E4-C49CAA01F762}" sibTransId="{6E93B64E-D7D7-4D42-AEEA-EFAADCF57E8A}"/>
    <dgm:cxn modelId="{E12B63FF-CB7F-4765-AD6F-3F4722F02314}" type="presOf" srcId="{9FD9DEB2-B23D-40D3-8997-F0AE9C532479}" destId="{9508BDAD-8882-414F-8E6E-50E8657BB757}" srcOrd="0" destOrd="0" presId="urn:microsoft.com/office/officeart/2005/8/layout/equation1"/>
    <dgm:cxn modelId="{39D0F441-CB81-4BE1-92D5-CCEC01969D5E}" type="presParOf" srcId="{4CADEFB1-EDA1-4548-90FD-EB478EFF7FDD}" destId="{DD8110AD-C606-427A-A915-520032144563}" srcOrd="0" destOrd="0" presId="urn:microsoft.com/office/officeart/2005/8/layout/equation1"/>
    <dgm:cxn modelId="{B9B90D4D-28F3-4F26-B6C2-A2908F28EA6D}" type="presParOf" srcId="{4CADEFB1-EDA1-4548-90FD-EB478EFF7FDD}" destId="{959E4870-9C8C-4516-8D78-C59211885333}" srcOrd="1" destOrd="0" presId="urn:microsoft.com/office/officeart/2005/8/layout/equation1"/>
    <dgm:cxn modelId="{E34DE59A-2461-4347-8F9C-C19783E9513F}" type="presParOf" srcId="{4CADEFB1-EDA1-4548-90FD-EB478EFF7FDD}" destId="{AB9922D2-BD84-4EB0-84CE-41F517953E97}" srcOrd="2" destOrd="0" presId="urn:microsoft.com/office/officeart/2005/8/layout/equation1"/>
    <dgm:cxn modelId="{21304DC1-64AE-4526-B0CC-A143FC04640D}" type="presParOf" srcId="{4CADEFB1-EDA1-4548-90FD-EB478EFF7FDD}" destId="{C0BC7EBF-3220-4452-96CE-C6FB5BB86CE1}" srcOrd="3" destOrd="0" presId="urn:microsoft.com/office/officeart/2005/8/layout/equation1"/>
    <dgm:cxn modelId="{F81915A1-3794-442C-A4C2-051254823FFB}" type="presParOf" srcId="{4CADEFB1-EDA1-4548-90FD-EB478EFF7FDD}" destId="{380FCB40-B098-4582-AACA-3324CE04A756}" srcOrd="4" destOrd="0" presId="urn:microsoft.com/office/officeart/2005/8/layout/equation1"/>
    <dgm:cxn modelId="{5F7DC4D0-9B37-44B6-A3D2-CADD3ADA4715}" type="presParOf" srcId="{4CADEFB1-EDA1-4548-90FD-EB478EFF7FDD}" destId="{4005A701-41C5-4F38-BB93-5A739D338756}" srcOrd="5" destOrd="0" presId="urn:microsoft.com/office/officeart/2005/8/layout/equation1"/>
    <dgm:cxn modelId="{3CF465A6-DD62-4B36-A7C0-456D76029A5B}" type="presParOf" srcId="{4CADEFB1-EDA1-4548-90FD-EB478EFF7FDD}" destId="{9508BDAD-8882-414F-8E6E-50E8657BB757}" srcOrd="6" destOrd="0" presId="urn:microsoft.com/office/officeart/2005/8/layout/equation1"/>
    <dgm:cxn modelId="{35322AAF-E323-4F82-A333-9268E6D64887}" type="presParOf" srcId="{4CADEFB1-EDA1-4548-90FD-EB478EFF7FDD}" destId="{180A335B-3630-4F53-999C-72F25122D8EB}" srcOrd="7" destOrd="0" presId="urn:microsoft.com/office/officeart/2005/8/layout/equation1"/>
    <dgm:cxn modelId="{C075609D-C0A1-48E8-ADEC-859BBE967429}" type="presParOf" srcId="{4CADEFB1-EDA1-4548-90FD-EB478EFF7FDD}" destId="{D0D96C35-1F4F-4D08-8785-09BD5BDE48A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DD70-E6E7-4684-814C-1037E790A819}">
      <dsp:nvSpPr>
        <dsp:cNvPr id="0" name=""/>
        <dsp:cNvSpPr/>
      </dsp:nvSpPr>
      <dsp:spPr>
        <a:xfrm>
          <a:off x="0" y="332319"/>
          <a:ext cx="4267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42071-281F-4E76-B053-19E942FB1004}">
      <dsp:nvSpPr>
        <dsp:cNvPr id="0" name=""/>
        <dsp:cNvSpPr/>
      </dsp:nvSpPr>
      <dsp:spPr>
        <a:xfrm>
          <a:off x="213360" y="66639"/>
          <a:ext cx="298704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</a:t>
          </a:r>
          <a:endParaRPr lang="en-US" sz="1800" kern="1200" dirty="0"/>
        </a:p>
      </dsp:txBody>
      <dsp:txXfrm>
        <a:off x="239299" y="92578"/>
        <a:ext cx="2935162" cy="479482"/>
      </dsp:txXfrm>
    </dsp:sp>
    <dsp:sp modelId="{241896A3-4106-4DAC-899C-6369AC7DEAB6}">
      <dsp:nvSpPr>
        <dsp:cNvPr id="0" name=""/>
        <dsp:cNvSpPr/>
      </dsp:nvSpPr>
      <dsp:spPr>
        <a:xfrm>
          <a:off x="0" y="1148800"/>
          <a:ext cx="4267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EF9B7-C938-47D8-BB7D-38ADBCBA1D18}">
      <dsp:nvSpPr>
        <dsp:cNvPr id="0" name=""/>
        <dsp:cNvSpPr/>
      </dsp:nvSpPr>
      <dsp:spPr>
        <a:xfrm>
          <a:off x="213360" y="883120"/>
          <a:ext cx="298704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Current Offense</a:t>
          </a:r>
          <a:endParaRPr lang="en-US" sz="1800" kern="1200" dirty="0"/>
        </a:p>
      </dsp:txBody>
      <dsp:txXfrm>
        <a:off x="239299" y="909059"/>
        <a:ext cx="2935162" cy="479482"/>
      </dsp:txXfrm>
    </dsp:sp>
    <dsp:sp modelId="{18B562FF-36D9-4B98-AAE7-773F1E90D9C4}">
      <dsp:nvSpPr>
        <dsp:cNvPr id="0" name=""/>
        <dsp:cNvSpPr/>
      </dsp:nvSpPr>
      <dsp:spPr>
        <a:xfrm>
          <a:off x="0" y="1965280"/>
          <a:ext cx="4267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64FE8-4F0F-482B-99CA-A18BFD7BDDBF}">
      <dsp:nvSpPr>
        <dsp:cNvPr id="0" name=""/>
        <dsp:cNvSpPr/>
      </dsp:nvSpPr>
      <dsp:spPr>
        <a:xfrm>
          <a:off x="213360" y="1699600"/>
          <a:ext cx="298704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Pending Charge</a:t>
          </a:r>
        </a:p>
      </dsp:txBody>
      <dsp:txXfrm>
        <a:off x="239299" y="1725539"/>
        <a:ext cx="2935162" cy="479482"/>
      </dsp:txXfrm>
    </dsp:sp>
    <dsp:sp modelId="{08F7727D-4314-4536-8E40-CA6DE4F119EB}">
      <dsp:nvSpPr>
        <dsp:cNvPr id="0" name=""/>
        <dsp:cNvSpPr/>
      </dsp:nvSpPr>
      <dsp:spPr>
        <a:xfrm>
          <a:off x="0" y="2781760"/>
          <a:ext cx="42672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02018-34E6-4194-9896-3F23DB631591}">
      <dsp:nvSpPr>
        <dsp:cNvPr id="0" name=""/>
        <dsp:cNvSpPr/>
      </dsp:nvSpPr>
      <dsp:spPr>
        <a:xfrm>
          <a:off x="213360" y="2516080"/>
          <a:ext cx="298704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Prior Failure to Appear</a:t>
          </a:r>
        </a:p>
      </dsp:txBody>
      <dsp:txXfrm>
        <a:off x="239299" y="2542019"/>
        <a:ext cx="293516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DD70-E6E7-4684-814C-1037E790A819}">
      <dsp:nvSpPr>
        <dsp:cNvPr id="0" name=""/>
        <dsp:cNvSpPr/>
      </dsp:nvSpPr>
      <dsp:spPr>
        <a:xfrm>
          <a:off x="0" y="477937"/>
          <a:ext cx="37406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42071-281F-4E76-B053-19E942FB1004}">
      <dsp:nvSpPr>
        <dsp:cNvPr id="0" name=""/>
        <dsp:cNvSpPr/>
      </dsp:nvSpPr>
      <dsp:spPr>
        <a:xfrm>
          <a:off x="187031" y="197497"/>
          <a:ext cx="2618436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971" tIns="0" rIns="989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Prior conviction</a:t>
          </a:r>
          <a:endParaRPr lang="en-US" sz="1900" kern="1200" dirty="0"/>
        </a:p>
      </dsp:txBody>
      <dsp:txXfrm>
        <a:off x="214411" y="224877"/>
        <a:ext cx="2563676" cy="506120"/>
      </dsp:txXfrm>
    </dsp:sp>
    <dsp:sp modelId="{0E91195E-DF14-4FE5-9C38-71FD63AA0207}">
      <dsp:nvSpPr>
        <dsp:cNvPr id="0" name=""/>
        <dsp:cNvSpPr/>
      </dsp:nvSpPr>
      <dsp:spPr>
        <a:xfrm>
          <a:off x="0" y="1339777"/>
          <a:ext cx="37406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716A-1F7C-4C60-847A-153AD4944D0B}">
      <dsp:nvSpPr>
        <dsp:cNvPr id="0" name=""/>
        <dsp:cNvSpPr/>
      </dsp:nvSpPr>
      <dsp:spPr>
        <a:xfrm>
          <a:off x="187031" y="1059337"/>
          <a:ext cx="2618436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971" tIns="0" rIns="989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Prior violent conviction</a:t>
          </a:r>
          <a:endParaRPr lang="en-US" sz="1900" kern="1200" dirty="0"/>
        </a:p>
      </dsp:txBody>
      <dsp:txXfrm>
        <a:off x="214411" y="1086717"/>
        <a:ext cx="2563676" cy="506120"/>
      </dsp:txXfrm>
    </dsp:sp>
    <dsp:sp modelId="{1DD94148-D1BB-4764-AE6F-EC21A25E153C}">
      <dsp:nvSpPr>
        <dsp:cNvPr id="0" name=""/>
        <dsp:cNvSpPr/>
      </dsp:nvSpPr>
      <dsp:spPr>
        <a:xfrm>
          <a:off x="0" y="2201617"/>
          <a:ext cx="374062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C49E8-2729-40FC-9334-ED0E999E4727}">
      <dsp:nvSpPr>
        <dsp:cNvPr id="0" name=""/>
        <dsp:cNvSpPr/>
      </dsp:nvSpPr>
      <dsp:spPr>
        <a:xfrm>
          <a:off x="187031" y="1921177"/>
          <a:ext cx="2618436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971" tIns="0" rIns="989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Prior incarceration</a:t>
          </a:r>
          <a:endParaRPr lang="en-US" sz="1900" kern="1200" dirty="0"/>
        </a:p>
      </dsp:txBody>
      <dsp:txXfrm>
        <a:off x="214411" y="1948557"/>
        <a:ext cx="2563676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81B42-67D8-4F52-A7A0-058F281E896C}">
      <dsp:nvSpPr>
        <dsp:cNvPr id="0" name=""/>
        <dsp:cNvSpPr/>
      </dsp:nvSpPr>
      <dsp:spPr>
        <a:xfrm>
          <a:off x="3104143" y="2557041"/>
          <a:ext cx="1661160" cy="1661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Risk Score</a:t>
          </a:r>
          <a:endParaRPr lang="en-US" sz="3600" kern="1200" dirty="0"/>
        </a:p>
      </dsp:txBody>
      <dsp:txXfrm>
        <a:off x="3185234" y="2638132"/>
        <a:ext cx="1498978" cy="1498978"/>
      </dsp:txXfrm>
    </dsp:sp>
    <dsp:sp modelId="{E08FD9E4-3F0E-4CE6-B3B7-793E9F661283}">
      <dsp:nvSpPr>
        <dsp:cNvPr id="0" name=""/>
        <dsp:cNvSpPr/>
      </dsp:nvSpPr>
      <dsp:spPr>
        <a:xfrm rot="16162992">
          <a:off x="3760261" y="2393294"/>
          <a:ext cx="3275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513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EA45A-F17C-4CC8-9DD9-07A2BA02C421}">
      <dsp:nvSpPr>
        <dsp:cNvPr id="0" name=""/>
        <dsp:cNvSpPr/>
      </dsp:nvSpPr>
      <dsp:spPr>
        <a:xfrm>
          <a:off x="3128299" y="1116569"/>
          <a:ext cx="1575931" cy="11129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Failure to Appear (FTA)</a:t>
          </a:r>
          <a:endParaRPr lang="en-US" sz="2100" kern="1200" dirty="0"/>
        </a:p>
      </dsp:txBody>
      <dsp:txXfrm>
        <a:off x="3182630" y="1170900"/>
        <a:ext cx="1467269" cy="1004315"/>
      </dsp:txXfrm>
    </dsp:sp>
    <dsp:sp modelId="{EED5C214-3E36-476C-996B-804C75B325BB}">
      <dsp:nvSpPr>
        <dsp:cNvPr id="0" name=""/>
        <dsp:cNvSpPr/>
      </dsp:nvSpPr>
      <dsp:spPr>
        <a:xfrm rot="1528092">
          <a:off x="4749019" y="3855278"/>
          <a:ext cx="3351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136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CB21E-E257-4F97-8259-205B96C1E64A}">
      <dsp:nvSpPr>
        <dsp:cNvPr id="0" name=""/>
        <dsp:cNvSpPr/>
      </dsp:nvSpPr>
      <dsp:spPr>
        <a:xfrm>
          <a:off x="5067872" y="3759991"/>
          <a:ext cx="1794074" cy="1189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New Criminal Activity (NCA)</a:t>
          </a:r>
          <a:endParaRPr lang="en-US" sz="2200" kern="1200" dirty="0"/>
        </a:p>
      </dsp:txBody>
      <dsp:txXfrm>
        <a:off x="5125924" y="3818043"/>
        <a:ext cx="1677970" cy="1073089"/>
      </dsp:txXfrm>
    </dsp:sp>
    <dsp:sp modelId="{26B68E51-F0E6-4CD4-8430-6C4024675EE0}">
      <dsp:nvSpPr>
        <dsp:cNvPr id="0" name=""/>
        <dsp:cNvSpPr/>
      </dsp:nvSpPr>
      <dsp:spPr>
        <a:xfrm rot="9271404">
          <a:off x="2790156" y="3854352"/>
          <a:ext cx="330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032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2ADF5-2CB8-4A49-9CBB-EC840B8C4EF7}">
      <dsp:nvSpPr>
        <dsp:cNvPr id="0" name=""/>
        <dsp:cNvSpPr/>
      </dsp:nvSpPr>
      <dsp:spPr>
        <a:xfrm>
          <a:off x="970435" y="3806191"/>
          <a:ext cx="1835766" cy="11129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New Violent Criminal Activity (NVCA)</a:t>
          </a:r>
          <a:endParaRPr lang="en-US" sz="2000" kern="1200" dirty="0"/>
        </a:p>
      </dsp:txBody>
      <dsp:txXfrm>
        <a:off x="1024766" y="3860522"/>
        <a:ext cx="1727104" cy="1004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231C6-3F2F-41AE-A9B6-8813A14DE366}">
      <dsp:nvSpPr>
        <dsp:cNvPr id="0" name=""/>
        <dsp:cNvSpPr/>
      </dsp:nvSpPr>
      <dsp:spPr>
        <a:xfrm>
          <a:off x="0" y="0"/>
          <a:ext cx="49530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Failure to Appear</a:t>
          </a:r>
          <a:endParaRPr lang="en-US" sz="3500" kern="1200" dirty="0"/>
        </a:p>
      </dsp:txBody>
      <dsp:txXfrm>
        <a:off x="40980" y="40980"/>
        <a:ext cx="4871040" cy="757514"/>
      </dsp:txXfrm>
    </dsp:sp>
    <dsp:sp modelId="{9923312F-AC21-43B7-883B-53531B363FCE}">
      <dsp:nvSpPr>
        <dsp:cNvPr id="0" name=""/>
        <dsp:cNvSpPr/>
      </dsp:nvSpPr>
      <dsp:spPr>
        <a:xfrm>
          <a:off x="0" y="855499"/>
          <a:ext cx="4953000" cy="5796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Success = Appearance Rate</a:t>
          </a:r>
          <a:endParaRPr lang="en-US" sz="2700" kern="1200" dirty="0"/>
        </a:p>
      </dsp:txBody>
      <dsp:txXfrm>
        <a:off x="0" y="855499"/>
        <a:ext cx="4953000" cy="579600"/>
      </dsp:txXfrm>
    </dsp:sp>
    <dsp:sp modelId="{95898C96-5CAB-4499-BDF9-512A38B4453A}">
      <dsp:nvSpPr>
        <dsp:cNvPr id="0" name=""/>
        <dsp:cNvSpPr/>
      </dsp:nvSpPr>
      <dsp:spPr>
        <a:xfrm>
          <a:off x="0" y="1435100"/>
          <a:ext cx="4953000" cy="839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New Criminal Activity</a:t>
          </a:r>
          <a:endParaRPr lang="en-US" sz="3500" kern="1200" dirty="0"/>
        </a:p>
      </dsp:txBody>
      <dsp:txXfrm>
        <a:off x="40980" y="1476080"/>
        <a:ext cx="4871040" cy="757514"/>
      </dsp:txXfrm>
    </dsp:sp>
    <dsp:sp modelId="{E0AD04B5-EF3B-4FCF-86E6-340208510DBE}">
      <dsp:nvSpPr>
        <dsp:cNvPr id="0" name=""/>
        <dsp:cNvSpPr/>
      </dsp:nvSpPr>
      <dsp:spPr>
        <a:xfrm>
          <a:off x="0" y="2274574"/>
          <a:ext cx="4953000" cy="5796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/>
            <a:t>Success = Safety Rate</a:t>
          </a:r>
          <a:endParaRPr lang="en-US" sz="2700" kern="1200" dirty="0"/>
        </a:p>
      </dsp:txBody>
      <dsp:txXfrm>
        <a:off x="0" y="2274574"/>
        <a:ext cx="4953000" cy="57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10AD-C606-427A-A915-520032144563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Risk Assessment</a:t>
          </a:r>
          <a:endParaRPr lang="en-US" sz="1400" b="1" kern="1200" dirty="0"/>
        </a:p>
      </dsp:txBody>
      <dsp:txXfrm>
        <a:off x="200017" y="1551591"/>
        <a:ext cx="960816" cy="960816"/>
      </dsp:txXfrm>
    </dsp:sp>
    <dsp:sp modelId="{AB9922D2-BD84-4EB0-84CE-41F517953E97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574623" y="1939318"/>
        <a:ext cx="579178" cy="185362"/>
      </dsp:txXfrm>
    </dsp:sp>
    <dsp:sp modelId="{380FCB40-B098-4582-AACA-3324CE04A756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Judicial Discretion</a:t>
          </a:r>
          <a:endParaRPr lang="en-US" sz="1400" b="1" kern="1200" dirty="0"/>
        </a:p>
      </dsp:txBody>
      <dsp:txXfrm>
        <a:off x="2567591" y="1551591"/>
        <a:ext cx="960816" cy="960816"/>
      </dsp:txXfrm>
    </dsp:sp>
    <dsp:sp modelId="{9508BDAD-8882-414F-8E6E-50E8657BB757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42198" y="1800296"/>
        <a:ext cx="579178" cy="463406"/>
      </dsp:txXfrm>
    </dsp:sp>
    <dsp:sp modelId="{D0D96C35-1F4F-4D08-8785-09BD5BDE48A1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Better Pretrial Decisions</a:t>
          </a:r>
          <a:endParaRPr lang="en-US" sz="1400" b="1" kern="1200" dirty="0"/>
        </a:p>
      </dsp:txBody>
      <dsp:txXfrm>
        <a:off x="4935166" y="1551591"/>
        <a:ext cx="960816" cy="9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0106-2D8A-449D-B24E-EBC9B090CD1D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F3FD-BEC8-44A4-A4A7-39C6D280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5DD0-6F13-487B-9904-1C3D3C3EAD8A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F973-1510-41D2-BBE6-4A386C215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508D2-5325-4CAF-97A8-38F6C2287B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39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8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61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8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86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2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9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4F0D9-5CF0-4257-8FAF-6CFB1BFAE7D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87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4F0D9-5CF0-4257-8FAF-6CFB1BFAE7D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17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4F0D9-5CF0-4257-8FAF-6CFB1BFAE7D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3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8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0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9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4F0D9-5CF0-4257-8FAF-6CFB1BFAE7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8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5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 lIns="0" tIns="0" rIns="0" bIns="0">
            <a:normAutofit/>
          </a:bodyPr>
          <a:lstStyle>
            <a:lvl1pPr algn="l">
              <a:defRPr sz="3200" b="1">
                <a:solidFill>
                  <a:srgbClr val="BF2E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3175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143002"/>
            <a:ext cx="8229600" cy="5037364"/>
          </a:xfrm>
        </p:spPr>
        <p:txBody>
          <a:bodyPr/>
          <a:lstStyle>
            <a:lvl1pPr marL="342900" indent="-342900">
              <a:buFont typeface="Arial" pitchFamily="34" charset="0"/>
              <a:buChar char="»"/>
              <a:defRPr lang="en-US" sz="28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itchFamily="2" charset="2"/>
              <a:buChar char="§"/>
              <a:defRPr lang="en-US" sz="2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itchFamily="2" charset="2"/>
              <a:buChar char="§"/>
              <a:defRPr lang="en-US" sz="2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Font typeface="Wingdings" pitchFamily="2" charset="2"/>
              <a:buChar char="§"/>
              <a:defRPr lang="en-US" sz="2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Font typeface="Wingdings" pitchFamily="2" charset="2"/>
              <a:buChar char="§"/>
              <a:defRPr lang="en-US" sz="2400" b="1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" y="6324601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B6BC8D8F-5D68-4C9A-8DF1-2664D46B3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7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7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9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2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  <p:sldLayoutId id="2147484533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oldfoundation.org/wp-content/uploads/2014/02/LJAF_Report_Supervision_FNL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noldfoundation.org/wp-content/uploads/2014/02/LJAF_Report_state-sentencing_FNL.pdf" TargetMode="External"/><Relationship Id="rId4" Type="http://schemas.openxmlformats.org/officeDocument/2006/relationships/hyperlink" Target="https://www.arnoldfoundation.org/wp-content/uploads/2014/02/LJAF-Pretrial-CJ-Research-brief_FNL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noldfoundation.org/wp-content/uploads/2014/02/LJAF-Pretrial-CJ-Research-brief_FNL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arnoldfoundation.org/wp-content/uploads/2014/02/LJAF_Report_hidden-costs_FNL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dirty="0"/>
              <a:t>Using Data, Research, and Information for </a:t>
            </a:r>
            <a:r>
              <a:rPr lang="en-US" sz="2800" dirty="0" smtClean="0"/>
              <a:t>                    Informed Pretrial </a:t>
            </a:r>
            <a:r>
              <a:rPr lang="en-US" sz="2800" dirty="0"/>
              <a:t>Decision Making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510164"/>
            <a:ext cx="7772400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41" y="1470025"/>
            <a:ext cx="2019918" cy="27104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43543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 smtClean="0">
                <a:latin typeface="+mn-lt"/>
              </a:rPr>
              <a:t>Constance Kostelac, PhD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Director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Bureau of Justice Information and Analysis	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Wisconsin Department of Justice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1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45780" cy="670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Data to Collect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R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F</a:t>
            </a:r>
          </a:p>
          <a:p>
            <a:r>
              <a:rPr lang="en-US" sz="2400" dirty="0"/>
              <a:t>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286"/>
          <a:stretch/>
        </p:blipFill>
        <p:spPr>
          <a:xfrm>
            <a:off x="1676399" y="1828800"/>
            <a:ext cx="4751861" cy="441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1237893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/>
              <a:t>Draft data elements necessary to track pretrial progress and outcomes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20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45780" cy="670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Data to Collect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R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F</a:t>
            </a:r>
          </a:p>
          <a:p>
            <a:r>
              <a:rPr lang="en-US" sz="2400" dirty="0"/>
              <a:t>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828800"/>
            <a:ext cx="7622771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237893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/>
              <a:t>Draft data elements necessary to track pretrial progress and outcomes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17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0804"/>
            <a:ext cx="8145780" cy="670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Data to Collect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R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F</a:t>
            </a:r>
          </a:p>
          <a:p>
            <a:r>
              <a:rPr lang="en-US" sz="2400" dirty="0"/>
              <a:t>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399" y="1826746"/>
            <a:ext cx="7800935" cy="3278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237893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/>
              <a:t>Draft data elements necessary to track pretrial progress and outcomes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25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" y="263814"/>
            <a:ext cx="8145780" cy="670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Data to Collect	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8800"/>
            <a:ext cx="8001000" cy="385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14600"/>
            <a:ext cx="60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R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F</a:t>
            </a:r>
          </a:p>
          <a:p>
            <a:r>
              <a:rPr lang="en-US" sz="2400" dirty="0"/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37893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Draft data elements necessary to track pretrial progress and outcomes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64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747" y="381000"/>
            <a:ext cx="7543800" cy="59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Data 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Ideally, would have…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A common system across counties/tribes and types of agencies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But they are built for operational need, not data collection and analysis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Another </a:t>
            </a:r>
            <a:r>
              <a:rPr lang="en-US" sz="2300" dirty="0" smtClean="0"/>
              <a:t>option </a:t>
            </a:r>
            <a:r>
              <a:rPr lang="en-US" sz="2300" dirty="0" smtClean="0"/>
              <a:t>is to connect those </a:t>
            </a:r>
            <a:r>
              <a:rPr lang="en-US" sz="2300" dirty="0" smtClean="0"/>
              <a:t>systems or </a:t>
            </a:r>
            <a:endParaRPr lang="en-US" sz="23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Develop new systems for particular purposes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Also the challenge of accessing some of the needed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Privacy and security are critical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6464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747" y="381000"/>
            <a:ext cx="7543800" cy="59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Current Data Sharing Efforts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1371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Most data is not currently </a:t>
            </a:r>
            <a:r>
              <a:rPr lang="en-US" sz="2500" dirty="0" smtClean="0"/>
              <a:t>connected</a:t>
            </a:r>
          </a:p>
          <a:p>
            <a:endParaRPr lang="en-US" sz="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At least not for research and analysis purposes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Systems sit separately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Recent efforts to establish a common identifier across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Enhanced State Data Sharing (ESDS)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State Identification Number (SID)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Across multiple </a:t>
            </a:r>
            <a:r>
              <a:rPr lang="en-US" sz="2100" dirty="0" smtClean="0"/>
              <a:t>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First major load was more than 875,000 records with SIDs to CCAP and PROTECT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1060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747" y="381000"/>
            <a:ext cx="7543800" cy="59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Current Data Sharing Efforts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7339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00" dirty="0" smtClean="0"/>
              <a:t>State Criminal Justice Coordinating Council – </a:t>
            </a:r>
            <a:r>
              <a:rPr lang="en-US" sz="2300" dirty="0" smtClean="0"/>
              <a:t>Data </a:t>
            </a:r>
            <a:r>
              <a:rPr lang="en-US" sz="2300" dirty="0" smtClean="0"/>
              <a:t>Sharing </a:t>
            </a:r>
            <a:r>
              <a:rPr lang="en-US" sz="2300" dirty="0" smtClean="0"/>
              <a:t>Subcommittee</a:t>
            </a:r>
          </a:p>
          <a:p>
            <a:pPr marL="0" indent="0">
              <a:buNone/>
            </a:pPr>
            <a:endParaRPr lang="en-US" sz="9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 smtClean="0"/>
              <a:t>Current effort underway to provide a proof-of-concept on data sharing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Department of Justice, Department of Corrections, </a:t>
            </a:r>
            <a:r>
              <a:rPr lang="en-US" sz="2100" dirty="0" smtClean="0"/>
              <a:t>                                       Director </a:t>
            </a:r>
            <a:r>
              <a:rPr lang="en-US" sz="2100" dirty="0" smtClean="0"/>
              <a:t>of State Courts Office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Courts, corrections, and state criminal history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Recidivism </a:t>
            </a:r>
            <a:r>
              <a:rPr lang="en-US" sz="2100" dirty="0" smtClean="0"/>
              <a:t>analysis for TAD and related projects</a:t>
            </a:r>
          </a:p>
          <a:p>
            <a:pPr marL="201168" lvl="1" indent="0">
              <a:buNone/>
            </a:pPr>
            <a:endParaRPr lang="en-U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/>
              <a:t>Comprehensive Outcome, Research, and Evaluation (CORE) Reporting System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Designed for Treatment Courts and Diversion Programs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/>
              <a:t>Participant-level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300" dirty="0" smtClean="0"/>
              <a:t>Supports </a:t>
            </a:r>
            <a:r>
              <a:rPr lang="en-US" sz="2300" dirty="0"/>
              <a:t>performance measurement and evaluation for TAD and other programs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4105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6" y="0"/>
            <a:ext cx="9315450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924"/>
          <a:stretch/>
        </p:blipFill>
        <p:spPr>
          <a:xfrm>
            <a:off x="4354" y="2309899"/>
            <a:ext cx="9173391" cy="330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8324"/>
            <a:ext cx="9182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6" y="0"/>
            <a:ext cx="9315450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7908196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670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Why Pretrial?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6" y="1371600"/>
            <a:ext cx="8451273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2500" b="1" dirty="0" smtClean="0"/>
              <a:t>National movement to address the front-end of the criminal justice system</a:t>
            </a:r>
          </a:p>
          <a:p>
            <a:endParaRPr lang="en-US" sz="2500" dirty="0"/>
          </a:p>
          <a:p>
            <a:r>
              <a:rPr lang="en-US" sz="2500" dirty="0" smtClean="0"/>
              <a:t>Each local team and the state team identified this as a key decision point early in the process</a:t>
            </a:r>
          </a:p>
          <a:p>
            <a:endParaRPr lang="en-US" sz="2500" dirty="0"/>
          </a:p>
          <a:p>
            <a:r>
              <a:rPr lang="en-US" sz="2500" dirty="0" smtClean="0"/>
              <a:t>Emphasis on public safety and legal rights of the defendant</a:t>
            </a:r>
          </a:p>
          <a:p>
            <a:endParaRPr lang="en-US" sz="2500" dirty="0"/>
          </a:p>
          <a:p>
            <a:r>
              <a:rPr lang="en-US" sz="2500" dirty="0" smtClean="0"/>
              <a:t>Pretrial sets the stage for everything else in the process</a:t>
            </a:r>
          </a:p>
          <a:p>
            <a:endParaRPr lang="en-US" sz="1600" dirty="0"/>
          </a:p>
          <a:p>
            <a:r>
              <a:rPr lang="en-US" sz="2500" dirty="0" smtClean="0"/>
              <a:t>Research has demonstrated there are short- and long-term consequences for defendants, the justice system, and the public </a:t>
            </a:r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318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747" y="381000"/>
            <a:ext cx="7543800" cy="59436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What is Pretrial?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13716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Pretrial period is from initial arrest through case disposition</a:t>
            </a:r>
          </a:p>
          <a:p>
            <a:endParaRPr lang="en-US" sz="1700" dirty="0"/>
          </a:p>
          <a:p>
            <a:r>
              <a:rPr lang="en-US" sz="2500" dirty="0"/>
              <a:t>Many </a:t>
            </a:r>
            <a:r>
              <a:rPr lang="en-US" sz="2500" dirty="0" smtClean="0"/>
              <a:t>key decisions </a:t>
            </a:r>
            <a:r>
              <a:rPr lang="en-US" sz="2500" dirty="0"/>
              <a:t>occur during this phase, including but not limited to:</a:t>
            </a:r>
          </a:p>
          <a:p>
            <a:pPr marL="742950" lvl="2" indent="-342900"/>
            <a:r>
              <a:rPr lang="en-US" sz="2100" dirty="0"/>
              <a:t>Book or cite and release</a:t>
            </a:r>
          </a:p>
          <a:p>
            <a:pPr marL="742950" lvl="2" indent="-342900"/>
            <a:r>
              <a:rPr lang="en-US" sz="2100" dirty="0"/>
              <a:t>Charge or not charge</a:t>
            </a:r>
          </a:p>
          <a:p>
            <a:pPr marL="742950" lvl="2" indent="-342900"/>
            <a:r>
              <a:rPr lang="en-US" sz="2100" dirty="0"/>
              <a:t>Divert </a:t>
            </a:r>
          </a:p>
          <a:p>
            <a:pPr marL="742950" lvl="2" indent="-342900"/>
            <a:r>
              <a:rPr lang="en-US" sz="2100" dirty="0"/>
              <a:t>Detain or not detain</a:t>
            </a:r>
          </a:p>
          <a:p>
            <a:pPr marL="742950" lvl="2" indent="-342900"/>
            <a:r>
              <a:rPr lang="en-US" sz="2100" dirty="0"/>
              <a:t>Bail and conditions of release</a:t>
            </a:r>
          </a:p>
          <a:p>
            <a:endParaRPr lang="en-US" sz="1700" dirty="0" smtClean="0"/>
          </a:p>
          <a:p>
            <a:r>
              <a:rPr lang="en-US" sz="2500" dirty="0" smtClean="0"/>
              <a:t>Period prior to case disposition</a:t>
            </a:r>
          </a:p>
          <a:p>
            <a:pPr lvl="1"/>
            <a:r>
              <a:rPr lang="en-US" sz="2300" dirty="0" smtClean="0"/>
              <a:t>Presumption of innocence</a:t>
            </a:r>
          </a:p>
          <a:p>
            <a:pPr lvl="1"/>
            <a:r>
              <a:rPr lang="en-US" sz="2300" dirty="0" smtClean="0"/>
              <a:t>Have not been convicted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288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685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Research Background: Risk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-US" sz="2600" dirty="0"/>
              <a:t>Most pretrial defendants present low to moderate risks of failure </a:t>
            </a:r>
            <a:r>
              <a:rPr lang="en-US" sz="2600" dirty="0"/>
              <a:t>pretrial</a:t>
            </a:r>
          </a:p>
          <a:p>
            <a:pPr marL="468630" lvl="2" indent="-28575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>
                <a:solidFill>
                  <a:schemeClr val="accent2"/>
                </a:solidFill>
              </a:rPr>
              <a:t>Majority of defendants show up to court and </a:t>
            </a:r>
            <a:r>
              <a:rPr lang="en-US" sz="2200" dirty="0" smtClean="0">
                <a:solidFill>
                  <a:schemeClr val="accent2"/>
                </a:solidFill>
              </a:rPr>
              <a:t>do not engage in new criminal activity during </a:t>
            </a:r>
            <a:r>
              <a:rPr lang="en-US" sz="2200" dirty="0">
                <a:solidFill>
                  <a:schemeClr val="accent2"/>
                </a:solidFill>
              </a:rPr>
              <a:t>the pretrial </a:t>
            </a:r>
            <a:r>
              <a:rPr lang="en-US" sz="2200" dirty="0" smtClean="0">
                <a:solidFill>
                  <a:schemeClr val="accent2"/>
                </a:solidFill>
              </a:rPr>
              <a:t>period</a:t>
            </a:r>
          </a:p>
          <a:p>
            <a:pPr marL="468630" lvl="2" indent="-285750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 smtClean="0">
                <a:solidFill>
                  <a:schemeClr val="accent2"/>
                </a:solidFill>
              </a:rPr>
              <a:t>Does tend to vary based on risk level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600" dirty="0" smtClean="0"/>
              <a:t>Based </a:t>
            </a:r>
            <a:r>
              <a:rPr lang="en-US" sz="2600" dirty="0"/>
              <a:t>on risk principle, should match supervision to risk level</a:t>
            </a:r>
          </a:p>
          <a:p>
            <a:pPr marL="468630" lvl="2" indent="-28575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>
                <a:solidFill>
                  <a:schemeClr val="accent2"/>
                </a:solidFill>
              </a:rPr>
              <a:t>Intervention should match risk</a:t>
            </a:r>
          </a:p>
          <a:p>
            <a:pPr marL="468630" lvl="2" indent="-285750">
              <a:lnSpc>
                <a:spcPct val="95000"/>
              </a:lnSpc>
              <a:spcBef>
                <a:spcPts val="1200"/>
              </a:spcBef>
              <a:buSzPct val="100000"/>
            </a:pPr>
            <a:r>
              <a:rPr lang="en-US" sz="2200" dirty="0" smtClean="0">
                <a:solidFill>
                  <a:schemeClr val="accent2"/>
                </a:solidFill>
              </a:rPr>
              <a:t>Research (</a:t>
            </a:r>
            <a:r>
              <a:rPr lang="en-US" sz="2200" dirty="0" err="1">
                <a:solidFill>
                  <a:schemeClr val="accent2"/>
                </a:solidFill>
              </a:rPr>
              <a:t>Lowenkamp</a:t>
            </a:r>
            <a:r>
              <a:rPr lang="en-US" sz="2200" dirty="0">
                <a:solidFill>
                  <a:schemeClr val="accent2"/>
                </a:solidFill>
              </a:rPr>
              <a:t> and </a:t>
            </a:r>
            <a:r>
              <a:rPr lang="en-US" sz="2200" dirty="0" err="1">
                <a:solidFill>
                  <a:schemeClr val="accent2"/>
                </a:solidFill>
              </a:rPr>
              <a:t>VanNostrand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2013) has demonstrated that moderate- and high-risk defendants under supervision were:</a:t>
            </a:r>
          </a:p>
          <a:p>
            <a:pPr marL="651510" lvl="3" indent="-28575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 smtClean="0">
                <a:solidFill>
                  <a:schemeClr val="accent2"/>
                </a:solidFill>
              </a:rPr>
              <a:t>more likely to make their scheduled court appearances</a:t>
            </a:r>
          </a:p>
          <a:p>
            <a:pPr marL="651510" lvl="3" indent="-28575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>
                <a:solidFill>
                  <a:schemeClr val="accent2"/>
                </a:solidFill>
              </a:rPr>
              <a:t>l</a:t>
            </a:r>
            <a:r>
              <a:rPr lang="en-US" sz="2200" dirty="0" smtClean="0">
                <a:solidFill>
                  <a:schemeClr val="accent2"/>
                </a:solidFill>
              </a:rPr>
              <a:t>ess likely to engage in new criminal activity during pretrial period </a:t>
            </a:r>
          </a:p>
          <a:p>
            <a:pPr marL="834390" lvl="4" indent="-28575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 smtClean="0">
                <a:solidFill>
                  <a:schemeClr val="accent2"/>
                </a:solidFill>
              </a:rPr>
              <a:t>If supervised for over 180 days</a:t>
            </a:r>
          </a:p>
          <a:p>
            <a:pPr marL="468630" lvl="2" indent="-28575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200" dirty="0">
                <a:solidFill>
                  <a:schemeClr val="accent2"/>
                </a:solidFill>
              </a:rPr>
              <a:t>Poor matching of supervision levels to risk levels may increase pretrial failure rates</a:t>
            </a:r>
          </a:p>
          <a:p>
            <a:pPr marL="114300" indent="0">
              <a:buNone/>
            </a:pP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  <a:hlinkClick r:id="rId3"/>
              </a:rPr>
              <a:t>https://www.arnoldfoundation.org/wp-content/uploads/2014/02/LJAF_Report_Supervision_FNL.pdf</a:t>
            </a:r>
            <a:r>
              <a:rPr lang="en-US" sz="15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 </a:t>
            </a:r>
            <a:endParaRPr lang="en-US" sz="1500" dirty="0" smtClean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723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understanding risk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+mj-cs"/>
              </a:rPr>
              <a:t>Public Safety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1712" y="1240684"/>
            <a:ext cx="8009792" cy="417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PSA Validation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Pretrial Failure to Appear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C8D8F-5D68-4C9A-8DF1-2664D46B3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422176"/>
              </p:ext>
            </p:extLst>
          </p:nvPr>
        </p:nvGraphicFramePr>
        <p:xfrm>
          <a:off x="720436" y="2411951"/>
          <a:ext cx="7789984" cy="342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 descr="JSP Icon blue for 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04" y="5524425"/>
            <a:ext cx="483054" cy="6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99" y="178261"/>
            <a:ext cx="823801" cy="6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+mj-cs"/>
              </a:rPr>
              <a:t>Public Safety Assessment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8460"/>
            <a:ext cx="7863840" cy="40980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PSA </a:t>
            </a:r>
            <a:r>
              <a:rPr lang="en-US" dirty="0"/>
              <a:t>Validation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New Criminal Activity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C8D8F-5D68-4C9A-8DF1-2664D46B3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819132"/>
              </p:ext>
            </p:extLst>
          </p:nvPr>
        </p:nvGraphicFramePr>
        <p:xfrm>
          <a:off x="677007" y="2446721"/>
          <a:ext cx="7644032" cy="33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 descr="JSP Icon blue for 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46" y="5531077"/>
            <a:ext cx="483054" cy="6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43" y="137318"/>
            <a:ext cx="6039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+mj-cs"/>
              </a:rPr>
              <a:t>Appearance and Safety Rates</a:t>
            </a:r>
            <a:endParaRPr lang="en-US" sz="3600" dirty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C8D8F-5D68-4C9A-8DF1-2664D46B3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6959"/>
            <a:ext cx="7479468" cy="46240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9200" y="5881702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Source: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Listed Jurisdictions/NAPSA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050" y="-500063"/>
            <a:ext cx="9944100" cy="785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833" y="2909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**Sample only**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2837330" cy="39178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292" y="9144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dirty="0" smtClean="0"/>
              <a:t>Defendants </a:t>
            </a:r>
            <a:r>
              <a:rPr lang="en-US" sz="2400" dirty="0"/>
              <a:t>detained pretrial are more likely to </a:t>
            </a:r>
            <a:r>
              <a:rPr lang="en-US" sz="2400" dirty="0" smtClean="0"/>
              <a:t>be sentenced to jail/prison, and to </a:t>
            </a:r>
            <a:r>
              <a:rPr lang="en-US" sz="2400" dirty="0"/>
              <a:t>receive longer sentences than defendants who are not </a:t>
            </a:r>
            <a:r>
              <a:rPr lang="en-US" sz="2400" dirty="0" smtClean="0"/>
              <a:t>detained</a:t>
            </a:r>
            <a:endParaRPr lang="en-US" sz="2400" dirty="0"/>
          </a:p>
          <a:p>
            <a:pPr marL="857250" lvl="1"/>
            <a:r>
              <a:rPr lang="en-US" sz="1700" dirty="0" err="1" smtClean="0"/>
              <a:t>Lowenkamp</a:t>
            </a:r>
            <a:r>
              <a:rPr lang="en-US" sz="1700" dirty="0"/>
              <a:t>, </a:t>
            </a:r>
            <a:r>
              <a:rPr lang="en-US" sz="1700" dirty="0" err="1"/>
              <a:t>VanNostrand</a:t>
            </a:r>
            <a:r>
              <a:rPr lang="en-US" sz="1700" dirty="0"/>
              <a:t>, &amp; </a:t>
            </a:r>
            <a:r>
              <a:rPr lang="en-US" sz="1700" dirty="0" err="1"/>
              <a:t>Holsinger</a:t>
            </a:r>
            <a:r>
              <a:rPr lang="en-US" sz="1700" dirty="0"/>
              <a:t>, </a:t>
            </a:r>
            <a:r>
              <a:rPr lang="en-US" sz="1700" dirty="0" smtClean="0"/>
              <a:t>2013a</a:t>
            </a:r>
            <a:endParaRPr lang="en-US" sz="1200" dirty="0"/>
          </a:p>
          <a:p>
            <a:pPr marL="114300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				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	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			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The likelihood of being							sentenced to jail/prison and for longer 					periods is more pronounced for low-					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risk defendants detained pretrial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. </a:t>
            </a:r>
            <a:endParaRPr lang="en-US" sz="22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pPr marL="457200"/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9843"/>
            <a:ext cx="8229600" cy="697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Research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Background: Impact of Detention</a:t>
            </a:r>
            <a:endParaRPr lang="en-US" sz="3600" b="1" dirty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672" y="583439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4"/>
              </a:rPr>
              <a:t>https://www.arnoldfoundation.org/wp-content/uploads/2014/02/LJAF-Pretrial-CJ-Research-brief_FNL.pdf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www.arnoldfoundation.org/wp-content/uploads/2014/02/LJAF_Report_state-sentencing_FNL.pdf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94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Research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Background: Impact of Detention</a:t>
            </a:r>
            <a:endParaRPr lang="en-US" sz="3600" b="1" dirty="0">
              <a:solidFill>
                <a:schemeClr val="accent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65919"/>
            <a:ext cx="82296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2200" dirty="0"/>
              <a:t>Research has demonstrated </a:t>
            </a:r>
            <a:r>
              <a:rPr lang="en-US" sz="2200" dirty="0"/>
              <a:t>that detaining low and moderate risk defendants in jail for even short periods of time (i.e., 2–3 days) </a:t>
            </a:r>
            <a:r>
              <a:rPr lang="en-US" sz="2200" dirty="0" smtClean="0"/>
              <a:t>is related to increased risk </a:t>
            </a:r>
            <a:r>
              <a:rPr lang="en-US" sz="2200" dirty="0"/>
              <a:t>for misconduct both short- and </a:t>
            </a:r>
            <a:r>
              <a:rPr lang="en-US" sz="2200" dirty="0"/>
              <a:t>long-term</a:t>
            </a:r>
          </a:p>
          <a:p>
            <a:pPr marL="857250" lvl="1"/>
            <a:r>
              <a:rPr lang="en-US" sz="1700" dirty="0" err="1" smtClean="0"/>
              <a:t>Lowenkamp</a:t>
            </a:r>
            <a:r>
              <a:rPr lang="en-US" sz="1700" dirty="0"/>
              <a:t>, </a:t>
            </a:r>
            <a:r>
              <a:rPr lang="en-US" sz="1700" dirty="0" err="1"/>
              <a:t>VanNostrand</a:t>
            </a:r>
            <a:r>
              <a:rPr lang="en-US" sz="1700" dirty="0"/>
              <a:t>, &amp; </a:t>
            </a:r>
            <a:r>
              <a:rPr lang="en-US" sz="1700" dirty="0" err="1"/>
              <a:t>Holsinger</a:t>
            </a:r>
            <a:r>
              <a:rPr lang="en-US" sz="1700" dirty="0"/>
              <a:t>, </a:t>
            </a:r>
            <a:r>
              <a:rPr lang="en-US" sz="1700" dirty="0" smtClean="0"/>
              <a:t>2013b</a:t>
            </a:r>
            <a:endParaRPr lang="en-US" sz="1700" dirty="0" smtClean="0"/>
          </a:p>
          <a:p>
            <a:pPr marL="457200"/>
            <a:endParaRPr lang="en-US" sz="1600" dirty="0"/>
          </a:p>
          <a:p>
            <a:pPr marL="457200"/>
            <a:endParaRPr lang="en-US" sz="1600" dirty="0" smtClean="0"/>
          </a:p>
          <a:p>
            <a:pPr marL="457200"/>
            <a:endParaRPr lang="en-US" sz="1600" dirty="0"/>
          </a:p>
          <a:p>
            <a:pPr marL="114300" indent="0"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pPr marL="457200"/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www.arnoldfoundation.org/wp-content/uploads/2014/02/LJAF-Pretrial-CJ-Research-brief_FNL.pdf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www.arnoldfoundation.org/wp-content/uploads/2014/02/LJAF_Report_hidden-costs_FNL.pdf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" y="2231642"/>
            <a:ext cx="3767020" cy="348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315" y="2265680"/>
            <a:ext cx="3880485" cy="34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98420"/>
            <a:ext cx="8229600" cy="1317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Key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Issues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46894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accent2"/>
                </a:solidFill>
              </a:rPr>
              <a:t>Emphasis on maximizing release, maximizing court appearance, and maximizing public safety</a:t>
            </a:r>
          </a:p>
          <a:p>
            <a:pPr marL="342900" lvl="1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lvl="1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accent2"/>
                </a:solidFill>
              </a:rPr>
              <a:t>Use of validated risk assessment tool</a:t>
            </a:r>
          </a:p>
          <a:p>
            <a:pPr marL="525780" lvl="3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Supplement, </a:t>
            </a:r>
            <a:r>
              <a:rPr lang="en-US" sz="2000" u="sng" dirty="0"/>
              <a:t>not </a:t>
            </a:r>
            <a:r>
              <a:rPr lang="en-US" sz="2000" u="sng" dirty="0" smtClean="0"/>
              <a:t>replace</a:t>
            </a:r>
            <a:r>
              <a:rPr lang="en-US" sz="2000" dirty="0" smtClean="0"/>
              <a:t> judicial </a:t>
            </a:r>
            <a:r>
              <a:rPr lang="en-US" sz="2000" dirty="0"/>
              <a:t>discretion</a:t>
            </a:r>
          </a:p>
          <a:p>
            <a:pPr marL="525780" lvl="3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Helps predict likelihood of pretrial success or </a:t>
            </a:r>
            <a:r>
              <a:rPr lang="en-US" sz="2000" dirty="0" smtClean="0"/>
              <a:t>failure</a:t>
            </a:r>
          </a:p>
          <a:p>
            <a:pPr marL="525780" lvl="3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Should inform decisions on supervision level and conditions</a:t>
            </a:r>
            <a:endParaRPr lang="en-US" sz="2000" dirty="0"/>
          </a:p>
          <a:p>
            <a:pPr marL="525780" lvl="3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Could be an area for </a:t>
            </a:r>
            <a:r>
              <a:rPr lang="en-US" sz="2000" dirty="0" smtClean="0"/>
              <a:t>potential change</a:t>
            </a:r>
            <a:endParaRPr lang="en-US" sz="2000" dirty="0"/>
          </a:p>
          <a:p>
            <a:pPr marL="342900" lvl="1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lvl="1" indent="-342900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accent2"/>
                </a:solidFill>
              </a:rPr>
              <a:t>Presumption of release</a:t>
            </a:r>
          </a:p>
          <a:p>
            <a:pPr marL="525780" lvl="3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Limited conditions under which someone can be </a:t>
            </a:r>
            <a:r>
              <a:rPr lang="en-US" sz="2000" dirty="0" smtClean="0"/>
              <a:t>detained</a:t>
            </a:r>
          </a:p>
          <a:p>
            <a:pPr marL="525780" lvl="3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Preventive detention is another area for potential </a:t>
            </a:r>
            <a:r>
              <a:rPr lang="en-US" sz="2000" dirty="0" smtClean="0"/>
              <a:t>change</a:t>
            </a:r>
          </a:p>
          <a:p>
            <a:pPr marL="708660" lvl="4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But must be limited!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2248757"/>
              </p:ext>
            </p:extLst>
          </p:nvPr>
        </p:nvGraphicFramePr>
        <p:xfrm>
          <a:off x="2743200" y="-124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9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76200"/>
            <a:ext cx="8229600" cy="884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Key Issues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81600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marL="342900" lvl="1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accent2"/>
                </a:solidFill>
              </a:rPr>
              <a:t>Least restrictive, nonfinancial release conditions</a:t>
            </a:r>
          </a:p>
          <a:p>
            <a:pPr marL="525780" lvl="2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Money </a:t>
            </a:r>
            <a:r>
              <a:rPr lang="en-US" sz="2200" dirty="0" smtClean="0"/>
              <a:t> ≠ public </a:t>
            </a:r>
            <a:r>
              <a:rPr lang="en-US" sz="2200" dirty="0"/>
              <a:t>safety</a:t>
            </a:r>
          </a:p>
          <a:p>
            <a:pPr marL="525780" lvl="2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Over-conditioning can be harmful</a:t>
            </a:r>
          </a:p>
          <a:p>
            <a:pPr marL="525780" lvl="2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Importance </a:t>
            </a:r>
            <a:r>
              <a:rPr lang="en-US" sz="2200" dirty="0"/>
              <a:t>of risk-based supervision</a:t>
            </a:r>
          </a:p>
          <a:p>
            <a:pPr marL="0" lvl="1" indent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600" dirty="0" smtClean="0">
                <a:solidFill>
                  <a:schemeClr val="accent2"/>
                </a:solidFill>
              </a:rPr>
              <a:t>Goal</a:t>
            </a:r>
            <a:endParaRPr lang="en-US" sz="2600" dirty="0">
              <a:solidFill>
                <a:schemeClr val="accent2"/>
              </a:solidFill>
            </a:endParaRPr>
          </a:p>
          <a:p>
            <a:pPr marL="342900" lvl="1" indent="-34290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accent2"/>
                </a:solidFill>
              </a:rPr>
              <a:t>Reasonably assure </a:t>
            </a:r>
            <a:r>
              <a:rPr lang="en-US" sz="2600" dirty="0">
                <a:solidFill>
                  <a:schemeClr val="accent2"/>
                </a:solidFill>
              </a:rPr>
              <a:t>public safety and court appearance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Maximize release, maximize safety, maximize court appearance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More likely to be able to accomplish this if understand and account for risk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High cost associated with detention directly and collateral consequences</a:t>
            </a:r>
            <a:endParaRPr lang="en-US" sz="2200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60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Using Data, Research, and Information for                     Informed Pretrial Decision Making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60" y="1785753"/>
            <a:ext cx="8686800" cy="40386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Questions and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354328"/>
            <a:ext cx="7772400" cy="166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600" dirty="0" smtClean="0">
              <a:latin typeface="+mn-lt"/>
            </a:endParaRP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Constance Kostelac, PhD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latin typeface="+mn-lt"/>
              </a:rPr>
              <a:t>Director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Bureau of Justice Information and Analysis	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Wisconsin Department of Justice</a:t>
            </a:r>
            <a:endParaRPr lang="en-US" sz="1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20" y="2362200"/>
            <a:ext cx="1893279" cy="254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43800" cy="59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Mission: 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sz="2200" dirty="0"/>
              <a:t>Develop and implement policies and operational procedures following legal and evidence-based practices in pretrial release and detention, to support the goals </a:t>
            </a:r>
            <a:r>
              <a:rPr lang="en-US" sz="2200" dirty="0" smtClean="0"/>
              <a:t>of: 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maximizing </a:t>
            </a:r>
            <a:r>
              <a:rPr lang="en-US" sz="2800" b="1" i="1" dirty="0">
                <a:solidFill>
                  <a:schemeClr val="accent2"/>
                </a:solidFill>
              </a:rPr>
              <a:t>public </a:t>
            </a:r>
            <a:r>
              <a:rPr lang="en-US" sz="2800" b="1" i="1" dirty="0" smtClean="0">
                <a:solidFill>
                  <a:schemeClr val="accent2"/>
                </a:solidFill>
              </a:rPr>
              <a:t>safety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maximizing </a:t>
            </a:r>
            <a:r>
              <a:rPr lang="en-US" sz="2800" b="1" i="1" dirty="0">
                <a:solidFill>
                  <a:schemeClr val="accent2"/>
                </a:solidFill>
              </a:rPr>
              <a:t>court </a:t>
            </a:r>
            <a:r>
              <a:rPr lang="en-US" sz="2800" b="1" i="1" dirty="0" smtClean="0">
                <a:solidFill>
                  <a:schemeClr val="accent2"/>
                </a:solidFill>
              </a:rPr>
              <a:t>appearance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/>
              <a:t>and </a:t>
            </a: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maximizing </a:t>
            </a:r>
            <a:r>
              <a:rPr lang="en-US" sz="2800" b="1" i="1" dirty="0">
                <a:solidFill>
                  <a:schemeClr val="accent2"/>
                </a:solidFill>
              </a:rPr>
              <a:t>release. </a:t>
            </a:r>
          </a:p>
        </p:txBody>
      </p:sp>
    </p:spTree>
    <p:extLst>
      <p:ext uri="{BB962C8B-B14F-4D97-AF65-F5344CB8AC3E}">
        <p14:creationId xmlns:p14="http://schemas.microsoft.com/office/powerpoint/2010/main" val="9147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+mj-cs"/>
              </a:rPr>
              <a:t>Pretrial Justice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2440" y="1203326"/>
            <a:ext cx="82296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Broad concepts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Pretrial </a:t>
            </a:r>
            <a:r>
              <a:rPr lang="en-US" dirty="0"/>
              <a:t>success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0" dirty="0"/>
              <a:t>A released defendant who appears in court and does not engage in </a:t>
            </a:r>
            <a:r>
              <a:rPr lang="en-US" b="0" dirty="0" smtClean="0"/>
              <a:t>new </a:t>
            </a:r>
            <a:r>
              <a:rPr lang="en-US" b="0" dirty="0"/>
              <a:t>criminal </a:t>
            </a:r>
            <a:r>
              <a:rPr lang="en-US" b="0" dirty="0" smtClean="0"/>
              <a:t>activity during the pretrial period</a:t>
            </a:r>
            <a:endParaRPr lang="en-US" b="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b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Pretrial failure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0" dirty="0"/>
              <a:t>A released defendant who fails to return to court </a:t>
            </a:r>
            <a:r>
              <a:rPr lang="en-US" b="0" dirty="0" smtClean="0"/>
              <a:t>or engages in new criminal activity during the pretrial period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0" dirty="0" smtClean="0"/>
              <a:t>A </a:t>
            </a:r>
            <a:r>
              <a:rPr lang="en-US" b="0" dirty="0"/>
              <a:t>defendant who is detained unnecessarily who experiences collateral consequences</a:t>
            </a:r>
          </a:p>
        </p:txBody>
      </p:sp>
    </p:spTree>
    <p:extLst>
      <p:ext uri="{BB962C8B-B14F-4D97-AF65-F5344CB8AC3E}">
        <p14:creationId xmlns:p14="http://schemas.microsoft.com/office/powerpoint/2010/main" val="12992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127" y="304800"/>
            <a:ext cx="7543800" cy="670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Data Needed for Pretrial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Significant data needed </a:t>
            </a:r>
          </a:p>
          <a:p>
            <a:endParaRPr lang="en-US" sz="1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To complete the risk assessment, as well as to track progress and outcomes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Does not exist in a common system currently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Pretrial pilot counties will be capturing consistent information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/>
              <a:t>Definitions and ways of collecting and classifying the data are critical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 smtClean="0"/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1844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59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Risk Assessment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Pilot sites have elected to use, at least initially, the Public Safety Assessment (PSA) from the Laura and John Arnold Foundation</a:t>
            </a:r>
          </a:p>
          <a:p>
            <a:endParaRPr lang="en-US" sz="1100" dirty="0" smtClean="0"/>
          </a:p>
          <a:p>
            <a:pPr lvl="1"/>
            <a:r>
              <a:rPr lang="en-US" sz="2400" dirty="0" smtClean="0"/>
              <a:t>Static factors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0577761"/>
              </p:ext>
            </p:extLst>
          </p:nvPr>
        </p:nvGraphicFramePr>
        <p:xfrm>
          <a:off x="152400" y="2590800"/>
          <a:ext cx="42672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1268385"/>
              </p:ext>
            </p:extLst>
          </p:nvPr>
        </p:nvGraphicFramePr>
        <p:xfrm>
          <a:off x="4724400" y="2438400"/>
          <a:ext cx="3740624" cy="287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374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59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Risk Assessment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       The Public </a:t>
            </a:r>
            <a:r>
              <a:rPr lang="en-US" dirty="0" smtClean="0"/>
              <a:t>Safety Assessment (PSA) </a:t>
            </a:r>
            <a:r>
              <a:rPr lang="en-US" dirty="0" smtClean="0"/>
              <a:t>includes multiple measures of “risk”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9578197"/>
              </p:ext>
            </p:extLst>
          </p:nvPr>
        </p:nvGraphicFramePr>
        <p:xfrm>
          <a:off x="570931" y="822961"/>
          <a:ext cx="78486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0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45780" cy="10515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Data, Performance Measures and Outcomes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Data collection is key </a:t>
            </a:r>
            <a:endParaRPr lang="en-US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To both monitoring the pretrial pilots, as well as measuring outcomes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Key Outcomes: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8070572"/>
              </p:ext>
            </p:extLst>
          </p:nvPr>
        </p:nvGraphicFramePr>
        <p:xfrm>
          <a:off x="1981200" y="3352800"/>
          <a:ext cx="4953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1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543800" cy="1127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Pretrial: Data, Performance Measures and Outcomes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Additional measures related to pretrial processing: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Defendants by risk level for FTA/NCA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Concurrence rate 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Length of stay for detained defendants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Pretrial detention/release rate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Conditions imposed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Time on </a:t>
            </a:r>
            <a:r>
              <a:rPr lang="en-US" sz="2500" dirty="0" smtClean="0"/>
              <a:t>supervision</a:t>
            </a:r>
          </a:p>
          <a:p>
            <a:pPr lvl="1">
              <a:lnSpc>
                <a:spcPct val="150000"/>
              </a:lnSpc>
            </a:pPr>
            <a:r>
              <a:rPr lang="en-US" sz="2500" dirty="0" smtClean="0"/>
              <a:t>Reason(s) detained</a:t>
            </a:r>
            <a:endParaRPr lang="en-US" sz="2500" dirty="0" smtClean="0"/>
          </a:p>
          <a:p>
            <a:pPr lvl="1"/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81166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EF30990BA97449AEF8FC22DAB0B02" ma:contentTypeVersion="1" ma:contentTypeDescription="Create a new document." ma:contentTypeScope="" ma:versionID="395e9769282ad9dd386a7abee29e8e73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2d6fafd221441eb92e7393bc1cc8aded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8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3F3CB88-5CE0-42DC-ACEE-2BFC712F0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E291AA-593E-4AD4-BAEC-A11F6C1FE0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70336-B234-4399-9E92-B48294918C59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14303</TotalTime>
  <Words>1227</Words>
  <Application>Microsoft Office PowerPoint</Application>
  <PresentationFormat>On-screen Show (4:3)</PresentationFormat>
  <Paragraphs>303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Wingdings</vt:lpstr>
      <vt:lpstr>Retrospect</vt:lpstr>
      <vt:lpstr>Using Data, Research, and Information for                     Informed Pretrial Decision Making</vt:lpstr>
      <vt:lpstr>What is Pretrial?</vt:lpstr>
      <vt:lpstr>Pretrial Pilot  </vt:lpstr>
      <vt:lpstr>Pretrial Justice</vt:lpstr>
      <vt:lpstr>Data Needed for Pretrial</vt:lpstr>
      <vt:lpstr>Pretrial: Risk Assessment </vt:lpstr>
      <vt:lpstr>Pretrial: Risk Assessment </vt:lpstr>
      <vt:lpstr>Pretrial: Data, Performance Measures and Outcomes </vt:lpstr>
      <vt:lpstr>Pretrial: Data, Performance Measures and Outcomes </vt:lpstr>
      <vt:lpstr>Pretrial: Data to Collect </vt:lpstr>
      <vt:lpstr>Pretrial: Data to Collect </vt:lpstr>
      <vt:lpstr>Pretrial: Data to Collect </vt:lpstr>
      <vt:lpstr>Pretrial: Data to Collect </vt:lpstr>
      <vt:lpstr>Data Challenges</vt:lpstr>
      <vt:lpstr>Current Data Sharing Efforts</vt:lpstr>
      <vt:lpstr>Current Data Sharing Efforts</vt:lpstr>
      <vt:lpstr>PowerPoint Presentation</vt:lpstr>
      <vt:lpstr>PowerPoint Presentation</vt:lpstr>
      <vt:lpstr>Why Pretrial? </vt:lpstr>
      <vt:lpstr>Research Background: Risk</vt:lpstr>
      <vt:lpstr>Public Safety Assessment</vt:lpstr>
      <vt:lpstr>Public Safety Assessment </vt:lpstr>
      <vt:lpstr>Appearance and Safety Rates</vt:lpstr>
      <vt:lpstr>Pretrial Pilot Overview: Model Policies </vt:lpstr>
      <vt:lpstr>Research Background: Impact of Detention</vt:lpstr>
      <vt:lpstr>Research Background: Impact of Detention</vt:lpstr>
      <vt:lpstr>Pretrial:  Key Issues</vt:lpstr>
      <vt:lpstr>Pretrial: Key Issues</vt:lpstr>
      <vt:lpstr>Using Data, Research, and Information for                     Informed Pretrial Decision Making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</dc:creator>
  <cp:lastModifiedBy>kostecaalr</cp:lastModifiedBy>
  <cp:revision>329</cp:revision>
  <cp:lastPrinted>2018-10-16T16:01:12Z</cp:lastPrinted>
  <dcterms:created xsi:type="dcterms:W3CDTF">2012-06-18T15:12:49Z</dcterms:created>
  <dcterms:modified xsi:type="dcterms:W3CDTF">2018-10-16T16:13:15Z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0x010100E5BEF30990BA97449AEF8FC22DAB0B02</vt:lpwstr>
  </property>
</Properties>
</file>