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slideLayouts/slideLayout8.xml" ContentType="application/vnd.openxmlformats-officedocument.presentationml.slideLayout+xml"/>
  <Override PartName="/ppt/theme/theme9.xml" ContentType="application/vnd.openxmlformats-officedocument.theme+xml"/>
  <Override PartName="/ppt/slideLayouts/slideLayout9.xml" ContentType="application/vnd.openxmlformats-officedocument.presentationml.slideLayout+xml"/>
  <Override PartName="/ppt/theme/theme10.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11.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12.xml" ContentType="application/vnd.openxmlformats-officedocument.theme+xml"/>
  <Override PartName="/ppt/slideLayouts/slideLayout3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673" r:id="rId2"/>
    <p:sldMasterId id="2147483675" r:id="rId3"/>
    <p:sldMasterId id="2147483677" r:id="rId4"/>
    <p:sldMasterId id="2147483692" r:id="rId5"/>
    <p:sldMasterId id="2147483679" r:id="rId6"/>
    <p:sldMasterId id="2147483681" r:id="rId7"/>
    <p:sldMasterId id="2147483683" r:id="rId8"/>
    <p:sldMasterId id="2147483684" r:id="rId9"/>
    <p:sldMasterId id="2147483686" r:id="rId10"/>
    <p:sldMasterId id="2147483648" r:id="rId11"/>
    <p:sldMasterId id="2147483661" r:id="rId12"/>
    <p:sldMasterId id="2147483690" r:id="rId13"/>
  </p:sldMasterIdLst>
  <p:notesMasterIdLst>
    <p:notesMasterId r:id="rId40"/>
  </p:notesMasterIdLst>
  <p:handoutMasterIdLst>
    <p:handoutMasterId r:id="rId41"/>
  </p:handoutMasterIdLst>
  <p:sldIdLst>
    <p:sldId id="771" r:id="rId14"/>
    <p:sldId id="258" r:id="rId15"/>
    <p:sldId id="643" r:id="rId16"/>
    <p:sldId id="324" r:id="rId17"/>
    <p:sldId id="737" r:id="rId18"/>
    <p:sldId id="750" r:id="rId19"/>
    <p:sldId id="650" r:id="rId20"/>
    <p:sldId id="757" r:id="rId21"/>
    <p:sldId id="767" r:id="rId22"/>
    <p:sldId id="760" r:id="rId23"/>
    <p:sldId id="764" r:id="rId24"/>
    <p:sldId id="758" r:id="rId25"/>
    <p:sldId id="773" r:id="rId26"/>
    <p:sldId id="740" r:id="rId27"/>
    <p:sldId id="625" r:id="rId28"/>
    <p:sldId id="746" r:id="rId29"/>
    <p:sldId id="756" r:id="rId30"/>
    <p:sldId id="770" r:id="rId31"/>
    <p:sldId id="765" r:id="rId32"/>
    <p:sldId id="766" r:id="rId33"/>
    <p:sldId id="632" r:id="rId34"/>
    <p:sldId id="680" r:id="rId35"/>
    <p:sldId id="679" r:id="rId36"/>
    <p:sldId id="635" r:id="rId37"/>
    <p:sldId id="728" r:id="rId38"/>
    <p:sldId id="444" r:id="rId39"/>
  </p:sldIdLst>
  <p:sldSz cx="9144000" cy="6858000" type="screen4x3"/>
  <p:notesSz cx="7010400" cy="9296400"/>
  <p:custDataLst>
    <p:tags r:id="rId4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es, Julie M - DOR" initials="RJM-D" lastIdx="1" clrIdx="0">
    <p:extLst>
      <p:ext uri="{19B8F6BF-5375-455C-9EA6-DF929625EA0E}">
        <p15:presenceInfo xmlns:p15="http://schemas.microsoft.com/office/powerpoint/2012/main" userId="S-1-5-21-1656521779-2365707116-392524534-63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15" autoAdjust="0"/>
    <p:restoredTop sz="86587" autoAdjust="0"/>
  </p:normalViewPr>
  <p:slideViewPr>
    <p:cSldViewPr>
      <p:cViewPr varScale="1">
        <p:scale>
          <a:sx n="66" d="100"/>
          <a:sy n="66" d="100"/>
        </p:scale>
        <p:origin x="126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tags" Target="tags/tag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notesMaster" Target="notesMasters/notesMaster1.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3038475" cy="465138"/>
          </a:xfrm>
          <a:prstGeom prst="rect">
            <a:avLst/>
          </a:prstGeom>
        </p:spPr>
        <p:txBody>
          <a:bodyPr vert="horz" lIns="91404" tIns="45700" rIns="91404" bIns="45700" rtlCol="0"/>
          <a:lstStyle>
            <a:lvl1pPr algn="l">
              <a:defRPr sz="1200"/>
            </a:lvl1pPr>
          </a:lstStyle>
          <a:p>
            <a:endParaRPr lang="en-US" dirty="0"/>
          </a:p>
        </p:txBody>
      </p:sp>
      <p:sp>
        <p:nvSpPr>
          <p:cNvPr id="3" name="Date Placeholder 2"/>
          <p:cNvSpPr>
            <a:spLocks noGrp="1"/>
          </p:cNvSpPr>
          <p:nvPr>
            <p:ph type="dt" sz="quarter" idx="1"/>
          </p:nvPr>
        </p:nvSpPr>
        <p:spPr>
          <a:xfrm>
            <a:off x="3970342" y="4"/>
            <a:ext cx="3038475" cy="465138"/>
          </a:xfrm>
          <a:prstGeom prst="rect">
            <a:avLst/>
          </a:prstGeom>
        </p:spPr>
        <p:txBody>
          <a:bodyPr vert="horz" lIns="91404" tIns="45700" rIns="91404" bIns="45700" rtlCol="0"/>
          <a:lstStyle>
            <a:lvl1pPr algn="r">
              <a:defRPr sz="1200"/>
            </a:lvl1pPr>
          </a:lstStyle>
          <a:p>
            <a:fld id="{8ACDEF9B-219E-4CA0-AF63-8014521DBA43}" type="datetimeFigureOut">
              <a:rPr lang="en-US" smtClean="0"/>
              <a:t>8/6/2018</a:t>
            </a:fld>
            <a:endParaRPr lang="en-US" dirty="0"/>
          </a:p>
        </p:txBody>
      </p:sp>
      <p:sp>
        <p:nvSpPr>
          <p:cNvPr id="4" name="Footer Placeholder 3"/>
          <p:cNvSpPr>
            <a:spLocks noGrp="1"/>
          </p:cNvSpPr>
          <p:nvPr>
            <p:ph type="ftr" sz="quarter" idx="2"/>
          </p:nvPr>
        </p:nvSpPr>
        <p:spPr>
          <a:xfrm>
            <a:off x="4" y="8829675"/>
            <a:ext cx="3038475" cy="465138"/>
          </a:xfrm>
          <a:prstGeom prst="rect">
            <a:avLst/>
          </a:prstGeom>
        </p:spPr>
        <p:txBody>
          <a:bodyPr vert="horz" lIns="91404" tIns="45700" rIns="91404" bIns="4570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2" y="8829675"/>
            <a:ext cx="3038475" cy="465138"/>
          </a:xfrm>
          <a:prstGeom prst="rect">
            <a:avLst/>
          </a:prstGeom>
        </p:spPr>
        <p:txBody>
          <a:bodyPr vert="horz" lIns="91404" tIns="45700" rIns="91404" bIns="45700" rtlCol="0" anchor="b"/>
          <a:lstStyle>
            <a:lvl1pPr algn="r">
              <a:defRPr sz="1200"/>
            </a:lvl1pPr>
          </a:lstStyle>
          <a:p>
            <a:fld id="{C32F67B2-2B08-4B5D-8AAD-6FDD0F7A001E}" type="slidenum">
              <a:rPr lang="en-US" smtClean="0"/>
              <a:t>‹#›</a:t>
            </a:fld>
            <a:endParaRPr lang="en-US" dirty="0"/>
          </a:p>
        </p:txBody>
      </p:sp>
    </p:spTree>
    <p:extLst>
      <p:ext uri="{BB962C8B-B14F-4D97-AF65-F5344CB8AC3E}">
        <p14:creationId xmlns:p14="http://schemas.microsoft.com/office/powerpoint/2010/main" val="1408418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3037840" cy="464820"/>
          </a:xfrm>
          <a:prstGeom prst="rect">
            <a:avLst/>
          </a:prstGeom>
        </p:spPr>
        <p:txBody>
          <a:bodyPr vert="horz" lIns="93141" tIns="46569" rIns="93141" bIns="46569" rtlCol="0"/>
          <a:lstStyle>
            <a:lvl1pPr algn="l">
              <a:defRPr sz="1200"/>
            </a:lvl1pPr>
          </a:lstStyle>
          <a:p>
            <a:endParaRPr lang="en-US" dirty="0"/>
          </a:p>
        </p:txBody>
      </p:sp>
      <p:sp>
        <p:nvSpPr>
          <p:cNvPr id="3" name="Date Placeholder 2"/>
          <p:cNvSpPr>
            <a:spLocks noGrp="1"/>
          </p:cNvSpPr>
          <p:nvPr>
            <p:ph type="dt" idx="1"/>
          </p:nvPr>
        </p:nvSpPr>
        <p:spPr>
          <a:xfrm>
            <a:off x="3970938" y="4"/>
            <a:ext cx="3037840" cy="464820"/>
          </a:xfrm>
          <a:prstGeom prst="rect">
            <a:avLst/>
          </a:prstGeom>
        </p:spPr>
        <p:txBody>
          <a:bodyPr vert="horz" lIns="93141" tIns="46569" rIns="93141" bIns="46569" rtlCol="0"/>
          <a:lstStyle>
            <a:lvl1pPr algn="r">
              <a:defRPr sz="1200"/>
            </a:lvl1pPr>
          </a:lstStyle>
          <a:p>
            <a:fld id="{7320C41F-5C5F-405A-A9D1-569C41B5B8AF}" type="datetimeFigureOut">
              <a:rPr lang="en-US" smtClean="0"/>
              <a:t>8/6/2018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41" tIns="46569" rIns="93141" bIns="46569"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41" tIns="46569" rIns="93141" bIns="4656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8829967"/>
            <a:ext cx="3037840" cy="464820"/>
          </a:xfrm>
          <a:prstGeom prst="rect">
            <a:avLst/>
          </a:prstGeom>
        </p:spPr>
        <p:txBody>
          <a:bodyPr vert="horz" lIns="93141" tIns="46569" rIns="93141" bIns="4656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41" tIns="46569" rIns="93141" bIns="46569" rtlCol="0" anchor="b"/>
          <a:lstStyle>
            <a:lvl1pPr algn="r">
              <a:defRPr sz="1200"/>
            </a:lvl1pPr>
          </a:lstStyle>
          <a:p>
            <a:fld id="{A3604D97-9D3A-4E3B-8E79-34291607BC39}" type="slidenum">
              <a:rPr lang="en-US" smtClean="0"/>
              <a:t>‹#›</a:t>
            </a:fld>
            <a:endParaRPr lang="en-US" dirty="0"/>
          </a:p>
        </p:txBody>
      </p:sp>
    </p:spTree>
    <p:extLst>
      <p:ext uri="{BB962C8B-B14F-4D97-AF65-F5344CB8AC3E}">
        <p14:creationId xmlns:p14="http://schemas.microsoft.com/office/powerpoint/2010/main" val="2374936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a:t>
            </a:fld>
            <a:endParaRPr lang="en-US" dirty="0"/>
          </a:p>
        </p:txBody>
      </p:sp>
    </p:spTree>
    <p:extLst>
      <p:ext uri="{BB962C8B-B14F-4D97-AF65-F5344CB8AC3E}">
        <p14:creationId xmlns:p14="http://schemas.microsoft.com/office/powerpoint/2010/main" val="124016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11</a:t>
            </a:fld>
            <a:endParaRPr lang="en-US" dirty="0"/>
          </a:p>
        </p:txBody>
      </p:sp>
    </p:spTree>
    <p:extLst>
      <p:ext uri="{BB962C8B-B14F-4D97-AF65-F5344CB8AC3E}">
        <p14:creationId xmlns:p14="http://schemas.microsoft.com/office/powerpoint/2010/main" val="2994620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12</a:t>
            </a:fld>
            <a:endParaRPr lang="en-US" dirty="0"/>
          </a:p>
        </p:txBody>
      </p:sp>
    </p:spTree>
    <p:extLst>
      <p:ext uri="{BB962C8B-B14F-4D97-AF65-F5344CB8AC3E}">
        <p14:creationId xmlns:p14="http://schemas.microsoft.com/office/powerpoint/2010/main" val="2807826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13</a:t>
            </a:fld>
            <a:endParaRPr lang="en-US" dirty="0"/>
          </a:p>
        </p:txBody>
      </p:sp>
    </p:spTree>
    <p:extLst>
      <p:ext uri="{BB962C8B-B14F-4D97-AF65-F5344CB8AC3E}">
        <p14:creationId xmlns:p14="http://schemas.microsoft.com/office/powerpoint/2010/main" val="1663760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14</a:t>
            </a:fld>
            <a:endParaRPr lang="en-US" dirty="0"/>
          </a:p>
        </p:txBody>
      </p:sp>
    </p:spTree>
    <p:extLst>
      <p:ext uri="{BB962C8B-B14F-4D97-AF65-F5344CB8AC3E}">
        <p14:creationId xmlns:p14="http://schemas.microsoft.com/office/powerpoint/2010/main" val="3391797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15</a:t>
            </a:fld>
            <a:endParaRPr lang="en-US" dirty="0"/>
          </a:p>
        </p:txBody>
      </p:sp>
    </p:spTree>
    <p:extLst>
      <p:ext uri="{BB962C8B-B14F-4D97-AF65-F5344CB8AC3E}">
        <p14:creationId xmlns:p14="http://schemas.microsoft.com/office/powerpoint/2010/main" val="2096087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 look into windows</a:t>
            </a:r>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16</a:t>
            </a:fld>
            <a:endParaRPr lang="en-US" dirty="0"/>
          </a:p>
        </p:txBody>
      </p:sp>
    </p:spTree>
    <p:extLst>
      <p:ext uri="{BB962C8B-B14F-4D97-AF65-F5344CB8AC3E}">
        <p14:creationId xmlns:p14="http://schemas.microsoft.com/office/powerpoint/2010/main" val="1340577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 look into windows</a:t>
            </a:r>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17</a:t>
            </a:fld>
            <a:endParaRPr lang="en-US" dirty="0"/>
          </a:p>
        </p:txBody>
      </p:sp>
    </p:spTree>
    <p:extLst>
      <p:ext uri="{BB962C8B-B14F-4D97-AF65-F5344CB8AC3E}">
        <p14:creationId xmlns:p14="http://schemas.microsoft.com/office/powerpoint/2010/main" val="36738770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 look into windows</a:t>
            </a:r>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18</a:t>
            </a:fld>
            <a:endParaRPr lang="en-US" dirty="0"/>
          </a:p>
        </p:txBody>
      </p:sp>
    </p:spTree>
    <p:extLst>
      <p:ext uri="{BB962C8B-B14F-4D97-AF65-F5344CB8AC3E}">
        <p14:creationId xmlns:p14="http://schemas.microsoft.com/office/powerpoint/2010/main" val="23761230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19</a:t>
            </a:fld>
            <a:endParaRPr lang="en-US" dirty="0"/>
          </a:p>
        </p:txBody>
      </p:sp>
    </p:spTree>
    <p:extLst>
      <p:ext uri="{BB962C8B-B14F-4D97-AF65-F5344CB8AC3E}">
        <p14:creationId xmlns:p14="http://schemas.microsoft.com/office/powerpoint/2010/main" val="40324061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20</a:t>
            </a:fld>
            <a:endParaRPr lang="en-US" dirty="0"/>
          </a:p>
        </p:txBody>
      </p:sp>
    </p:spTree>
    <p:extLst>
      <p:ext uri="{BB962C8B-B14F-4D97-AF65-F5344CB8AC3E}">
        <p14:creationId xmlns:p14="http://schemas.microsoft.com/office/powerpoint/2010/main" val="1960241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2</a:t>
            </a:fld>
            <a:endParaRPr lang="en-US" dirty="0"/>
          </a:p>
        </p:txBody>
      </p:sp>
    </p:spTree>
    <p:extLst>
      <p:ext uri="{BB962C8B-B14F-4D97-AF65-F5344CB8AC3E}">
        <p14:creationId xmlns:p14="http://schemas.microsoft.com/office/powerpoint/2010/main" val="19575528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37278341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22</a:t>
            </a:fld>
            <a:endParaRPr lang="en-US" dirty="0"/>
          </a:p>
        </p:txBody>
      </p:sp>
    </p:spTree>
    <p:extLst>
      <p:ext uri="{BB962C8B-B14F-4D97-AF65-F5344CB8AC3E}">
        <p14:creationId xmlns:p14="http://schemas.microsoft.com/office/powerpoint/2010/main" val="39664132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892661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24</a:t>
            </a:fld>
            <a:endParaRPr lang="en-US" dirty="0"/>
          </a:p>
        </p:txBody>
      </p:sp>
    </p:spTree>
    <p:extLst>
      <p:ext uri="{BB962C8B-B14F-4D97-AF65-F5344CB8AC3E}">
        <p14:creationId xmlns:p14="http://schemas.microsoft.com/office/powerpoint/2010/main" val="16676338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3604D97-9D3A-4E3B-8E79-34291607BC39}"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40817973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26</a:t>
            </a:fld>
            <a:endParaRPr lang="en-US" dirty="0"/>
          </a:p>
        </p:txBody>
      </p:sp>
    </p:spTree>
    <p:extLst>
      <p:ext uri="{BB962C8B-B14F-4D97-AF65-F5344CB8AC3E}">
        <p14:creationId xmlns:p14="http://schemas.microsoft.com/office/powerpoint/2010/main" val="1034948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3</a:t>
            </a:fld>
            <a:endParaRPr lang="en-US" dirty="0"/>
          </a:p>
        </p:txBody>
      </p:sp>
    </p:spTree>
    <p:extLst>
      <p:ext uri="{BB962C8B-B14F-4D97-AF65-F5344CB8AC3E}">
        <p14:creationId xmlns:p14="http://schemas.microsoft.com/office/powerpoint/2010/main" val="3191050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4</a:t>
            </a:fld>
            <a:endParaRPr lang="en-US" dirty="0"/>
          </a:p>
        </p:txBody>
      </p:sp>
    </p:spTree>
    <p:extLst>
      <p:ext uri="{BB962C8B-B14F-4D97-AF65-F5344CB8AC3E}">
        <p14:creationId xmlns:p14="http://schemas.microsoft.com/office/powerpoint/2010/main" val="4054450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5</a:t>
            </a:fld>
            <a:endParaRPr lang="en-US" dirty="0"/>
          </a:p>
        </p:txBody>
      </p:sp>
    </p:spTree>
    <p:extLst>
      <p:ext uri="{BB962C8B-B14F-4D97-AF65-F5344CB8AC3E}">
        <p14:creationId xmlns:p14="http://schemas.microsoft.com/office/powerpoint/2010/main" val="2026956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mention excluding TID value increment</a:t>
            </a:r>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6</a:t>
            </a:fld>
            <a:endParaRPr lang="en-US" dirty="0"/>
          </a:p>
        </p:txBody>
      </p:sp>
    </p:spTree>
    <p:extLst>
      <p:ext uri="{BB962C8B-B14F-4D97-AF65-F5344CB8AC3E}">
        <p14:creationId xmlns:p14="http://schemas.microsoft.com/office/powerpoint/2010/main" val="348158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7</a:t>
            </a:fld>
            <a:endParaRPr lang="en-US" dirty="0"/>
          </a:p>
        </p:txBody>
      </p:sp>
    </p:spTree>
    <p:extLst>
      <p:ext uri="{BB962C8B-B14F-4D97-AF65-F5344CB8AC3E}">
        <p14:creationId xmlns:p14="http://schemas.microsoft.com/office/powerpoint/2010/main" val="3359800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8</a:t>
            </a:fld>
            <a:endParaRPr lang="en-US" dirty="0"/>
          </a:p>
        </p:txBody>
      </p:sp>
    </p:spTree>
    <p:extLst>
      <p:ext uri="{BB962C8B-B14F-4D97-AF65-F5344CB8AC3E}">
        <p14:creationId xmlns:p14="http://schemas.microsoft.com/office/powerpoint/2010/main" val="766448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604D97-9D3A-4E3B-8E79-34291607BC39}" type="slidenum">
              <a:rPr lang="en-US" smtClean="0"/>
              <a:t>10</a:t>
            </a:fld>
            <a:endParaRPr lang="en-US" dirty="0"/>
          </a:p>
        </p:txBody>
      </p:sp>
    </p:spTree>
    <p:extLst>
      <p:ext uri="{BB962C8B-B14F-4D97-AF65-F5344CB8AC3E}">
        <p14:creationId xmlns:p14="http://schemas.microsoft.com/office/powerpoint/2010/main" val="3636232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F - Title Page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2438400"/>
            <a:ext cx="9144000" cy="688975"/>
          </a:xfrm>
          <a:prstGeom prst="rect">
            <a:avLst/>
          </a:prstGeom>
        </p:spPr>
        <p:txBody>
          <a:bodyPr/>
          <a:lstStyle>
            <a:lvl1pPr>
              <a:defRPr baseline="0"/>
            </a:lvl1pPr>
          </a:lstStyle>
          <a:p>
            <a:r>
              <a:rPr lang="en-US" dirty="0" smtClean="0"/>
              <a:t>Enter Presentation Title</a:t>
            </a:r>
            <a:endParaRPr lang="en-US" dirty="0"/>
          </a:p>
        </p:txBody>
      </p:sp>
      <p:sp>
        <p:nvSpPr>
          <p:cNvPr id="14" name="Text Placeholder 13"/>
          <p:cNvSpPr>
            <a:spLocks noGrp="1"/>
          </p:cNvSpPr>
          <p:nvPr>
            <p:ph type="body" sz="quarter" idx="10" hasCustomPrompt="1"/>
          </p:nvPr>
        </p:nvSpPr>
        <p:spPr>
          <a:xfrm>
            <a:off x="0" y="5562600"/>
            <a:ext cx="9144000" cy="457200"/>
          </a:xfrm>
          <a:prstGeom prst="rect">
            <a:avLst/>
          </a:prstGeom>
        </p:spPr>
        <p:txBody>
          <a:bodyPr/>
          <a:lstStyle>
            <a:lvl1pPr algn="ctr">
              <a:defRPr sz="3100" b="0" baseline="0">
                <a:solidFill>
                  <a:schemeClr val="bg1">
                    <a:lumMod val="50000"/>
                  </a:schemeClr>
                </a:solidFill>
              </a:defRPr>
            </a:lvl1pPr>
            <a:lvl2pPr marL="0" indent="0" algn="ctr">
              <a:buFont typeface="Arial" panose="020B0604020202020204" pitchFamily="34" charset="0"/>
              <a:buNone/>
              <a:defRPr sz="1800" baseline="0">
                <a:solidFill>
                  <a:schemeClr val="bg1">
                    <a:lumMod val="50000"/>
                  </a:schemeClr>
                </a:solidFill>
              </a:defRPr>
            </a:lvl2pPr>
          </a:lstStyle>
          <a:p>
            <a:pPr lvl="0"/>
            <a:r>
              <a:rPr lang="en-US" dirty="0" smtClean="0"/>
              <a:t>Name of Training Event</a:t>
            </a:r>
          </a:p>
        </p:txBody>
      </p:sp>
      <p:sp>
        <p:nvSpPr>
          <p:cNvPr id="6" name="Text Placeholder 13"/>
          <p:cNvSpPr>
            <a:spLocks noGrp="1"/>
          </p:cNvSpPr>
          <p:nvPr>
            <p:ph type="body" sz="quarter" idx="13" hasCustomPrompt="1"/>
          </p:nvPr>
        </p:nvSpPr>
        <p:spPr>
          <a:xfrm>
            <a:off x="0" y="6048375"/>
            <a:ext cx="9144000" cy="381000"/>
          </a:xfrm>
          <a:prstGeom prst="rect">
            <a:avLst/>
          </a:prstGeom>
        </p:spPr>
        <p:txBody>
          <a:bodyPr/>
          <a:lstStyle>
            <a:lvl1pPr algn="ctr">
              <a:defRPr sz="1800" b="0" baseline="0">
                <a:solidFill>
                  <a:schemeClr val="bg1">
                    <a:lumMod val="50000"/>
                  </a:schemeClr>
                </a:solidFill>
              </a:defRPr>
            </a:lvl1pPr>
            <a:lvl2pPr marL="0" indent="0" algn="ctr">
              <a:buFont typeface="Arial" panose="020B0604020202020204" pitchFamily="34" charset="0"/>
              <a:buNone/>
              <a:defRPr sz="1800" baseline="0">
                <a:solidFill>
                  <a:schemeClr val="bg1">
                    <a:lumMod val="50000"/>
                  </a:schemeClr>
                </a:solidFill>
              </a:defRPr>
            </a:lvl2pPr>
          </a:lstStyle>
          <a:p>
            <a:pPr lvl="0"/>
            <a:r>
              <a:rPr lang="en-US" dirty="0" smtClean="0"/>
              <a:t>WI Dept of Revenue | Month Day, 2018</a:t>
            </a:r>
          </a:p>
        </p:txBody>
      </p:sp>
    </p:spTree>
    <p:extLst>
      <p:ext uri="{BB962C8B-B14F-4D97-AF65-F5344CB8AC3E}">
        <p14:creationId xmlns:p14="http://schemas.microsoft.com/office/powerpoint/2010/main" val="12735241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2016</a:t>
            </a:r>
            <a:endParaRPr lang="en-US" dirty="0"/>
          </a:p>
        </p:txBody>
      </p:sp>
      <p:sp>
        <p:nvSpPr>
          <p:cNvPr id="5" name="Footer Placeholder 4"/>
          <p:cNvSpPr>
            <a:spLocks noGrp="1"/>
          </p:cNvSpPr>
          <p:nvPr>
            <p:ph type="ftr" sz="quarter" idx="11"/>
          </p:nvPr>
        </p:nvSpPr>
        <p:spPr/>
        <p:txBody>
          <a:bodyPr/>
          <a:lstStyle/>
          <a:p>
            <a:r>
              <a:rPr lang="en-US" dirty="0" smtClean="0"/>
              <a:t>Wisconsin Department of Revenue</a:t>
            </a:r>
            <a:endParaRPr lang="en-US" dirty="0"/>
          </a:p>
        </p:txBody>
      </p:sp>
      <p:sp>
        <p:nvSpPr>
          <p:cNvPr id="6" name="Slide Number Placeholder 5"/>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53315641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2016</a:t>
            </a:r>
            <a:endParaRPr lang="en-US" dirty="0"/>
          </a:p>
        </p:txBody>
      </p:sp>
      <p:sp>
        <p:nvSpPr>
          <p:cNvPr id="4" name="Footer Placeholder 3"/>
          <p:cNvSpPr>
            <a:spLocks noGrp="1"/>
          </p:cNvSpPr>
          <p:nvPr>
            <p:ph type="ftr" sz="quarter" idx="11"/>
          </p:nvPr>
        </p:nvSpPr>
        <p:spPr/>
        <p:txBody>
          <a:bodyPr/>
          <a:lstStyle/>
          <a:p>
            <a:r>
              <a:rPr lang="en-US" dirty="0" smtClean="0"/>
              <a:t>Wisconsin Department of Revenue</a:t>
            </a:r>
            <a:endParaRPr lang="en-US" dirty="0"/>
          </a:p>
        </p:txBody>
      </p:sp>
      <p:sp>
        <p:nvSpPr>
          <p:cNvPr id="5" name="Slide Number Placeholder 4"/>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412474500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2016</a:t>
            </a:r>
            <a:endParaRPr lang="en-US" dirty="0"/>
          </a:p>
        </p:txBody>
      </p:sp>
      <p:sp>
        <p:nvSpPr>
          <p:cNvPr id="5" name="Footer Placeholder 4"/>
          <p:cNvSpPr>
            <a:spLocks noGrp="1"/>
          </p:cNvSpPr>
          <p:nvPr>
            <p:ph type="ftr" sz="quarter" idx="11"/>
          </p:nvPr>
        </p:nvSpPr>
        <p:spPr/>
        <p:txBody>
          <a:bodyPr/>
          <a:lstStyle/>
          <a:p>
            <a:r>
              <a:rPr lang="en-US" dirty="0" smtClean="0"/>
              <a:t>Wisconsin Department of Revenue</a:t>
            </a:r>
            <a:endParaRPr lang="en-US" dirty="0"/>
          </a:p>
        </p:txBody>
      </p:sp>
      <p:sp>
        <p:nvSpPr>
          <p:cNvPr id="6" name="Slide Number Placeholder 5"/>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3221064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2016</a:t>
            </a:r>
            <a:endParaRPr lang="en-US" dirty="0"/>
          </a:p>
        </p:txBody>
      </p:sp>
      <p:sp>
        <p:nvSpPr>
          <p:cNvPr id="5" name="Footer Placeholder 4"/>
          <p:cNvSpPr>
            <a:spLocks noGrp="1"/>
          </p:cNvSpPr>
          <p:nvPr>
            <p:ph type="ftr" sz="quarter" idx="11"/>
          </p:nvPr>
        </p:nvSpPr>
        <p:spPr/>
        <p:txBody>
          <a:bodyPr/>
          <a:lstStyle/>
          <a:p>
            <a:r>
              <a:rPr lang="en-US" dirty="0" smtClean="0"/>
              <a:t>Wisconsin Department of Revenue</a:t>
            </a:r>
            <a:endParaRPr lang="en-US" dirty="0"/>
          </a:p>
        </p:txBody>
      </p:sp>
      <p:sp>
        <p:nvSpPr>
          <p:cNvPr id="6" name="Slide Number Placeholder 5"/>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7435314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2016</a:t>
            </a:r>
            <a:endParaRPr lang="en-US" dirty="0"/>
          </a:p>
        </p:txBody>
      </p:sp>
      <p:sp>
        <p:nvSpPr>
          <p:cNvPr id="6" name="Footer Placeholder 5"/>
          <p:cNvSpPr>
            <a:spLocks noGrp="1"/>
          </p:cNvSpPr>
          <p:nvPr>
            <p:ph type="ftr" sz="quarter" idx="11"/>
          </p:nvPr>
        </p:nvSpPr>
        <p:spPr/>
        <p:txBody>
          <a:bodyPr/>
          <a:lstStyle/>
          <a:p>
            <a:r>
              <a:rPr lang="en-US" dirty="0" smtClean="0"/>
              <a:t>Wisconsin Department of Revenue</a:t>
            </a:r>
            <a:endParaRPr lang="en-US" dirty="0"/>
          </a:p>
        </p:txBody>
      </p:sp>
      <p:sp>
        <p:nvSpPr>
          <p:cNvPr id="7" name="Slide Number Placeholder 6"/>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416717212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2016</a:t>
            </a:r>
            <a:endParaRPr lang="en-US" dirty="0"/>
          </a:p>
        </p:txBody>
      </p:sp>
      <p:sp>
        <p:nvSpPr>
          <p:cNvPr id="8" name="Footer Placeholder 7"/>
          <p:cNvSpPr>
            <a:spLocks noGrp="1"/>
          </p:cNvSpPr>
          <p:nvPr>
            <p:ph type="ftr" sz="quarter" idx="11"/>
          </p:nvPr>
        </p:nvSpPr>
        <p:spPr/>
        <p:txBody>
          <a:bodyPr/>
          <a:lstStyle/>
          <a:p>
            <a:r>
              <a:rPr lang="en-US" dirty="0" smtClean="0"/>
              <a:t>Wisconsin Department of Revenue</a:t>
            </a:r>
            <a:endParaRPr lang="en-US" dirty="0"/>
          </a:p>
        </p:txBody>
      </p:sp>
      <p:sp>
        <p:nvSpPr>
          <p:cNvPr id="9" name="Slide Number Placeholder 8"/>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29154608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2016</a:t>
            </a:r>
            <a:endParaRPr lang="en-US" dirty="0"/>
          </a:p>
        </p:txBody>
      </p:sp>
      <p:sp>
        <p:nvSpPr>
          <p:cNvPr id="4" name="Footer Placeholder 3"/>
          <p:cNvSpPr>
            <a:spLocks noGrp="1"/>
          </p:cNvSpPr>
          <p:nvPr>
            <p:ph type="ftr" sz="quarter" idx="11"/>
          </p:nvPr>
        </p:nvSpPr>
        <p:spPr/>
        <p:txBody>
          <a:bodyPr/>
          <a:lstStyle/>
          <a:p>
            <a:r>
              <a:rPr lang="en-US" dirty="0" smtClean="0"/>
              <a:t>Wisconsin Department of Revenue</a:t>
            </a:r>
            <a:endParaRPr lang="en-US" dirty="0"/>
          </a:p>
        </p:txBody>
      </p:sp>
      <p:sp>
        <p:nvSpPr>
          <p:cNvPr id="5" name="Slide Number Placeholder 4"/>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40679251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2016</a:t>
            </a:r>
            <a:endParaRPr lang="en-US" dirty="0"/>
          </a:p>
        </p:txBody>
      </p:sp>
      <p:sp>
        <p:nvSpPr>
          <p:cNvPr id="3" name="Footer Placeholder 2"/>
          <p:cNvSpPr>
            <a:spLocks noGrp="1"/>
          </p:cNvSpPr>
          <p:nvPr>
            <p:ph type="ftr" sz="quarter" idx="11"/>
          </p:nvPr>
        </p:nvSpPr>
        <p:spPr/>
        <p:txBody>
          <a:bodyPr/>
          <a:lstStyle/>
          <a:p>
            <a:r>
              <a:rPr lang="en-US" dirty="0" smtClean="0"/>
              <a:t>Wisconsin Department of Revenue</a:t>
            </a:r>
            <a:endParaRPr lang="en-US" dirty="0"/>
          </a:p>
        </p:txBody>
      </p:sp>
      <p:sp>
        <p:nvSpPr>
          <p:cNvPr id="4" name="Slide Number Placeholder 3"/>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351331808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2016</a:t>
            </a:r>
            <a:endParaRPr lang="en-US" dirty="0"/>
          </a:p>
        </p:txBody>
      </p:sp>
      <p:sp>
        <p:nvSpPr>
          <p:cNvPr id="6" name="Footer Placeholder 5"/>
          <p:cNvSpPr>
            <a:spLocks noGrp="1"/>
          </p:cNvSpPr>
          <p:nvPr>
            <p:ph type="ftr" sz="quarter" idx="11"/>
          </p:nvPr>
        </p:nvSpPr>
        <p:spPr/>
        <p:txBody>
          <a:bodyPr/>
          <a:lstStyle/>
          <a:p>
            <a:r>
              <a:rPr lang="en-US" dirty="0" smtClean="0"/>
              <a:t>Wisconsin Department of Revenue</a:t>
            </a:r>
            <a:endParaRPr lang="en-US" dirty="0"/>
          </a:p>
        </p:txBody>
      </p:sp>
      <p:sp>
        <p:nvSpPr>
          <p:cNvPr id="7" name="Slide Number Placeholder 6"/>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41753588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2016</a:t>
            </a:r>
            <a:endParaRPr lang="en-US" dirty="0"/>
          </a:p>
        </p:txBody>
      </p:sp>
      <p:sp>
        <p:nvSpPr>
          <p:cNvPr id="6" name="Footer Placeholder 5"/>
          <p:cNvSpPr>
            <a:spLocks noGrp="1"/>
          </p:cNvSpPr>
          <p:nvPr>
            <p:ph type="ftr" sz="quarter" idx="11"/>
          </p:nvPr>
        </p:nvSpPr>
        <p:spPr/>
        <p:txBody>
          <a:bodyPr/>
          <a:lstStyle/>
          <a:p>
            <a:r>
              <a:rPr lang="en-US" dirty="0" smtClean="0"/>
              <a:t>Wisconsin Department of Revenue</a:t>
            </a:r>
            <a:endParaRPr lang="en-US" dirty="0"/>
          </a:p>
        </p:txBody>
      </p:sp>
      <p:sp>
        <p:nvSpPr>
          <p:cNvPr id="7" name="Slide Number Placeholder 6"/>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15649976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F - Thank you">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904519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2016</a:t>
            </a:r>
            <a:endParaRPr lang="en-US" dirty="0"/>
          </a:p>
        </p:txBody>
      </p:sp>
      <p:sp>
        <p:nvSpPr>
          <p:cNvPr id="5" name="Footer Placeholder 4"/>
          <p:cNvSpPr>
            <a:spLocks noGrp="1"/>
          </p:cNvSpPr>
          <p:nvPr>
            <p:ph type="ftr" sz="quarter" idx="11"/>
          </p:nvPr>
        </p:nvSpPr>
        <p:spPr/>
        <p:txBody>
          <a:bodyPr/>
          <a:lstStyle/>
          <a:p>
            <a:r>
              <a:rPr lang="en-US" dirty="0" smtClean="0"/>
              <a:t>Wisconsin Department of Revenue</a:t>
            </a:r>
            <a:endParaRPr lang="en-US" dirty="0"/>
          </a:p>
        </p:txBody>
      </p:sp>
      <p:sp>
        <p:nvSpPr>
          <p:cNvPr id="6" name="Slide Number Placeholder 5"/>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257977265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2016</a:t>
            </a:r>
            <a:endParaRPr lang="en-US" dirty="0"/>
          </a:p>
        </p:txBody>
      </p:sp>
      <p:sp>
        <p:nvSpPr>
          <p:cNvPr id="5" name="Footer Placeholder 4"/>
          <p:cNvSpPr>
            <a:spLocks noGrp="1"/>
          </p:cNvSpPr>
          <p:nvPr>
            <p:ph type="ftr" sz="quarter" idx="11"/>
          </p:nvPr>
        </p:nvSpPr>
        <p:spPr/>
        <p:txBody>
          <a:bodyPr/>
          <a:lstStyle/>
          <a:p>
            <a:r>
              <a:rPr lang="en-US" dirty="0" smtClean="0"/>
              <a:t>Wisconsin Department of Revenue</a:t>
            </a:r>
            <a:endParaRPr lang="en-US" dirty="0"/>
          </a:p>
        </p:txBody>
      </p:sp>
      <p:sp>
        <p:nvSpPr>
          <p:cNvPr id="6" name="Slide Number Placeholder 5"/>
          <p:cNvSpPr>
            <a:spLocks noGrp="1"/>
          </p:cNvSpPr>
          <p:nvPr>
            <p:ph type="sldNum" sz="quarter" idx="12"/>
          </p:nvPr>
        </p:nvSpPr>
        <p:spPr/>
        <p:txBody>
          <a:bodyPr/>
          <a:lstStyle/>
          <a:p>
            <a:fld id="{653FEDAC-1107-4176-9A6C-9FABD025F120}" type="slidenum">
              <a:rPr lang="en-US" smtClean="0"/>
              <a:t>‹#›</a:t>
            </a:fld>
            <a:endParaRPr lang="en-US" dirty="0"/>
          </a:p>
        </p:txBody>
      </p:sp>
    </p:spTree>
    <p:extLst>
      <p:ext uri="{BB962C8B-B14F-4D97-AF65-F5344CB8AC3E}">
        <p14:creationId xmlns:p14="http://schemas.microsoft.com/office/powerpoint/2010/main" val="212648369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2016</a:t>
            </a:r>
            <a:endParaRPr lang="en-US" dirty="0"/>
          </a:p>
        </p:txBody>
      </p:sp>
      <p:sp>
        <p:nvSpPr>
          <p:cNvPr id="5" name="Footer Placeholder 4"/>
          <p:cNvSpPr>
            <a:spLocks noGrp="1"/>
          </p:cNvSpPr>
          <p:nvPr>
            <p:ph type="ftr" sz="quarter" idx="11"/>
          </p:nvPr>
        </p:nvSpPr>
        <p:spPr/>
        <p:txBody>
          <a:bodyPr/>
          <a:lstStyle/>
          <a:p>
            <a:r>
              <a:rPr lang="en-US" dirty="0" smtClean="0"/>
              <a:t>Wisconsin Department of Revenue</a:t>
            </a:r>
            <a:endParaRPr lang="en-US" dirty="0"/>
          </a:p>
        </p:txBody>
      </p:sp>
      <p:sp>
        <p:nvSpPr>
          <p:cNvPr id="6" name="Slide Number Placeholder 5"/>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39026138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2016</a:t>
            </a:r>
            <a:endParaRPr lang="en-US" dirty="0"/>
          </a:p>
        </p:txBody>
      </p:sp>
      <p:sp>
        <p:nvSpPr>
          <p:cNvPr id="5" name="Footer Placeholder 4"/>
          <p:cNvSpPr>
            <a:spLocks noGrp="1"/>
          </p:cNvSpPr>
          <p:nvPr>
            <p:ph type="ftr" sz="quarter" idx="11"/>
          </p:nvPr>
        </p:nvSpPr>
        <p:spPr/>
        <p:txBody>
          <a:bodyPr/>
          <a:lstStyle/>
          <a:p>
            <a:r>
              <a:rPr lang="en-US" dirty="0" smtClean="0"/>
              <a:t>Wisconsin Department of Revenue</a:t>
            </a:r>
            <a:endParaRPr lang="en-US" dirty="0"/>
          </a:p>
        </p:txBody>
      </p:sp>
      <p:sp>
        <p:nvSpPr>
          <p:cNvPr id="6" name="Slide Number Placeholder 5"/>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397410214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2016</a:t>
            </a:r>
            <a:endParaRPr lang="en-US" dirty="0"/>
          </a:p>
        </p:txBody>
      </p:sp>
      <p:sp>
        <p:nvSpPr>
          <p:cNvPr id="5" name="Footer Placeholder 4"/>
          <p:cNvSpPr>
            <a:spLocks noGrp="1"/>
          </p:cNvSpPr>
          <p:nvPr>
            <p:ph type="ftr" sz="quarter" idx="11"/>
          </p:nvPr>
        </p:nvSpPr>
        <p:spPr/>
        <p:txBody>
          <a:bodyPr/>
          <a:lstStyle/>
          <a:p>
            <a:r>
              <a:rPr lang="en-US" dirty="0" smtClean="0"/>
              <a:t>Wisconsin Department of Revenue</a:t>
            </a:r>
            <a:endParaRPr lang="en-US" dirty="0"/>
          </a:p>
        </p:txBody>
      </p:sp>
      <p:sp>
        <p:nvSpPr>
          <p:cNvPr id="6" name="Slide Number Placeholder 5"/>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81839583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2016</a:t>
            </a:r>
            <a:endParaRPr lang="en-US" dirty="0"/>
          </a:p>
        </p:txBody>
      </p:sp>
      <p:sp>
        <p:nvSpPr>
          <p:cNvPr id="6" name="Footer Placeholder 5"/>
          <p:cNvSpPr>
            <a:spLocks noGrp="1"/>
          </p:cNvSpPr>
          <p:nvPr>
            <p:ph type="ftr" sz="quarter" idx="11"/>
          </p:nvPr>
        </p:nvSpPr>
        <p:spPr/>
        <p:txBody>
          <a:bodyPr/>
          <a:lstStyle/>
          <a:p>
            <a:r>
              <a:rPr lang="en-US" dirty="0" smtClean="0"/>
              <a:t>Wisconsin Department of Revenue</a:t>
            </a:r>
            <a:endParaRPr lang="en-US" dirty="0"/>
          </a:p>
        </p:txBody>
      </p:sp>
      <p:sp>
        <p:nvSpPr>
          <p:cNvPr id="7" name="Slide Number Placeholder 6"/>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227452689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2016</a:t>
            </a:r>
            <a:endParaRPr lang="en-US" dirty="0"/>
          </a:p>
        </p:txBody>
      </p:sp>
      <p:sp>
        <p:nvSpPr>
          <p:cNvPr id="8" name="Footer Placeholder 7"/>
          <p:cNvSpPr>
            <a:spLocks noGrp="1"/>
          </p:cNvSpPr>
          <p:nvPr>
            <p:ph type="ftr" sz="quarter" idx="11"/>
          </p:nvPr>
        </p:nvSpPr>
        <p:spPr/>
        <p:txBody>
          <a:bodyPr/>
          <a:lstStyle/>
          <a:p>
            <a:r>
              <a:rPr lang="en-US" dirty="0" smtClean="0"/>
              <a:t>Wisconsin Department of Revenue</a:t>
            </a:r>
            <a:endParaRPr lang="en-US" dirty="0"/>
          </a:p>
        </p:txBody>
      </p:sp>
      <p:sp>
        <p:nvSpPr>
          <p:cNvPr id="9" name="Slide Number Placeholder 8"/>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678671113"/>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2016</a:t>
            </a:r>
            <a:endParaRPr lang="en-US" dirty="0"/>
          </a:p>
        </p:txBody>
      </p:sp>
      <p:sp>
        <p:nvSpPr>
          <p:cNvPr id="4" name="Footer Placeholder 3"/>
          <p:cNvSpPr>
            <a:spLocks noGrp="1"/>
          </p:cNvSpPr>
          <p:nvPr>
            <p:ph type="ftr" sz="quarter" idx="11"/>
          </p:nvPr>
        </p:nvSpPr>
        <p:spPr/>
        <p:txBody>
          <a:bodyPr/>
          <a:lstStyle/>
          <a:p>
            <a:r>
              <a:rPr lang="en-US" dirty="0" smtClean="0"/>
              <a:t>Wisconsin Department of Revenue</a:t>
            </a:r>
            <a:endParaRPr lang="en-US" dirty="0"/>
          </a:p>
        </p:txBody>
      </p:sp>
      <p:sp>
        <p:nvSpPr>
          <p:cNvPr id="5" name="Slide Number Placeholder 4"/>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59229622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2016</a:t>
            </a:r>
            <a:endParaRPr lang="en-US" dirty="0"/>
          </a:p>
        </p:txBody>
      </p:sp>
      <p:sp>
        <p:nvSpPr>
          <p:cNvPr id="3" name="Footer Placeholder 2"/>
          <p:cNvSpPr>
            <a:spLocks noGrp="1"/>
          </p:cNvSpPr>
          <p:nvPr>
            <p:ph type="ftr" sz="quarter" idx="11"/>
          </p:nvPr>
        </p:nvSpPr>
        <p:spPr/>
        <p:txBody>
          <a:bodyPr/>
          <a:lstStyle/>
          <a:p>
            <a:r>
              <a:rPr lang="en-US" dirty="0" smtClean="0"/>
              <a:t>Wisconsin Department of Revenue</a:t>
            </a:r>
            <a:endParaRPr lang="en-US" dirty="0"/>
          </a:p>
        </p:txBody>
      </p:sp>
      <p:sp>
        <p:nvSpPr>
          <p:cNvPr id="4" name="Slide Number Placeholder 3"/>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1557173773"/>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2016</a:t>
            </a:r>
            <a:endParaRPr lang="en-US" dirty="0"/>
          </a:p>
        </p:txBody>
      </p:sp>
      <p:sp>
        <p:nvSpPr>
          <p:cNvPr id="6" name="Footer Placeholder 5"/>
          <p:cNvSpPr>
            <a:spLocks noGrp="1"/>
          </p:cNvSpPr>
          <p:nvPr>
            <p:ph type="ftr" sz="quarter" idx="11"/>
          </p:nvPr>
        </p:nvSpPr>
        <p:spPr/>
        <p:txBody>
          <a:bodyPr/>
          <a:lstStyle/>
          <a:p>
            <a:r>
              <a:rPr lang="en-US" dirty="0" smtClean="0"/>
              <a:t>Wisconsin Department of Revenue</a:t>
            </a:r>
            <a:endParaRPr lang="en-US" dirty="0"/>
          </a:p>
        </p:txBody>
      </p:sp>
      <p:sp>
        <p:nvSpPr>
          <p:cNvPr id="7" name="Slide Number Placeholder 6"/>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28823994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F - Presenter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3200"/>
            </a:lvl1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smtClean="0"/>
              <a:t>Name</a:t>
            </a:r>
            <a:r>
              <a:rPr lang="en-US" sz="2000" dirty="0" smtClean="0"/>
              <a:t/>
            </a:r>
            <a:br>
              <a:rPr lang="en-US" sz="2000" dirty="0" smtClean="0"/>
            </a:br>
            <a:r>
              <a:rPr lang="en-US" sz="2000" dirty="0" smtClean="0"/>
              <a:t>Title</a:t>
            </a:r>
            <a:br>
              <a:rPr lang="en-US" sz="2000" dirty="0" smtClean="0"/>
            </a:br>
            <a:r>
              <a:rPr lang="en-US" sz="2000" dirty="0" smtClean="0"/>
              <a:t>Work area</a:t>
            </a:r>
            <a:r>
              <a:rPr lang="en-US" dirty="0" smtClean="0"/>
              <a:t/>
            </a:r>
            <a:br>
              <a:rPr lang="en-US" dirty="0" smtClean="0"/>
            </a:br>
            <a:r>
              <a:rPr lang="en-US" sz="2400" dirty="0" smtClean="0"/>
              <a:t/>
            </a:r>
            <a:br>
              <a:rPr lang="en-US" sz="2400" dirty="0" smtClean="0"/>
            </a:br>
            <a:r>
              <a:rPr lang="en-US" sz="2800" dirty="0" smtClean="0">
                <a:solidFill>
                  <a:prstClr val="black"/>
                </a:solidFill>
              </a:rPr>
              <a:t>Name</a:t>
            </a:r>
            <a:r>
              <a:rPr lang="en-US" sz="2000" dirty="0" smtClean="0">
                <a:solidFill>
                  <a:prstClr val="black"/>
                </a:solidFill>
              </a:rPr>
              <a:t/>
            </a:r>
            <a:br>
              <a:rPr lang="en-US" sz="2000" dirty="0" smtClean="0">
                <a:solidFill>
                  <a:prstClr val="black"/>
                </a:solidFill>
              </a:rPr>
            </a:br>
            <a:r>
              <a:rPr lang="en-US" sz="2000" dirty="0" smtClean="0">
                <a:solidFill>
                  <a:prstClr val="black"/>
                </a:solidFill>
              </a:rPr>
              <a:t>Title</a:t>
            </a:r>
            <a:br>
              <a:rPr lang="en-US" sz="2000" dirty="0" smtClean="0">
                <a:solidFill>
                  <a:prstClr val="black"/>
                </a:solidFill>
              </a:rPr>
            </a:br>
            <a:r>
              <a:rPr lang="en-US" sz="2000" dirty="0" smtClean="0">
                <a:solidFill>
                  <a:prstClr val="black"/>
                </a:solidFill>
              </a:rPr>
              <a:t>Work area</a:t>
            </a:r>
            <a:endParaRPr lang="en-US" sz="2000" dirty="0" smtClean="0"/>
          </a:p>
          <a:p>
            <a:pPr lvl="0"/>
            <a:endParaRPr lang="en-US" dirty="0"/>
          </a:p>
        </p:txBody>
      </p:sp>
      <p:sp>
        <p:nvSpPr>
          <p:cNvPr id="4" name="Slide Number Placeholder 5"/>
          <p:cNvSpPr>
            <a:spLocks noGrp="1"/>
          </p:cNvSpPr>
          <p:nvPr>
            <p:ph type="sldNum" sz="quarter" idx="4"/>
          </p:nvPr>
        </p:nvSpPr>
        <p:spPr>
          <a:xfrm>
            <a:off x="6532685" y="6356350"/>
            <a:ext cx="2133600" cy="365125"/>
          </a:xfrm>
          <a:prstGeom prst="rect">
            <a:avLst/>
          </a:prstGeom>
        </p:spPr>
        <p:txBody>
          <a:bodyPr anchor="ctr"/>
          <a:lstStyle>
            <a:lvl1pPr algn="r">
              <a:defRPr sz="1200"/>
            </a:lvl1pPr>
          </a:lstStyle>
          <a:p>
            <a:fld id="{653FEDAC-1107-4176-9A6C-9FABD025F120}" type="slidenum">
              <a:rPr lang="en-US" smtClean="0">
                <a:solidFill>
                  <a:prstClr val="black">
                    <a:tint val="75000"/>
                  </a:prstClr>
                </a:solidFill>
              </a:rPr>
              <a:pPr/>
              <a:t>‹#›</a:t>
            </a:fld>
            <a:endParaRPr lang="en-US" dirty="0">
              <a:solidFill>
                <a:prstClr val="black">
                  <a:tint val="75000"/>
                </a:prstClr>
              </a:solidFill>
            </a:endParaRPr>
          </a:p>
        </p:txBody>
      </p:sp>
      <p:sp>
        <p:nvSpPr>
          <p:cNvPr id="5" name="Date Placeholder 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7" name="Footer Placeholder 4"/>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2183485610"/>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2016</a:t>
            </a:r>
            <a:endParaRPr lang="en-US" dirty="0"/>
          </a:p>
        </p:txBody>
      </p:sp>
      <p:sp>
        <p:nvSpPr>
          <p:cNvPr id="6" name="Footer Placeholder 5"/>
          <p:cNvSpPr>
            <a:spLocks noGrp="1"/>
          </p:cNvSpPr>
          <p:nvPr>
            <p:ph type="ftr" sz="quarter" idx="11"/>
          </p:nvPr>
        </p:nvSpPr>
        <p:spPr/>
        <p:txBody>
          <a:bodyPr/>
          <a:lstStyle/>
          <a:p>
            <a:r>
              <a:rPr lang="en-US" dirty="0" smtClean="0"/>
              <a:t>Wisconsin Department of Revenue</a:t>
            </a:r>
            <a:endParaRPr lang="en-US" dirty="0"/>
          </a:p>
        </p:txBody>
      </p:sp>
      <p:sp>
        <p:nvSpPr>
          <p:cNvPr id="7" name="Slide Number Placeholder 6"/>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1967621679"/>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2016</a:t>
            </a:r>
            <a:endParaRPr lang="en-US" dirty="0"/>
          </a:p>
        </p:txBody>
      </p:sp>
      <p:sp>
        <p:nvSpPr>
          <p:cNvPr id="5" name="Footer Placeholder 4"/>
          <p:cNvSpPr>
            <a:spLocks noGrp="1"/>
          </p:cNvSpPr>
          <p:nvPr>
            <p:ph type="ftr" sz="quarter" idx="11"/>
          </p:nvPr>
        </p:nvSpPr>
        <p:spPr/>
        <p:txBody>
          <a:bodyPr/>
          <a:lstStyle/>
          <a:p>
            <a:r>
              <a:rPr lang="en-US" dirty="0" smtClean="0"/>
              <a:t>Wisconsin Department of Revenue</a:t>
            </a:r>
            <a:endParaRPr lang="en-US" dirty="0"/>
          </a:p>
        </p:txBody>
      </p:sp>
      <p:sp>
        <p:nvSpPr>
          <p:cNvPr id="6" name="Slide Number Placeholder 5"/>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3363050095"/>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2016</a:t>
            </a:r>
            <a:endParaRPr lang="en-US" dirty="0"/>
          </a:p>
        </p:txBody>
      </p:sp>
      <p:sp>
        <p:nvSpPr>
          <p:cNvPr id="5" name="Footer Placeholder 4"/>
          <p:cNvSpPr>
            <a:spLocks noGrp="1"/>
          </p:cNvSpPr>
          <p:nvPr>
            <p:ph type="ftr" sz="quarter" idx="11"/>
          </p:nvPr>
        </p:nvSpPr>
        <p:spPr/>
        <p:txBody>
          <a:bodyPr/>
          <a:lstStyle/>
          <a:p>
            <a:r>
              <a:rPr lang="en-US" dirty="0" smtClean="0"/>
              <a:t>Wisconsin Department of Revenue</a:t>
            </a:r>
            <a:endParaRPr lang="en-US" dirty="0"/>
          </a:p>
        </p:txBody>
      </p:sp>
      <p:sp>
        <p:nvSpPr>
          <p:cNvPr id="6" name="Slide Number Placeholder 5"/>
          <p:cNvSpPr>
            <a:spLocks noGrp="1"/>
          </p:cNvSpPr>
          <p:nvPr>
            <p:ph type="sldNum" sz="quarter" idx="12"/>
          </p:nvPr>
        </p:nvSpPr>
        <p:spPr/>
        <p:txBody>
          <a:bodyPr/>
          <a:lstStyle/>
          <a:p>
            <a:fld id="{C022E2FB-A96F-449F-B11E-091618814FCE}" type="slidenum">
              <a:rPr lang="en-US" smtClean="0"/>
              <a:t>‹#›</a:t>
            </a:fld>
            <a:endParaRPr lang="en-US" dirty="0"/>
          </a:p>
        </p:txBody>
      </p:sp>
    </p:spTree>
    <p:extLst>
      <p:ext uri="{BB962C8B-B14F-4D97-AF65-F5344CB8AC3E}">
        <p14:creationId xmlns:p14="http://schemas.microsoft.com/office/powerpoint/2010/main" val="1369628649"/>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tx1"/>
                </a:solidFill>
              </a:defRPr>
            </a:lvl1pPr>
          </a:lstStyle>
          <a:p>
            <a:fld id="{653FEDAC-1107-4176-9A6C-9FABD025F120}"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178743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F - 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199" y="1522412"/>
            <a:ext cx="8153401" cy="701675"/>
          </a:xfrm>
          <a:prstGeom prst="rect">
            <a:avLst/>
          </a:prstGeom>
        </p:spPr>
        <p:txBody>
          <a:bodyPr/>
          <a:lstStyle>
            <a:lvl1pPr>
              <a:defRPr sz="3800" b="1"/>
            </a:lvl1pPr>
          </a:lstStyle>
          <a:p>
            <a:r>
              <a:rPr lang="en-US" dirty="0" smtClean="0"/>
              <a:t>Title (38 </a:t>
            </a:r>
            <a:r>
              <a:rPr lang="en-US" dirty="0" err="1" smtClean="0"/>
              <a:t>pt</a:t>
            </a:r>
            <a:r>
              <a:rPr lang="en-US" dirty="0" smtClean="0"/>
              <a:t>)</a:t>
            </a:r>
            <a:endParaRPr lang="en-US" dirty="0"/>
          </a:p>
        </p:txBody>
      </p:sp>
      <p:sp>
        <p:nvSpPr>
          <p:cNvPr id="14" name="Text Placeholder 13"/>
          <p:cNvSpPr>
            <a:spLocks noGrp="1"/>
          </p:cNvSpPr>
          <p:nvPr>
            <p:ph type="body" sz="quarter" idx="10" hasCustomPrompt="1"/>
          </p:nvPr>
        </p:nvSpPr>
        <p:spPr>
          <a:xfrm>
            <a:off x="550985" y="2362200"/>
            <a:ext cx="8132763" cy="3505200"/>
          </a:xfrm>
          <a:prstGeom prst="rect">
            <a:avLst/>
          </a:prstGeom>
        </p:spPr>
        <p:txBody>
          <a:bodyPr/>
          <a:lstStyle>
            <a:lvl1pPr marL="290513" indent="-290513">
              <a:spcBef>
                <a:spcPts val="0"/>
              </a:spcBef>
              <a:defRPr/>
            </a:lvl1pPr>
            <a:lvl2pPr>
              <a:spcBef>
                <a:spcPts val="0"/>
              </a:spcBef>
              <a:defRPr/>
            </a:lvl2pPr>
            <a:lvl3pPr>
              <a:spcBef>
                <a:spcPts val="0"/>
              </a:spcBef>
              <a:defRPr/>
            </a:lvl3pPr>
            <a:lvl4pPr marL="1143000" indent="-280988">
              <a:spcBef>
                <a:spcPts val="0"/>
              </a:spcBef>
              <a:buFont typeface="Calibri" panose="020F0502020204030204" pitchFamily="34" charset="0"/>
              <a:buChar char="»"/>
              <a:defRPr/>
            </a:lvl4pPr>
          </a:lstStyle>
          <a:p>
            <a:pPr lvl="0"/>
            <a:r>
              <a:rPr lang="en-US" dirty="0" smtClean="0"/>
              <a:t>First level (24 </a:t>
            </a:r>
            <a:r>
              <a:rPr lang="en-US" dirty="0" err="1" smtClean="0"/>
              <a:t>pt</a:t>
            </a:r>
            <a:r>
              <a:rPr lang="en-US" dirty="0" smtClean="0"/>
              <a:t>)</a:t>
            </a:r>
          </a:p>
          <a:p>
            <a:pPr lvl="1"/>
            <a:r>
              <a:rPr lang="en-US" dirty="0" smtClean="0"/>
              <a:t>Second level (20 </a:t>
            </a:r>
            <a:r>
              <a:rPr lang="en-US" dirty="0" err="1" smtClean="0"/>
              <a:t>pt</a:t>
            </a:r>
            <a:r>
              <a:rPr lang="en-US" dirty="0" smtClean="0"/>
              <a:t>)</a:t>
            </a:r>
          </a:p>
          <a:p>
            <a:pPr lvl="2"/>
            <a:r>
              <a:rPr lang="en-US" dirty="0" smtClean="0"/>
              <a:t>Third level (18 </a:t>
            </a:r>
            <a:r>
              <a:rPr lang="en-US" dirty="0" err="1" smtClean="0"/>
              <a:t>pt</a:t>
            </a:r>
            <a:r>
              <a:rPr lang="en-US" dirty="0" smtClean="0"/>
              <a:t>)</a:t>
            </a:r>
          </a:p>
          <a:p>
            <a:pPr lvl="3"/>
            <a:r>
              <a:rPr lang="en-US" dirty="0" smtClean="0"/>
              <a:t>Fourth level (18 </a:t>
            </a:r>
            <a:r>
              <a:rPr lang="en-US" dirty="0" err="1" smtClean="0"/>
              <a:t>pt</a:t>
            </a:r>
            <a:r>
              <a:rPr lang="en-US" dirty="0" smtClean="0"/>
              <a:t>)</a:t>
            </a:r>
          </a:p>
        </p:txBody>
      </p:sp>
      <p:sp>
        <p:nvSpPr>
          <p:cNvPr id="18" name="Date Placeholder 1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19" name="Footer Placeholder 15"/>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
        <p:nvSpPr>
          <p:cNvPr id="20" name="Slide Number Placeholder 16"/>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bg1">
                    <a:lumMod val="50000"/>
                  </a:schemeClr>
                </a:solidFill>
              </a:defRPr>
            </a:lvl1pPr>
          </a:lstStyle>
          <a:p>
            <a:fld id="{653FEDAC-1107-4176-9A6C-9FABD025F120}"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4381871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F 2 -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199" y="1295400"/>
            <a:ext cx="8153401" cy="701675"/>
          </a:xfrm>
          <a:prstGeom prst="rect">
            <a:avLst/>
          </a:prstGeom>
        </p:spPr>
        <p:txBody>
          <a:bodyPr/>
          <a:lstStyle>
            <a:lvl1pPr>
              <a:defRPr sz="3800" b="1"/>
            </a:lvl1pPr>
          </a:lstStyle>
          <a:p>
            <a:r>
              <a:rPr lang="en-US" dirty="0" smtClean="0"/>
              <a:t>Title (38 </a:t>
            </a:r>
            <a:r>
              <a:rPr lang="en-US" dirty="0" err="1" smtClean="0"/>
              <a:t>pt</a:t>
            </a:r>
            <a:r>
              <a:rPr lang="en-US" dirty="0" smtClean="0"/>
              <a:t>)</a:t>
            </a:r>
            <a:endParaRPr lang="en-US" dirty="0"/>
          </a:p>
        </p:txBody>
      </p:sp>
      <p:sp>
        <p:nvSpPr>
          <p:cNvPr id="14" name="Text Placeholder 13"/>
          <p:cNvSpPr>
            <a:spLocks noGrp="1"/>
          </p:cNvSpPr>
          <p:nvPr>
            <p:ph type="body" sz="quarter" idx="10" hasCustomPrompt="1"/>
          </p:nvPr>
        </p:nvSpPr>
        <p:spPr>
          <a:xfrm>
            <a:off x="550985" y="2135188"/>
            <a:ext cx="8132763" cy="3505200"/>
          </a:xfrm>
          <a:prstGeom prst="rect">
            <a:avLst/>
          </a:prstGeom>
        </p:spPr>
        <p:txBody>
          <a:bodyPr/>
          <a:lstStyle>
            <a:lvl1pPr marL="290513" indent="-290513">
              <a:spcBef>
                <a:spcPts val="0"/>
              </a:spcBef>
              <a:defRPr/>
            </a:lvl1pPr>
            <a:lvl2pPr>
              <a:spcBef>
                <a:spcPts val="0"/>
              </a:spcBef>
              <a:defRPr/>
            </a:lvl2pPr>
            <a:lvl3pPr>
              <a:spcBef>
                <a:spcPts val="0"/>
              </a:spcBef>
              <a:defRPr/>
            </a:lvl3pPr>
            <a:lvl4pPr marL="1143000" indent="-280988">
              <a:spcBef>
                <a:spcPts val="0"/>
              </a:spcBef>
              <a:buFont typeface="Calibri" panose="020F0502020204030204" pitchFamily="34" charset="0"/>
              <a:buChar char="»"/>
              <a:defRPr/>
            </a:lvl4pPr>
          </a:lstStyle>
          <a:p>
            <a:pPr lvl="0"/>
            <a:r>
              <a:rPr lang="en-US" dirty="0" smtClean="0"/>
              <a:t>First level (24 </a:t>
            </a:r>
            <a:r>
              <a:rPr lang="en-US" dirty="0" err="1" smtClean="0"/>
              <a:t>pt</a:t>
            </a:r>
            <a:r>
              <a:rPr lang="en-US" dirty="0" smtClean="0"/>
              <a:t>)</a:t>
            </a:r>
          </a:p>
          <a:p>
            <a:pPr lvl="1"/>
            <a:r>
              <a:rPr lang="en-US" dirty="0" smtClean="0"/>
              <a:t>Second level (20 </a:t>
            </a:r>
            <a:r>
              <a:rPr lang="en-US" dirty="0" err="1" smtClean="0"/>
              <a:t>pt</a:t>
            </a:r>
            <a:r>
              <a:rPr lang="en-US" dirty="0" smtClean="0"/>
              <a:t>)</a:t>
            </a:r>
          </a:p>
          <a:p>
            <a:pPr lvl="2"/>
            <a:r>
              <a:rPr lang="en-US" dirty="0" smtClean="0"/>
              <a:t>Third level (18 </a:t>
            </a:r>
            <a:r>
              <a:rPr lang="en-US" dirty="0" err="1" smtClean="0"/>
              <a:t>pt</a:t>
            </a:r>
            <a:r>
              <a:rPr lang="en-US" dirty="0" smtClean="0"/>
              <a:t>)</a:t>
            </a:r>
          </a:p>
          <a:p>
            <a:pPr lvl="3"/>
            <a:r>
              <a:rPr lang="en-US" dirty="0" smtClean="0"/>
              <a:t>Fourth level (18 </a:t>
            </a:r>
            <a:r>
              <a:rPr lang="en-US" dirty="0" err="1" smtClean="0"/>
              <a:t>pt</a:t>
            </a:r>
            <a:r>
              <a:rPr lang="en-US" dirty="0" smtClean="0"/>
              <a:t>)</a:t>
            </a:r>
          </a:p>
        </p:txBody>
      </p:sp>
      <p:sp>
        <p:nvSpPr>
          <p:cNvPr id="18" name="Date Placeholder 1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19" name="Footer Placeholder 15"/>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
        <p:nvSpPr>
          <p:cNvPr id="20" name="Slide Number Placeholder 16"/>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bg1">
                    <a:lumMod val="50000"/>
                  </a:schemeClr>
                </a:solidFill>
              </a:defRPr>
            </a:lvl1pPr>
          </a:lstStyle>
          <a:p>
            <a:fld id="{653FEDAC-1107-4176-9A6C-9FABD025F120}"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17046500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F - Discussion Topic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199" y="1522412"/>
            <a:ext cx="8153401" cy="701675"/>
          </a:xfrm>
          <a:prstGeom prst="rect">
            <a:avLst/>
          </a:prstGeom>
        </p:spPr>
        <p:txBody>
          <a:bodyPr/>
          <a:lstStyle>
            <a:lvl1pPr>
              <a:defRPr sz="3800" b="1" baseline="0"/>
            </a:lvl1pPr>
          </a:lstStyle>
          <a:p>
            <a:r>
              <a:rPr lang="en-US" dirty="0" smtClean="0"/>
              <a:t>Discussion Topics</a:t>
            </a:r>
            <a:endParaRPr lang="en-US" dirty="0"/>
          </a:p>
        </p:txBody>
      </p:sp>
      <p:sp>
        <p:nvSpPr>
          <p:cNvPr id="14" name="Text Placeholder 13"/>
          <p:cNvSpPr>
            <a:spLocks noGrp="1"/>
          </p:cNvSpPr>
          <p:nvPr>
            <p:ph type="body" sz="quarter" idx="10" hasCustomPrompt="1"/>
          </p:nvPr>
        </p:nvSpPr>
        <p:spPr>
          <a:xfrm>
            <a:off x="550985" y="2362200"/>
            <a:ext cx="8132763" cy="3505200"/>
          </a:xfrm>
          <a:prstGeom prst="rect">
            <a:avLst/>
          </a:prstGeom>
        </p:spPr>
        <p:txBody>
          <a:bodyPr/>
          <a:lstStyle>
            <a:lvl1pPr marL="290513" indent="-290513">
              <a:spcBef>
                <a:spcPts val="0"/>
              </a:spcBef>
              <a:defRPr/>
            </a:lvl1pPr>
            <a:lvl2pPr>
              <a:spcBef>
                <a:spcPts val="0"/>
              </a:spcBef>
              <a:defRPr/>
            </a:lvl2pPr>
            <a:lvl3pPr>
              <a:spcBef>
                <a:spcPts val="0"/>
              </a:spcBef>
              <a:defRPr/>
            </a:lvl3pPr>
            <a:lvl4pPr marL="1143000" indent="-280988">
              <a:spcBef>
                <a:spcPts val="0"/>
              </a:spcBef>
              <a:buFont typeface="Calibri" panose="020F0502020204030204" pitchFamily="34" charset="0"/>
              <a:buChar char="»"/>
              <a:defRPr/>
            </a:lvl4pPr>
          </a:lstStyle>
          <a:p>
            <a:pPr lvl="0"/>
            <a:r>
              <a:rPr lang="en-US" dirty="0" smtClean="0"/>
              <a:t>First level (24 </a:t>
            </a:r>
            <a:r>
              <a:rPr lang="en-US" dirty="0" err="1" smtClean="0"/>
              <a:t>pt</a:t>
            </a:r>
            <a:r>
              <a:rPr lang="en-US" dirty="0" smtClean="0"/>
              <a:t>)</a:t>
            </a:r>
          </a:p>
          <a:p>
            <a:pPr lvl="1"/>
            <a:r>
              <a:rPr lang="en-US" dirty="0" smtClean="0"/>
              <a:t>Second level (20 </a:t>
            </a:r>
            <a:r>
              <a:rPr lang="en-US" dirty="0" err="1" smtClean="0"/>
              <a:t>pt</a:t>
            </a:r>
            <a:r>
              <a:rPr lang="en-US" dirty="0" smtClean="0"/>
              <a:t>)</a:t>
            </a:r>
          </a:p>
          <a:p>
            <a:pPr lvl="2"/>
            <a:r>
              <a:rPr lang="en-US" dirty="0" smtClean="0"/>
              <a:t>Third level (18 </a:t>
            </a:r>
            <a:r>
              <a:rPr lang="en-US" dirty="0" err="1" smtClean="0"/>
              <a:t>pt</a:t>
            </a:r>
            <a:r>
              <a:rPr lang="en-US" dirty="0" smtClean="0"/>
              <a:t>)</a:t>
            </a:r>
          </a:p>
          <a:p>
            <a:pPr lvl="3"/>
            <a:r>
              <a:rPr lang="en-US" dirty="0" smtClean="0"/>
              <a:t>Fourth level (18 </a:t>
            </a:r>
            <a:r>
              <a:rPr lang="en-US" dirty="0" err="1" smtClean="0"/>
              <a:t>pt</a:t>
            </a:r>
            <a:r>
              <a:rPr lang="en-US" dirty="0" smtClean="0"/>
              <a:t>)</a:t>
            </a:r>
          </a:p>
        </p:txBody>
      </p:sp>
      <p:sp>
        <p:nvSpPr>
          <p:cNvPr id="18" name="Date Placeholder 1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19" name="Footer Placeholder 15"/>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
        <p:nvSpPr>
          <p:cNvPr id="20" name="Slide Number Placeholder 16"/>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bg1">
                    <a:lumMod val="50000"/>
                  </a:schemeClr>
                </a:solidFill>
              </a:defRPr>
            </a:lvl1pPr>
          </a:lstStyle>
          <a:p>
            <a:fld id="{653FEDAC-1107-4176-9A6C-9FABD025F120}"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382209613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F - Questions">
    <p:spTree>
      <p:nvGrpSpPr>
        <p:cNvPr id="1" name=""/>
        <p:cNvGrpSpPr/>
        <p:nvPr/>
      </p:nvGrpSpPr>
      <p:grpSpPr>
        <a:xfrm>
          <a:off x="0" y="0"/>
          <a:ext cx="0" cy="0"/>
          <a:chOff x="0" y="0"/>
          <a:chExt cx="0" cy="0"/>
        </a:xfrm>
      </p:grpSpPr>
      <p:sp>
        <p:nvSpPr>
          <p:cNvPr id="18" name="Date Placeholder 1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19" name="Footer Placeholder 15"/>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
        <p:nvSpPr>
          <p:cNvPr id="20" name="Slide Number Placeholder 16"/>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bg1">
                    <a:lumMod val="50000"/>
                  </a:schemeClr>
                </a:solidFill>
              </a:defRPr>
            </a:lvl1pPr>
          </a:lstStyle>
          <a:p>
            <a:fld id="{653FEDAC-1107-4176-9A6C-9FABD025F120}"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19755696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bg1"/>
                </a:solidFill>
              </a:defRPr>
            </a:lvl1pPr>
          </a:lstStyle>
          <a:p>
            <a:fld id="{653FEDAC-1107-4176-9A6C-9FABD025F120}"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905736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tx1"/>
                </a:solidFill>
              </a:defRPr>
            </a:lvl1pPr>
          </a:lstStyle>
          <a:p>
            <a:fld id="{653FEDAC-1107-4176-9A6C-9FABD025F120}" type="slidenum">
              <a:rPr lang="en-US" smtClean="0"/>
              <a:pPr/>
              <a:t>‹#›</a:t>
            </a:fld>
            <a:endParaRPr lang="en-US"/>
          </a:p>
        </p:txBody>
      </p:sp>
    </p:spTree>
    <p:extLst>
      <p:ext uri="{BB962C8B-B14F-4D97-AF65-F5344CB8AC3E}">
        <p14:creationId xmlns:p14="http://schemas.microsoft.com/office/powerpoint/2010/main" val="5512451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0.xml"/><Relationship Id="rId1" Type="http://schemas.openxmlformats.org/officeDocument/2006/relationships/slideLayout" Target="../slideLayouts/slideLayout9.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11.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1.jp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12.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3.xml"/><Relationship Id="rId1" Type="http://schemas.openxmlformats.org/officeDocument/2006/relationships/slideLayout" Target="../slideLayouts/slideLayout33.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9.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8" name="Title 1"/>
          <p:cNvSpPr txBox="1">
            <a:spLocks/>
          </p:cNvSpPr>
          <p:nvPr userDrawn="1"/>
        </p:nvSpPr>
        <p:spPr>
          <a:xfrm>
            <a:off x="685800" y="2667001"/>
            <a:ext cx="7772400" cy="762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solidFill>
                <a:prstClr val="black"/>
              </a:solidFill>
            </a:endParaRPr>
          </a:p>
        </p:txBody>
      </p:sp>
      <p:cxnSp>
        <p:nvCxnSpPr>
          <p:cNvPr id="19" name="Straight Connector 18"/>
          <p:cNvCxnSpPr/>
          <p:nvPr userDrawn="1"/>
        </p:nvCxnSpPr>
        <p:spPr>
          <a:xfrm>
            <a:off x="533400" y="19812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533400" y="36576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2985790"/>
      </p:ext>
    </p:extLst>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4400" b="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Slide Number Placeholder 5"/>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tx1"/>
                </a:solidFill>
              </a:defRPr>
            </a:lvl1pPr>
          </a:lstStyle>
          <a:p>
            <a:fld id="{653FEDAC-1107-4176-9A6C-9FABD025F120}" type="slidenum">
              <a:rPr lang="en-US" smtClean="0"/>
              <a:pPr/>
              <a:t>‹#›</a:t>
            </a:fld>
            <a:endParaRPr lang="en-US" dirty="0"/>
          </a:p>
        </p:txBody>
      </p:sp>
    </p:spTree>
    <p:extLst>
      <p:ext uri="{BB962C8B-B14F-4D97-AF65-F5344CB8AC3E}">
        <p14:creationId xmlns:p14="http://schemas.microsoft.com/office/powerpoint/2010/main" val="2145775259"/>
      </p:ext>
    </p:extLst>
  </p:cSld>
  <p:clrMap bg1="lt1" tx1="dk1" bg2="lt2" tx2="dk2" accent1="accent1" accent2="accent2" accent3="accent3" accent4="accent4" accent5="accent5" accent6="accent6" hlink="hlink" folHlink="folHlink"/>
  <p:sldLayoutIdLst>
    <p:sldLayoutId id="2147483687" r:id="rId1"/>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80988" indent="-280988" algn="l" defTabSz="914400" rtl="0" eaLnBrk="1" latinLnBrk="0" hangingPunct="1">
        <a:spcBef>
          <a:spcPct val="20000"/>
        </a:spcBef>
        <a:buFont typeface="Arial" pitchFamily="34" charset="0"/>
        <a:buChar char="•"/>
        <a:defRPr sz="2800" kern="1200" baseline="0">
          <a:solidFill>
            <a:schemeClr val="tx1"/>
          </a:solidFill>
          <a:latin typeface="+mn-lt"/>
          <a:ea typeface="+mn-ea"/>
          <a:cs typeface="+mn-cs"/>
        </a:defRPr>
      </a:lvl1pPr>
      <a:lvl2pPr marL="573088" indent="-292100"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2pPr>
      <a:lvl3pPr marL="804863" indent="-231775" algn="l" defTabSz="914400" rtl="0" eaLnBrk="1" latinLnBrk="0" hangingPunct="1">
        <a:spcBef>
          <a:spcPct val="20000"/>
        </a:spcBef>
        <a:buFont typeface="Arial" pitchFamily="34" charset="0"/>
        <a:buChar char="•"/>
        <a:defRPr sz="2000" kern="1200" baseline="0">
          <a:solidFill>
            <a:schemeClr val="tx1"/>
          </a:solidFill>
          <a:latin typeface="+mn-lt"/>
          <a:ea typeface="+mn-ea"/>
          <a:cs typeface="+mn-cs"/>
        </a:defRPr>
      </a:lvl3pPr>
      <a:lvl4pPr marL="1085850" indent="-2809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377950" indent="-2921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Wisconsin Department of Revenue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FEDAC-1107-4176-9A6C-9FABD025F120}" type="slidenum">
              <a:rPr lang="en-US" smtClean="0"/>
              <a:t>‹#›</a:t>
            </a:fld>
            <a:endParaRPr lang="en-US" dirty="0"/>
          </a:p>
        </p:txBody>
      </p:sp>
    </p:spTree>
    <p:extLst>
      <p:ext uri="{BB962C8B-B14F-4D97-AF65-F5344CB8AC3E}">
        <p14:creationId xmlns:p14="http://schemas.microsoft.com/office/powerpoint/2010/main" val="425284626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2016</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Wisconsin Department of Revenue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22E2FB-A96F-449F-B11E-091618814FCE}" type="slidenum">
              <a:rPr lang="en-US" smtClean="0"/>
              <a:t>‹#›</a:t>
            </a:fld>
            <a:endParaRPr lang="en-US" dirty="0"/>
          </a:p>
        </p:txBody>
      </p:sp>
    </p:spTree>
    <p:extLst>
      <p:ext uri="{BB962C8B-B14F-4D97-AF65-F5344CB8AC3E}">
        <p14:creationId xmlns:p14="http://schemas.microsoft.com/office/powerpoint/2010/main" val="352665628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Slide Number Placeholder 5"/>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tx1"/>
                </a:solidFill>
              </a:defRPr>
            </a:lvl1pPr>
          </a:lstStyle>
          <a:p>
            <a:fld id="{653FEDAC-1107-4176-9A6C-9FABD025F120}"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934106067"/>
      </p:ext>
    </p:extLst>
  </p:cSld>
  <p:clrMap bg1="lt1" tx1="dk1" bg2="lt2" tx2="dk2" accent1="accent1" accent2="accent2" accent3="accent3" accent4="accent4" accent5="accent5" accent6="accent6" hlink="hlink" folHlink="folHlink"/>
  <p:sldLayoutIdLst>
    <p:sldLayoutId id="2147483691" r:id="rId1"/>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80988" indent="-280988" algn="l" defTabSz="914400" rtl="0" eaLnBrk="1" latinLnBrk="0" hangingPunct="1">
        <a:spcBef>
          <a:spcPct val="20000"/>
        </a:spcBef>
        <a:buFont typeface="Arial" pitchFamily="34" charset="0"/>
        <a:buChar char="•"/>
        <a:defRPr sz="2800" kern="1200" baseline="0">
          <a:solidFill>
            <a:schemeClr val="tx1"/>
          </a:solidFill>
          <a:latin typeface="+mn-lt"/>
          <a:ea typeface="+mn-ea"/>
          <a:cs typeface="+mn-cs"/>
        </a:defRPr>
      </a:lvl1pPr>
      <a:lvl2pPr marL="573088" indent="-292100"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2pPr>
      <a:lvl3pPr marL="804863" indent="-231775" algn="l" defTabSz="914400" rtl="0" eaLnBrk="1" latinLnBrk="0" hangingPunct="1">
        <a:spcBef>
          <a:spcPct val="20000"/>
        </a:spcBef>
        <a:buFont typeface="Arial" pitchFamily="34" charset="0"/>
        <a:buChar char="•"/>
        <a:defRPr sz="2000" kern="1200" baseline="0">
          <a:solidFill>
            <a:schemeClr val="tx1"/>
          </a:solidFill>
          <a:latin typeface="+mn-lt"/>
          <a:ea typeface="+mn-ea"/>
          <a:cs typeface="+mn-cs"/>
        </a:defRPr>
      </a:lvl3pPr>
      <a:lvl4pPr marL="1085850" indent="-2809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377950" indent="-2921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8" name="Title 1"/>
          <p:cNvSpPr txBox="1">
            <a:spLocks/>
          </p:cNvSpPr>
          <p:nvPr userDrawn="1"/>
        </p:nvSpPr>
        <p:spPr>
          <a:xfrm>
            <a:off x="685800" y="2667001"/>
            <a:ext cx="7772400" cy="762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solidFill>
                <a:prstClr val="black"/>
              </a:solidFill>
            </a:endParaRPr>
          </a:p>
        </p:txBody>
      </p:sp>
      <p:cxnSp>
        <p:nvCxnSpPr>
          <p:cNvPr id="19" name="Straight Connector 18"/>
          <p:cNvCxnSpPr/>
          <p:nvPr userDrawn="1"/>
        </p:nvCxnSpPr>
        <p:spPr>
          <a:xfrm>
            <a:off x="533400" y="19812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533400" y="36576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Title 1"/>
          <p:cNvSpPr txBox="1">
            <a:spLocks/>
          </p:cNvSpPr>
          <p:nvPr userDrawn="1"/>
        </p:nvSpPr>
        <p:spPr>
          <a:xfrm>
            <a:off x="0" y="2438400"/>
            <a:ext cx="9144000" cy="688975"/>
          </a:xfrm>
          <a:prstGeom prst="rect">
            <a:avLst/>
          </a:prstGeom>
        </p:spPr>
        <p:txBody>
          <a:bodyPr/>
          <a:lstStyle>
            <a:lvl1pPr algn="ctr" defTabSz="914400" rtl="0" eaLnBrk="1" latinLnBrk="0" hangingPunct="1">
              <a:spcBef>
                <a:spcPct val="0"/>
              </a:spcBef>
              <a:buNone/>
              <a:defRPr sz="4400" b="1" kern="1200" baseline="0">
                <a:solidFill>
                  <a:schemeClr val="tx1"/>
                </a:solidFill>
                <a:latin typeface="+mj-lt"/>
                <a:ea typeface="+mj-ea"/>
                <a:cs typeface="+mj-cs"/>
              </a:defRPr>
            </a:lvl1pPr>
          </a:lstStyle>
          <a:p>
            <a:r>
              <a:rPr lang="en-US" dirty="0" smtClean="0"/>
              <a:t>Thank you!</a:t>
            </a:r>
            <a:endParaRPr lang="en-US" dirty="0"/>
          </a:p>
        </p:txBody>
      </p:sp>
    </p:spTree>
    <p:extLst>
      <p:ext uri="{BB962C8B-B14F-4D97-AF65-F5344CB8AC3E}">
        <p14:creationId xmlns:p14="http://schemas.microsoft.com/office/powerpoint/2010/main" val="44631396"/>
      </p:ext>
    </p:extLst>
  </p:cSld>
  <p:clrMap bg1="lt1" tx1="dk1" bg2="lt2" tx2="dk2" accent1="accent1" accent2="accent2" accent3="accent3" accent4="accent4" accent5="accent5" accent6="accent6" hlink="hlink" folHlink="folHlink"/>
  <p:sldLayoutIdLst>
    <p:sldLayoutId id="2147483674"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4400" b="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2514601"/>
            <a:ext cx="8229600" cy="3505200"/>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dirty="0" smtClean="0"/>
              <a:t>Name</a:t>
            </a:r>
            <a:r>
              <a:rPr lang="en-US" sz="2000" dirty="0" smtClean="0"/>
              <a:t/>
            </a:r>
            <a:br>
              <a:rPr lang="en-US" sz="2000" dirty="0" smtClean="0"/>
            </a:br>
            <a:r>
              <a:rPr lang="en-US" sz="2000" dirty="0" smtClean="0"/>
              <a:t>Title</a:t>
            </a:r>
            <a:br>
              <a:rPr lang="en-US" sz="2000" dirty="0" smtClean="0"/>
            </a:br>
            <a:r>
              <a:rPr lang="en-US" sz="2000" dirty="0" smtClean="0"/>
              <a:t>Work area</a:t>
            </a:r>
            <a:r>
              <a:rPr lang="en-US" dirty="0" smtClean="0"/>
              <a:t/>
            </a:r>
            <a:br>
              <a:rPr lang="en-US" dirty="0" smtClean="0"/>
            </a:br>
            <a:r>
              <a:rPr lang="en-US" sz="2400" dirty="0" smtClean="0"/>
              <a:t/>
            </a:r>
            <a:br>
              <a:rPr lang="en-US" sz="2400" dirty="0" smtClean="0"/>
            </a:br>
            <a:r>
              <a:rPr lang="en-US" sz="2800" dirty="0" smtClean="0">
                <a:solidFill>
                  <a:prstClr val="black"/>
                </a:solidFill>
              </a:rPr>
              <a:t>Name</a:t>
            </a:r>
            <a:r>
              <a:rPr lang="en-US" sz="2000" dirty="0" smtClean="0">
                <a:solidFill>
                  <a:prstClr val="black"/>
                </a:solidFill>
              </a:rPr>
              <a:t/>
            </a:r>
            <a:br>
              <a:rPr lang="en-US" sz="2000" dirty="0" smtClean="0">
                <a:solidFill>
                  <a:prstClr val="black"/>
                </a:solidFill>
              </a:rPr>
            </a:br>
            <a:r>
              <a:rPr lang="en-US" sz="2000" dirty="0" smtClean="0">
                <a:solidFill>
                  <a:prstClr val="black"/>
                </a:solidFill>
              </a:rPr>
              <a:t>Title</a:t>
            </a:r>
            <a:br>
              <a:rPr lang="en-US" sz="2000" dirty="0" smtClean="0">
                <a:solidFill>
                  <a:prstClr val="black"/>
                </a:solidFill>
              </a:rPr>
            </a:br>
            <a:r>
              <a:rPr lang="en-US" sz="2000" dirty="0" smtClean="0">
                <a:solidFill>
                  <a:prstClr val="black"/>
                </a:solidFill>
              </a:rPr>
              <a:t>Work area</a:t>
            </a:r>
            <a:endParaRPr lang="en-US" sz="2000" dirty="0" smtClean="0"/>
          </a:p>
          <a:p>
            <a:pPr lvl="0"/>
            <a:endParaRPr lang="en-US" dirty="0"/>
          </a:p>
        </p:txBody>
      </p:sp>
      <p:cxnSp>
        <p:nvCxnSpPr>
          <p:cNvPr id="8" name="Straight Connector 7"/>
          <p:cNvCxnSpPr/>
          <p:nvPr userDrawn="1"/>
        </p:nvCxnSpPr>
        <p:spPr>
          <a:xfrm>
            <a:off x="533400" y="21336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6532685" y="6356350"/>
            <a:ext cx="2133600" cy="365125"/>
          </a:xfrm>
          <a:prstGeom prst="rect">
            <a:avLst/>
          </a:prstGeom>
        </p:spPr>
        <p:txBody>
          <a:bodyPr anchor="ctr"/>
          <a:lstStyle>
            <a:lvl1pPr algn="r">
              <a:defRPr sz="1200"/>
            </a:lvl1pPr>
          </a:lstStyle>
          <a:p>
            <a:fld id="{653FEDAC-1107-4176-9A6C-9FABD025F120}" type="slidenum">
              <a:rPr lang="en-US" smtClean="0">
                <a:solidFill>
                  <a:prstClr val="black">
                    <a:tint val="75000"/>
                  </a:prstClr>
                </a:solidFill>
              </a:rPr>
              <a:pPr/>
              <a:t>‹#›</a:t>
            </a:fld>
            <a:endParaRPr lang="en-US" dirty="0">
              <a:solidFill>
                <a:prstClr val="black">
                  <a:tint val="75000"/>
                </a:prstClr>
              </a:solidFill>
            </a:endParaRPr>
          </a:p>
        </p:txBody>
      </p:sp>
      <p:sp>
        <p:nvSpPr>
          <p:cNvPr id="10" name="Date Placeholder 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11" name="Footer Placeholder 4"/>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
        <p:nvSpPr>
          <p:cNvPr id="12" name="Title 1"/>
          <p:cNvSpPr txBox="1">
            <a:spLocks/>
          </p:cNvSpPr>
          <p:nvPr userDrawn="1"/>
        </p:nvSpPr>
        <p:spPr>
          <a:xfrm>
            <a:off x="457199" y="1522412"/>
            <a:ext cx="8153401" cy="701675"/>
          </a:xfrm>
          <a:prstGeom prst="rect">
            <a:avLst/>
          </a:prstGeom>
        </p:spPr>
        <p:txBody>
          <a:bodyPr/>
          <a:lstStyle>
            <a:lvl1pPr algn="ctr" defTabSz="914400" rtl="0" eaLnBrk="1" latinLnBrk="0" hangingPunct="1">
              <a:spcBef>
                <a:spcPct val="0"/>
              </a:spcBef>
              <a:buNone/>
              <a:defRPr sz="3800" b="1" kern="1200">
                <a:solidFill>
                  <a:schemeClr val="tx1"/>
                </a:solidFill>
                <a:latin typeface="+mj-lt"/>
                <a:ea typeface="+mj-ea"/>
                <a:cs typeface="+mj-cs"/>
              </a:defRPr>
            </a:lvl1pPr>
          </a:lstStyle>
          <a:p>
            <a:pPr algn="l"/>
            <a:r>
              <a:rPr lang="en-US" dirty="0" smtClean="0"/>
              <a:t>Presenter(s)</a:t>
            </a:r>
            <a:endParaRPr lang="en-US" dirty="0"/>
          </a:p>
        </p:txBody>
      </p:sp>
    </p:spTree>
    <p:extLst>
      <p:ext uri="{BB962C8B-B14F-4D97-AF65-F5344CB8AC3E}">
        <p14:creationId xmlns:p14="http://schemas.microsoft.com/office/powerpoint/2010/main" val="1089788301"/>
      </p:ext>
    </p:extLst>
  </p:cSld>
  <p:clrMap bg1="lt1" tx1="dk1" bg2="lt2" tx2="dk2" accent1="accent1" accent2="accent2" accent3="accent3" accent4="accent4" accent5="accent5" accent6="accent6" hlink="hlink" folHlink="folHlink"/>
  <p:sldLayoutIdLst>
    <p:sldLayoutId id="2147483676"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533400" y="21336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Date Placeholder 1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12" name="Footer Placeholder 15"/>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
        <p:nvSpPr>
          <p:cNvPr id="13" name="Slide Number Placeholder 16"/>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bg1">
                    <a:lumMod val="50000"/>
                  </a:schemeClr>
                </a:solidFill>
              </a:defRPr>
            </a:lvl1pPr>
          </a:lstStyle>
          <a:p>
            <a:fld id="{653FEDAC-1107-4176-9A6C-9FABD025F120}"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2419457452"/>
      </p:ext>
    </p:extLst>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80988" indent="-280988"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1pPr>
      <a:lvl2pPr marL="573088" indent="-282575" algn="l" defTabSz="914400" rtl="0" eaLnBrk="1" latinLnBrk="0" hangingPunct="1">
        <a:spcBef>
          <a:spcPct val="20000"/>
        </a:spcBef>
        <a:buFont typeface="Courier New" panose="02070309020205020404" pitchFamily="49" charset="0"/>
        <a:buChar char="o"/>
        <a:defRPr sz="2000" kern="1200" baseline="0">
          <a:solidFill>
            <a:schemeClr val="tx1"/>
          </a:solidFill>
          <a:latin typeface="+mn-lt"/>
          <a:ea typeface="+mn-ea"/>
          <a:cs typeface="+mn-cs"/>
        </a:defRPr>
      </a:lvl2pPr>
      <a:lvl3pPr marL="804863" indent="-231775" algn="l" defTabSz="9144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143000" indent="-2809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377950" indent="-2921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533400" y="19050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Date Placeholder 1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12" name="Footer Placeholder 15"/>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
        <p:nvSpPr>
          <p:cNvPr id="13" name="Slide Number Placeholder 16"/>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bg1">
                    <a:lumMod val="50000"/>
                  </a:schemeClr>
                </a:solidFill>
              </a:defRPr>
            </a:lvl1pPr>
          </a:lstStyle>
          <a:p>
            <a:fld id="{653FEDAC-1107-4176-9A6C-9FABD025F120}"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4038041607"/>
      </p:ext>
    </p:extLst>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80988" indent="-280988"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1pPr>
      <a:lvl2pPr marL="573088" indent="-282575" algn="l" defTabSz="914400" rtl="0" eaLnBrk="1" latinLnBrk="0" hangingPunct="1">
        <a:spcBef>
          <a:spcPct val="20000"/>
        </a:spcBef>
        <a:buFont typeface="Courier New" panose="02070309020205020404" pitchFamily="49" charset="0"/>
        <a:buChar char="o"/>
        <a:defRPr sz="2000" kern="1200" baseline="0">
          <a:solidFill>
            <a:schemeClr val="tx1"/>
          </a:solidFill>
          <a:latin typeface="+mn-lt"/>
          <a:ea typeface="+mn-ea"/>
          <a:cs typeface="+mn-cs"/>
        </a:defRPr>
      </a:lvl2pPr>
      <a:lvl3pPr marL="804863" indent="-231775" algn="l" defTabSz="9144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143000" indent="-2809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377950" indent="-2921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533400" y="21336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Date Placeholder 1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12" name="Footer Placeholder 15"/>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
        <p:nvSpPr>
          <p:cNvPr id="13" name="Slide Number Placeholder 16"/>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bg1">
                    <a:lumMod val="50000"/>
                  </a:schemeClr>
                </a:solidFill>
              </a:defRPr>
            </a:lvl1pPr>
          </a:lstStyle>
          <a:p>
            <a:fld id="{653FEDAC-1107-4176-9A6C-9FABD025F120}"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3720526732"/>
      </p:ext>
    </p:extLst>
  </p:cSld>
  <p:clrMap bg1="lt1" tx1="dk1" bg2="lt2" tx2="dk2" accent1="accent1" accent2="accent2" accent3="accent3" accent4="accent4" accent5="accent5" accent6="accent6" hlink="hlink" folHlink="folHlink"/>
  <p:sldLayoutIdLst>
    <p:sldLayoutId id="2147483680" r:id="rId1"/>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80988" indent="-280988"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1pPr>
      <a:lvl2pPr marL="573088" indent="-282575" algn="l" defTabSz="914400" rtl="0" eaLnBrk="1" latinLnBrk="0" hangingPunct="1">
        <a:spcBef>
          <a:spcPct val="20000"/>
        </a:spcBef>
        <a:buFont typeface="Courier New" panose="02070309020205020404" pitchFamily="49" charset="0"/>
        <a:buChar char="o"/>
        <a:defRPr sz="2000" kern="1200" baseline="0">
          <a:solidFill>
            <a:schemeClr val="tx1"/>
          </a:solidFill>
          <a:latin typeface="+mn-lt"/>
          <a:ea typeface="+mn-ea"/>
          <a:cs typeface="+mn-cs"/>
        </a:defRPr>
      </a:lvl2pPr>
      <a:lvl3pPr marL="804863" indent="-231775" algn="l" defTabSz="9144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143000" indent="-2809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377950" indent="-2921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533400" y="2133600"/>
            <a:ext cx="80772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Date Placeholder 1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12" name="Footer Placeholder 15"/>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
        <p:nvSpPr>
          <p:cNvPr id="13" name="Slide Number Placeholder 16"/>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bg1">
                    <a:lumMod val="50000"/>
                  </a:schemeClr>
                </a:solidFill>
              </a:defRPr>
            </a:lvl1pPr>
          </a:lstStyle>
          <a:p>
            <a:fld id="{653FEDAC-1107-4176-9A6C-9FABD025F120}" type="slidenum">
              <a:rPr lang="en-US" smtClean="0">
                <a:solidFill>
                  <a:prstClr val="white">
                    <a:lumMod val="50000"/>
                  </a:prstClr>
                </a:solidFill>
              </a:rPr>
              <a:pPr/>
              <a:t>‹#›</a:t>
            </a:fld>
            <a:endParaRPr lang="en-US" dirty="0">
              <a:solidFill>
                <a:prstClr val="white">
                  <a:lumMod val="50000"/>
                </a:prstClr>
              </a:solidFill>
            </a:endParaRPr>
          </a:p>
        </p:txBody>
      </p:sp>
      <p:sp>
        <p:nvSpPr>
          <p:cNvPr id="6" name="Title 1"/>
          <p:cNvSpPr txBox="1">
            <a:spLocks/>
          </p:cNvSpPr>
          <p:nvPr userDrawn="1"/>
        </p:nvSpPr>
        <p:spPr>
          <a:xfrm>
            <a:off x="457199" y="1522412"/>
            <a:ext cx="8153401" cy="701675"/>
          </a:xfrm>
          <a:prstGeom prst="rect">
            <a:avLst/>
          </a:prstGeom>
        </p:spPr>
        <p:txBody>
          <a:bodyPr/>
          <a:lstStyle>
            <a:lvl1pPr algn="l" defTabSz="914400" rtl="0" eaLnBrk="1" latinLnBrk="0" hangingPunct="1">
              <a:spcBef>
                <a:spcPct val="0"/>
              </a:spcBef>
              <a:buNone/>
              <a:defRPr sz="3800" b="1" kern="1200">
                <a:solidFill>
                  <a:schemeClr val="tx1"/>
                </a:solidFill>
                <a:latin typeface="+mj-lt"/>
                <a:ea typeface="+mj-ea"/>
                <a:cs typeface="+mj-cs"/>
              </a:defRPr>
            </a:lvl1pPr>
          </a:lstStyle>
          <a:p>
            <a:r>
              <a:rPr lang="en-US" sz="3800" b="1" dirty="0" smtClean="0">
                <a:solidFill>
                  <a:prstClr val="black"/>
                </a:solidFill>
              </a:rPr>
              <a:t>Questions/Comments/Suggestions?</a:t>
            </a:r>
            <a:endParaRPr lang="en-US" sz="3800" dirty="0">
              <a:solidFill>
                <a:prstClr val="black"/>
              </a:solidFill>
            </a:endParaRPr>
          </a:p>
        </p:txBody>
      </p:sp>
    </p:spTree>
    <p:extLst>
      <p:ext uri="{BB962C8B-B14F-4D97-AF65-F5344CB8AC3E}">
        <p14:creationId xmlns:p14="http://schemas.microsoft.com/office/powerpoint/2010/main" val="476822963"/>
      </p:ext>
    </p:extLst>
  </p:cSld>
  <p:clrMap bg1="lt1" tx1="dk1" bg2="lt2" tx2="dk2" accent1="accent1" accent2="accent2" accent3="accent3" accent4="accent4" accent5="accent5" accent6="accent6" hlink="hlink" folHlink="folHlink"/>
  <p:sldLayoutIdLst>
    <p:sldLayoutId id="2147483682" r:id="rId1"/>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80988" indent="-280988"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1pPr>
      <a:lvl2pPr marL="573088" indent="-282575" algn="l" defTabSz="914400" rtl="0" eaLnBrk="1" latinLnBrk="0" hangingPunct="1">
        <a:spcBef>
          <a:spcPct val="20000"/>
        </a:spcBef>
        <a:buFont typeface="Courier New" panose="02070309020205020404" pitchFamily="49" charset="0"/>
        <a:buChar char="o"/>
        <a:defRPr sz="2000" kern="1200" baseline="0">
          <a:solidFill>
            <a:schemeClr val="tx1"/>
          </a:solidFill>
          <a:latin typeface="+mn-lt"/>
          <a:ea typeface="+mn-ea"/>
          <a:cs typeface="+mn-cs"/>
        </a:defRPr>
      </a:lvl2pPr>
      <a:lvl3pPr marL="804863" indent="-231775" algn="l" defTabSz="914400" rtl="0" eaLnBrk="1" latinLnBrk="0" hangingPunct="1">
        <a:spcBef>
          <a:spcPct val="20000"/>
        </a:spcBef>
        <a:buFont typeface="Wingdings" panose="05000000000000000000" pitchFamily="2" charset="2"/>
        <a:buChar char="§"/>
        <a:defRPr sz="1800" kern="1200" baseline="0">
          <a:solidFill>
            <a:schemeClr val="tx1"/>
          </a:solidFill>
          <a:latin typeface="+mn-lt"/>
          <a:ea typeface="+mn-ea"/>
          <a:cs typeface="+mn-cs"/>
        </a:defRPr>
      </a:lvl3pPr>
      <a:lvl4pPr marL="1143000" indent="-2809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377950" indent="-2921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6532685" y="6356350"/>
            <a:ext cx="2133600" cy="365125"/>
          </a:xfrm>
          <a:prstGeom prst="rect">
            <a:avLst/>
          </a:prstGeom>
        </p:spPr>
        <p:txBody>
          <a:bodyPr anchor="ctr"/>
          <a:lstStyle>
            <a:lvl1pPr algn="r">
              <a:defRPr sz="1200"/>
            </a:lvl1pPr>
          </a:lstStyle>
          <a:p>
            <a:fld id="{653FEDAC-1107-4176-9A6C-9FABD025F120}" type="slidenum">
              <a:rPr lang="en-US" smtClean="0">
                <a:solidFill>
                  <a:prstClr val="black">
                    <a:tint val="75000"/>
                  </a:prstClr>
                </a:solidFill>
              </a:rPr>
              <a:pPr/>
              <a:t>‹#›</a:t>
            </a:fld>
            <a:endParaRPr lang="en-US" dirty="0">
              <a:solidFill>
                <a:prstClr val="black">
                  <a:tint val="75000"/>
                </a:prstClr>
              </a:solidFill>
            </a:endParaRPr>
          </a:p>
        </p:txBody>
      </p:sp>
      <p:sp>
        <p:nvSpPr>
          <p:cNvPr id="8" name="Date Placeholder 4"/>
          <p:cNvSpPr>
            <a:spLocks noGrp="1"/>
          </p:cNvSpPr>
          <p:nvPr>
            <p:ph type="dt" sz="half" idx="2"/>
          </p:nvPr>
        </p:nvSpPr>
        <p:spPr>
          <a:xfrm>
            <a:off x="536331" y="6356350"/>
            <a:ext cx="2133600" cy="365125"/>
          </a:xfrm>
          <a:prstGeom prst="rect">
            <a:avLst/>
          </a:prstGeom>
        </p:spPr>
        <p:txBody>
          <a:bodyPr anchor="ctr"/>
          <a:lstStyle>
            <a:lvl1pPr>
              <a:defRPr sz="1200">
                <a:solidFill>
                  <a:schemeClr val="bg1">
                    <a:lumMod val="50000"/>
                  </a:schemeClr>
                </a:solidFill>
              </a:defRPr>
            </a:lvl1pPr>
          </a:lstStyle>
          <a:p>
            <a:endParaRPr lang="en-US" dirty="0">
              <a:solidFill>
                <a:prstClr val="white">
                  <a:lumMod val="50000"/>
                </a:prstClr>
              </a:solidFill>
            </a:endParaRPr>
          </a:p>
        </p:txBody>
      </p:sp>
      <p:sp>
        <p:nvSpPr>
          <p:cNvPr id="10" name="Footer Placeholder 4"/>
          <p:cNvSpPr>
            <a:spLocks noGrp="1"/>
          </p:cNvSpPr>
          <p:nvPr>
            <p:ph type="ftr" sz="quarter" idx="3"/>
          </p:nvPr>
        </p:nvSpPr>
        <p:spPr>
          <a:xfrm>
            <a:off x="3124200" y="6356350"/>
            <a:ext cx="2895600" cy="365125"/>
          </a:xfrm>
          <a:prstGeom prst="rect">
            <a:avLst/>
          </a:prstGeom>
        </p:spPr>
        <p:txBody>
          <a:bodyPr anchor="ctr"/>
          <a:lstStyle>
            <a:lvl1pPr algn="ctr">
              <a:defRPr sz="1200">
                <a:solidFill>
                  <a:schemeClr val="bg1">
                    <a:lumMod val="50000"/>
                  </a:schemeClr>
                </a:solidFill>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976753051"/>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80988" indent="-280988" algn="l" defTabSz="914400" rtl="0" eaLnBrk="1" latinLnBrk="0" hangingPunct="1">
        <a:spcBef>
          <a:spcPct val="20000"/>
        </a:spcBef>
        <a:buFont typeface="Arial" pitchFamily="34" charset="0"/>
        <a:buChar char="•"/>
        <a:defRPr sz="2800" kern="1200" baseline="0">
          <a:solidFill>
            <a:schemeClr val="tx1"/>
          </a:solidFill>
          <a:latin typeface="+mn-lt"/>
          <a:ea typeface="+mn-ea"/>
          <a:cs typeface="+mn-cs"/>
        </a:defRPr>
      </a:lvl1pPr>
      <a:lvl2pPr marL="573088" indent="-292100"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2pPr>
      <a:lvl3pPr marL="804863" indent="-231775" algn="l" defTabSz="914400" rtl="0" eaLnBrk="1" latinLnBrk="0" hangingPunct="1">
        <a:spcBef>
          <a:spcPct val="20000"/>
        </a:spcBef>
        <a:buFont typeface="Arial" pitchFamily="34" charset="0"/>
        <a:buChar char="•"/>
        <a:defRPr sz="2000" kern="1200" baseline="0">
          <a:solidFill>
            <a:schemeClr val="tx1"/>
          </a:solidFill>
          <a:latin typeface="+mn-lt"/>
          <a:ea typeface="+mn-ea"/>
          <a:cs typeface="+mn-cs"/>
        </a:defRPr>
      </a:lvl3pPr>
      <a:lvl4pPr marL="1085850" indent="-2809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377950" indent="-2921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Slide Number Placeholder 5"/>
          <p:cNvSpPr>
            <a:spLocks noGrp="1"/>
          </p:cNvSpPr>
          <p:nvPr>
            <p:ph type="sldNum" sz="quarter" idx="4"/>
          </p:nvPr>
        </p:nvSpPr>
        <p:spPr>
          <a:xfrm>
            <a:off x="6532685" y="6356350"/>
            <a:ext cx="2133600" cy="365125"/>
          </a:xfrm>
          <a:prstGeom prst="rect">
            <a:avLst/>
          </a:prstGeom>
        </p:spPr>
        <p:txBody>
          <a:bodyPr anchor="ctr"/>
          <a:lstStyle>
            <a:lvl1pPr algn="r">
              <a:defRPr sz="1200">
                <a:solidFill>
                  <a:schemeClr val="tx1"/>
                </a:solidFill>
              </a:defRPr>
            </a:lvl1pPr>
          </a:lstStyle>
          <a:p>
            <a:fld id="{653FEDAC-1107-4176-9A6C-9FABD025F120}" type="slidenum">
              <a:rPr lang="en-US" smtClean="0"/>
              <a:pPr/>
              <a:t>‹#›</a:t>
            </a:fld>
            <a:endParaRPr lang="en-US" dirty="0"/>
          </a:p>
        </p:txBody>
      </p:sp>
    </p:spTree>
    <p:extLst>
      <p:ext uri="{BB962C8B-B14F-4D97-AF65-F5344CB8AC3E}">
        <p14:creationId xmlns:p14="http://schemas.microsoft.com/office/powerpoint/2010/main" val="159422694"/>
      </p:ext>
    </p:extLst>
  </p:cSld>
  <p:clrMap bg1="lt1" tx1="dk1" bg2="lt2" tx2="dk2" accent1="accent1" accent2="accent2" accent3="accent3" accent4="accent4" accent5="accent5" accent6="accent6" hlink="hlink" folHlink="folHlink"/>
  <p:sldLayoutIdLst>
    <p:sldLayoutId id="2147483685" r:id="rId1"/>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80988" indent="-280988" algn="l" defTabSz="914400" rtl="0" eaLnBrk="1" latinLnBrk="0" hangingPunct="1">
        <a:spcBef>
          <a:spcPct val="20000"/>
        </a:spcBef>
        <a:buFont typeface="Arial" pitchFamily="34" charset="0"/>
        <a:buChar char="•"/>
        <a:defRPr sz="2800" kern="1200" baseline="0">
          <a:solidFill>
            <a:schemeClr val="tx1"/>
          </a:solidFill>
          <a:latin typeface="+mn-lt"/>
          <a:ea typeface="+mn-ea"/>
          <a:cs typeface="+mn-cs"/>
        </a:defRPr>
      </a:lvl1pPr>
      <a:lvl2pPr marL="573088" indent="-292100"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2pPr>
      <a:lvl3pPr marL="804863" indent="-231775" algn="l" defTabSz="914400" rtl="0" eaLnBrk="1" latinLnBrk="0" hangingPunct="1">
        <a:spcBef>
          <a:spcPct val="20000"/>
        </a:spcBef>
        <a:buFont typeface="Arial" pitchFamily="34" charset="0"/>
        <a:buChar char="•"/>
        <a:defRPr sz="2000" kern="1200" baseline="0">
          <a:solidFill>
            <a:schemeClr val="tx1"/>
          </a:solidFill>
          <a:latin typeface="+mn-lt"/>
          <a:ea typeface="+mn-ea"/>
          <a:cs typeface="+mn-cs"/>
        </a:defRPr>
      </a:lvl3pPr>
      <a:lvl4pPr marL="1085850" indent="-2809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377950" indent="-2921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 y="3657600"/>
            <a:ext cx="9144000" cy="2895600"/>
          </a:xfrm>
        </p:spPr>
        <p:txBody>
          <a:bodyPr>
            <a:normAutofit/>
          </a:bodyPr>
          <a:lstStyle/>
          <a:p>
            <a:r>
              <a:rPr lang="en-US" sz="2000" dirty="0"/>
              <a:t/>
            </a:r>
            <a:br>
              <a:rPr lang="en-US" sz="2000" dirty="0"/>
            </a:br>
            <a:endParaRPr lang="en-US" sz="2000" dirty="0"/>
          </a:p>
        </p:txBody>
      </p:sp>
      <p:sp>
        <p:nvSpPr>
          <p:cNvPr id="8" name="Rectangle 7"/>
          <p:cNvSpPr/>
          <p:nvPr/>
        </p:nvSpPr>
        <p:spPr>
          <a:xfrm>
            <a:off x="6096" y="2439650"/>
            <a:ext cx="9162288" cy="1446550"/>
          </a:xfrm>
          <a:prstGeom prst="rect">
            <a:avLst/>
          </a:prstGeom>
        </p:spPr>
        <p:txBody>
          <a:bodyPr wrap="square">
            <a:spAutoFit/>
          </a:bodyPr>
          <a:lstStyle/>
          <a:p>
            <a:pPr algn="ctr"/>
            <a:r>
              <a:rPr lang="en-US" sz="4400" b="1" dirty="0" smtClean="0"/>
              <a:t>Wisconsin Property Assessment</a:t>
            </a:r>
            <a:r>
              <a:rPr lang="en-US" sz="4400" dirty="0"/>
              <a:t/>
            </a:r>
            <a:br>
              <a:rPr lang="en-US" sz="4400" dirty="0"/>
            </a:br>
            <a:endParaRPr lang="en-US" sz="4400" dirty="0"/>
          </a:p>
        </p:txBody>
      </p:sp>
      <p:cxnSp>
        <p:nvCxnSpPr>
          <p:cNvPr id="13" name="Straight Connector 12"/>
          <p:cNvCxnSpPr/>
          <p:nvPr/>
        </p:nvCxnSpPr>
        <p:spPr>
          <a:xfrm>
            <a:off x="762000" y="19812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77240" y="36576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777240" y="3875544"/>
            <a:ext cx="7604760" cy="2677656"/>
          </a:xfrm>
          <a:prstGeom prst="rect">
            <a:avLst/>
          </a:prstGeom>
        </p:spPr>
        <p:txBody>
          <a:bodyPr wrap="square">
            <a:spAutoFit/>
          </a:bodyPr>
          <a:lstStyle/>
          <a:p>
            <a:pPr algn="ctr"/>
            <a:r>
              <a:rPr lang="en-US" sz="2400" dirty="0" smtClean="0"/>
              <a:t>Wisconsin Department of Revenue</a:t>
            </a:r>
          </a:p>
          <a:p>
            <a:pPr algn="ctr"/>
            <a:r>
              <a:rPr lang="en-US" sz="2400" dirty="0" smtClean="0"/>
              <a:t>Nicole </a:t>
            </a:r>
            <a:r>
              <a:rPr lang="en-US" sz="2400" dirty="0"/>
              <a:t>Kuehl, Legislative Advisor</a:t>
            </a:r>
            <a:br>
              <a:rPr lang="en-US" sz="2400" dirty="0"/>
            </a:br>
            <a:r>
              <a:rPr lang="en-US" sz="2400" dirty="0"/>
              <a:t>Scott Shields, </a:t>
            </a:r>
            <a:r>
              <a:rPr lang="en-US" sz="2400" dirty="0">
                <a:solidFill>
                  <a:prstClr val="black"/>
                </a:solidFill>
              </a:rPr>
              <a:t>Technical and Assessment Services Director</a:t>
            </a:r>
            <a:br>
              <a:rPr lang="en-US" sz="2400" dirty="0">
                <a:solidFill>
                  <a:prstClr val="black"/>
                </a:solidFill>
              </a:rPr>
            </a:br>
            <a:r>
              <a:rPr lang="en-US" sz="2400" dirty="0"/>
              <a:t/>
            </a:r>
            <a:br>
              <a:rPr lang="en-US" sz="2400" dirty="0"/>
            </a:br>
            <a:r>
              <a:rPr lang="en-US" sz="2400" dirty="0"/>
              <a:t>2018 Legislative Council Study Committee on Property Tax Assessment Practices</a:t>
            </a:r>
            <a:br>
              <a:rPr lang="en-US" sz="2400" dirty="0"/>
            </a:br>
            <a:r>
              <a:rPr lang="en-US" sz="2400" dirty="0"/>
              <a:t>August 7, </a:t>
            </a:r>
            <a:r>
              <a:rPr lang="en-US" sz="2400" dirty="0" smtClean="0"/>
              <a:t>2018</a:t>
            </a:r>
            <a:endParaRPr lang="en-US" dirty="0"/>
          </a:p>
        </p:txBody>
      </p:sp>
    </p:spTree>
    <p:extLst>
      <p:ext uri="{BB962C8B-B14F-4D97-AF65-F5344CB8AC3E}">
        <p14:creationId xmlns:p14="http://schemas.microsoft.com/office/powerpoint/2010/main" val="2270482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DOR Role </a:t>
            </a:r>
            <a:r>
              <a:rPr lang="en-US" i="1" dirty="0"/>
              <a:t>(cont.) </a:t>
            </a:r>
            <a:br>
              <a:rPr lang="en-US" i="1" dirty="0"/>
            </a:br>
            <a:endParaRPr lang="en-US" dirty="0"/>
          </a:p>
        </p:txBody>
      </p:sp>
      <p:sp>
        <p:nvSpPr>
          <p:cNvPr id="10" name="Content Placeholder 2"/>
          <p:cNvSpPr>
            <a:spLocks noGrp="1"/>
          </p:cNvSpPr>
          <p:nvPr>
            <p:ph type="body" sz="quarter" idx="10"/>
          </p:nvPr>
        </p:nvSpPr>
        <p:spPr>
          <a:xfrm>
            <a:off x="550985" y="2057400"/>
            <a:ext cx="8132763" cy="3505200"/>
          </a:xfrm>
        </p:spPr>
        <p:txBody>
          <a:bodyPr>
            <a:noAutofit/>
          </a:bodyPr>
          <a:lstStyle/>
          <a:p>
            <a:pPr marL="290513" lvl="1" indent="-290513">
              <a:spcAft>
                <a:spcPts val="200"/>
              </a:spcAft>
              <a:buFont typeface="Arial" pitchFamily="34" charset="0"/>
              <a:buChar char="•"/>
            </a:pPr>
            <a:r>
              <a:rPr lang="en-US" sz="2400" dirty="0" smtClean="0"/>
              <a:t>DOR assesses all manufacturing property</a:t>
            </a:r>
          </a:p>
          <a:p>
            <a:pPr lvl="1">
              <a:spcAft>
                <a:spcPts val="400"/>
              </a:spcAft>
            </a:pPr>
            <a:r>
              <a:rPr lang="en-US" dirty="0" smtClean="0"/>
              <a:t>11,300 </a:t>
            </a:r>
            <a:r>
              <a:rPr lang="en-US" dirty="0"/>
              <a:t>parcels of real </a:t>
            </a:r>
            <a:r>
              <a:rPr lang="en-US" dirty="0" smtClean="0"/>
              <a:t>property, 9,600 </a:t>
            </a:r>
            <a:r>
              <a:rPr lang="en-US" dirty="0"/>
              <a:t>personal property </a:t>
            </a:r>
            <a:r>
              <a:rPr lang="en-US" dirty="0" smtClean="0"/>
              <a:t>accounts</a:t>
            </a:r>
          </a:p>
          <a:p>
            <a:pPr lvl="1">
              <a:spcAft>
                <a:spcPts val="400"/>
              </a:spcAft>
            </a:pPr>
            <a:r>
              <a:rPr lang="en-US" dirty="0" smtClean="0"/>
              <a:t>Values updated each year to full taxable value</a:t>
            </a:r>
          </a:p>
          <a:p>
            <a:pPr lvl="2">
              <a:spcAft>
                <a:spcPts val="400"/>
              </a:spcAft>
            </a:pPr>
            <a:r>
              <a:rPr lang="en-US" dirty="0" smtClean="0"/>
              <a:t>Same valuation methods used by local assessors apply to manufacturing </a:t>
            </a:r>
            <a:endParaRPr lang="en-US" dirty="0"/>
          </a:p>
          <a:p>
            <a:pPr lvl="2">
              <a:spcAft>
                <a:spcPts val="400"/>
              </a:spcAft>
            </a:pPr>
            <a:r>
              <a:rPr lang="en-US" dirty="0" smtClean="0"/>
              <a:t>Sale of subject, sale of comparable property, other information (cost, income, etc.)</a:t>
            </a:r>
            <a:endParaRPr lang="en-US" dirty="0"/>
          </a:p>
          <a:p>
            <a:pPr lvl="1">
              <a:spcAft>
                <a:spcPts val="400"/>
              </a:spcAft>
            </a:pPr>
            <a:r>
              <a:rPr lang="en-US" dirty="0"/>
              <a:t>Values provided to municipality for local taxation process</a:t>
            </a:r>
          </a:p>
          <a:p>
            <a:pPr lvl="1">
              <a:spcAft>
                <a:spcPts val="400"/>
              </a:spcAft>
            </a:pPr>
            <a:r>
              <a:rPr lang="en-US" dirty="0" smtClean="0"/>
              <a:t>Appeals to state Board of Assessors (BOA)</a:t>
            </a:r>
          </a:p>
          <a:p>
            <a:pPr lvl="2">
              <a:spcAft>
                <a:spcPts val="400"/>
              </a:spcAft>
            </a:pPr>
            <a:r>
              <a:rPr lang="en-US" dirty="0" smtClean="0"/>
              <a:t>BOA: Manufacturing managers</a:t>
            </a:r>
          </a:p>
          <a:p>
            <a:pPr lvl="2">
              <a:spcAft>
                <a:spcPts val="400"/>
              </a:spcAft>
            </a:pPr>
            <a:r>
              <a:rPr lang="en-US" dirty="0" smtClean="0"/>
              <a:t>2017: 170</a:t>
            </a:r>
          </a:p>
          <a:p>
            <a:pPr lvl="2">
              <a:spcAft>
                <a:spcPts val="400"/>
              </a:spcAft>
            </a:pPr>
            <a:r>
              <a:rPr lang="en-US" dirty="0" smtClean="0"/>
              <a:t>2018: 47 filed to date</a:t>
            </a:r>
          </a:p>
        </p:txBody>
      </p:sp>
      <p:sp>
        <p:nvSpPr>
          <p:cNvPr id="6" name="Date Placeholder 4"/>
          <p:cNvSpPr>
            <a:spLocks noGrp="1"/>
          </p:cNvSpPr>
          <p:nvPr>
            <p:ph type="dt" sz="half" idx="2"/>
          </p:nvPr>
        </p:nvSpPr>
        <p:spPr/>
        <p:txBody>
          <a:bodyPr/>
          <a:lstStyle/>
          <a:p>
            <a:r>
              <a:rPr lang="en-US" dirty="0" smtClean="0"/>
              <a:t>2018</a:t>
            </a:r>
            <a:endParaRPr lang="en-US" dirty="0"/>
          </a:p>
        </p:txBody>
      </p:sp>
      <p:sp>
        <p:nvSpPr>
          <p:cNvPr id="5" name="Footer Placeholder 3"/>
          <p:cNvSpPr>
            <a:spLocks noGrp="1"/>
          </p:cNvSpPr>
          <p:nvPr>
            <p:ph type="ftr" sz="quarter" idx="3"/>
          </p:nvPr>
        </p:nvSpPr>
        <p:spPr/>
        <p:txBody>
          <a:bodyPr/>
          <a:lstStyle/>
          <a:p>
            <a:r>
              <a:rPr lang="en-US" dirty="0" smtClean="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10</a:t>
            </a:fld>
            <a:endParaRPr lang="en-US" dirty="0"/>
          </a:p>
        </p:txBody>
      </p:sp>
    </p:spTree>
    <p:extLst>
      <p:ext uri="{BB962C8B-B14F-4D97-AF65-F5344CB8AC3E}">
        <p14:creationId xmlns:p14="http://schemas.microsoft.com/office/powerpoint/2010/main" val="3840647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DOR Role </a:t>
            </a:r>
            <a:r>
              <a:rPr lang="en-US" i="1" dirty="0"/>
              <a:t>(cont.) </a:t>
            </a:r>
            <a:br>
              <a:rPr lang="en-US" i="1" dirty="0"/>
            </a:br>
            <a:endParaRPr lang="en-US" dirty="0"/>
          </a:p>
        </p:txBody>
      </p:sp>
      <p:sp>
        <p:nvSpPr>
          <p:cNvPr id="10" name="Content Placeholder 2"/>
          <p:cNvSpPr>
            <a:spLocks noGrp="1"/>
          </p:cNvSpPr>
          <p:nvPr>
            <p:ph type="body" sz="quarter" idx="10"/>
          </p:nvPr>
        </p:nvSpPr>
        <p:spPr>
          <a:xfrm>
            <a:off x="550985" y="2057400"/>
            <a:ext cx="8132763" cy="3505200"/>
          </a:xfrm>
        </p:spPr>
        <p:txBody>
          <a:bodyPr>
            <a:noAutofit/>
          </a:bodyPr>
          <a:lstStyle/>
          <a:p>
            <a:pPr marL="290513" lvl="1" indent="-290513">
              <a:spcAft>
                <a:spcPts val="200"/>
              </a:spcAft>
              <a:buFont typeface="Arial" pitchFamily="34" charset="0"/>
              <a:buChar char="•"/>
            </a:pPr>
            <a:r>
              <a:rPr lang="en-US" sz="2400" dirty="0" smtClean="0"/>
              <a:t>DOR assesses other types of property</a:t>
            </a:r>
          </a:p>
          <a:p>
            <a:pPr lvl="1">
              <a:spcAft>
                <a:spcPts val="600"/>
              </a:spcAft>
            </a:pPr>
            <a:r>
              <a:rPr lang="en-US" dirty="0"/>
              <a:t>Telecommunications</a:t>
            </a:r>
          </a:p>
          <a:p>
            <a:pPr lvl="1">
              <a:spcAft>
                <a:spcPts val="600"/>
              </a:spcAft>
            </a:pPr>
            <a:r>
              <a:rPr lang="en-US" dirty="0"/>
              <a:t>Power </a:t>
            </a:r>
            <a:r>
              <a:rPr lang="en-US" dirty="0" smtClean="0"/>
              <a:t>companies</a:t>
            </a:r>
          </a:p>
          <a:p>
            <a:pPr lvl="1">
              <a:spcAft>
                <a:spcPts val="600"/>
              </a:spcAft>
            </a:pPr>
            <a:r>
              <a:rPr lang="en-US" dirty="0" smtClean="0"/>
              <a:t>Air carriers </a:t>
            </a:r>
            <a:endParaRPr lang="en-US" dirty="0"/>
          </a:p>
          <a:p>
            <a:pPr lvl="1">
              <a:spcAft>
                <a:spcPts val="600"/>
              </a:spcAft>
            </a:pPr>
            <a:r>
              <a:rPr lang="en-US" dirty="0" smtClean="0"/>
              <a:t>Railroads</a:t>
            </a:r>
            <a:endParaRPr lang="en-US" dirty="0"/>
          </a:p>
          <a:p>
            <a:pPr lvl="1">
              <a:spcAft>
                <a:spcPts val="600"/>
              </a:spcAft>
            </a:pPr>
            <a:r>
              <a:rPr lang="en-US" dirty="0" smtClean="0"/>
              <a:t>Pipelines</a:t>
            </a:r>
            <a:endParaRPr lang="en-US" dirty="0"/>
          </a:p>
          <a:p>
            <a:pPr lvl="1">
              <a:spcAft>
                <a:spcPts val="600"/>
              </a:spcAft>
            </a:pPr>
            <a:r>
              <a:rPr lang="en-US" dirty="0"/>
              <a:t>Municipal </a:t>
            </a:r>
            <a:r>
              <a:rPr lang="en-US" dirty="0" smtClean="0"/>
              <a:t>Electric</a:t>
            </a:r>
            <a:endParaRPr lang="en-US" dirty="0"/>
          </a:p>
          <a:p>
            <a:pPr marL="290513" lvl="1" indent="0">
              <a:spcAft>
                <a:spcPts val="400"/>
              </a:spcAft>
              <a:buNone/>
            </a:pPr>
            <a:endParaRPr lang="en-US" dirty="0"/>
          </a:p>
        </p:txBody>
      </p:sp>
      <p:sp>
        <p:nvSpPr>
          <p:cNvPr id="6" name="Date Placeholder 4"/>
          <p:cNvSpPr>
            <a:spLocks noGrp="1"/>
          </p:cNvSpPr>
          <p:nvPr>
            <p:ph type="dt" sz="half" idx="2"/>
          </p:nvPr>
        </p:nvSpPr>
        <p:spPr/>
        <p:txBody>
          <a:bodyPr/>
          <a:lstStyle/>
          <a:p>
            <a:r>
              <a:rPr lang="en-US" dirty="0" smtClean="0"/>
              <a:t>2018</a:t>
            </a:r>
            <a:endParaRPr lang="en-US" dirty="0"/>
          </a:p>
        </p:txBody>
      </p:sp>
      <p:sp>
        <p:nvSpPr>
          <p:cNvPr id="5" name="Footer Placeholder 3"/>
          <p:cNvSpPr>
            <a:spLocks noGrp="1"/>
          </p:cNvSpPr>
          <p:nvPr>
            <p:ph type="ftr" sz="quarter" idx="3"/>
          </p:nvPr>
        </p:nvSpPr>
        <p:spPr/>
        <p:txBody>
          <a:bodyPr/>
          <a:lstStyle/>
          <a:p>
            <a:r>
              <a:rPr lang="en-US" dirty="0" smtClean="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11</a:t>
            </a:fld>
            <a:endParaRPr lang="en-US" dirty="0"/>
          </a:p>
        </p:txBody>
      </p:sp>
    </p:spTree>
    <p:extLst>
      <p:ext uri="{BB962C8B-B14F-4D97-AF65-F5344CB8AC3E}">
        <p14:creationId xmlns:p14="http://schemas.microsoft.com/office/powerpoint/2010/main" val="844869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DOR Role </a:t>
            </a:r>
            <a:r>
              <a:rPr lang="en-US" i="1" dirty="0"/>
              <a:t>(cont.) </a:t>
            </a:r>
            <a:br>
              <a:rPr lang="en-US" i="1" dirty="0"/>
            </a:br>
            <a:endParaRPr lang="en-US" dirty="0"/>
          </a:p>
        </p:txBody>
      </p:sp>
      <p:sp>
        <p:nvSpPr>
          <p:cNvPr id="9" name="Text Placeholder 8"/>
          <p:cNvSpPr>
            <a:spLocks noGrp="1"/>
          </p:cNvSpPr>
          <p:nvPr>
            <p:ph type="body" sz="quarter" idx="10"/>
          </p:nvPr>
        </p:nvSpPr>
        <p:spPr>
          <a:xfrm>
            <a:off x="550985" y="2057400"/>
            <a:ext cx="8132763" cy="3505200"/>
          </a:xfrm>
        </p:spPr>
        <p:txBody>
          <a:bodyPr/>
          <a:lstStyle/>
          <a:p>
            <a:pPr>
              <a:spcAft>
                <a:spcPts val="200"/>
              </a:spcAft>
            </a:pPr>
            <a:r>
              <a:rPr lang="en-US" dirty="0"/>
              <a:t>Individual property appeals – sec. 70.85, Wis. Stats.</a:t>
            </a:r>
          </a:p>
          <a:p>
            <a:pPr lvl="1">
              <a:spcAft>
                <a:spcPts val="600"/>
              </a:spcAft>
            </a:pPr>
            <a:r>
              <a:rPr lang="en-US" dirty="0"/>
              <a:t>A property owner can appeal local Board of Review decisions to DOR</a:t>
            </a:r>
          </a:p>
          <a:p>
            <a:pPr lvl="1">
              <a:spcAft>
                <a:spcPts val="600"/>
              </a:spcAft>
            </a:pPr>
            <a:r>
              <a:rPr lang="en-US" dirty="0"/>
              <a:t>Property value must be less than $1,000,000</a:t>
            </a:r>
          </a:p>
          <a:p>
            <a:pPr lvl="1">
              <a:spcAft>
                <a:spcPts val="600"/>
              </a:spcAft>
            </a:pPr>
            <a:r>
              <a:rPr lang="en-US" dirty="0"/>
              <a:t>DOR can sustain or revalue property</a:t>
            </a:r>
          </a:p>
          <a:p>
            <a:pPr lvl="1">
              <a:spcAft>
                <a:spcPts val="600"/>
              </a:spcAft>
            </a:pPr>
            <a:r>
              <a:rPr lang="en-US" dirty="0"/>
              <a:t>9 appeals in 2017, 11 filed to date for 2018</a:t>
            </a:r>
          </a:p>
          <a:p>
            <a:endParaRPr lang="en-US" dirty="0"/>
          </a:p>
        </p:txBody>
      </p:sp>
      <p:sp>
        <p:nvSpPr>
          <p:cNvPr id="6" name="Date Placeholder 4"/>
          <p:cNvSpPr>
            <a:spLocks noGrp="1"/>
          </p:cNvSpPr>
          <p:nvPr>
            <p:ph type="dt" sz="half" idx="2"/>
          </p:nvPr>
        </p:nvSpPr>
        <p:spPr/>
        <p:txBody>
          <a:bodyPr/>
          <a:lstStyle/>
          <a:p>
            <a:r>
              <a:rPr lang="en-US" dirty="0" smtClean="0"/>
              <a:t>2018</a:t>
            </a:r>
            <a:endParaRPr lang="en-US" dirty="0"/>
          </a:p>
        </p:txBody>
      </p:sp>
      <p:sp>
        <p:nvSpPr>
          <p:cNvPr id="5" name="Footer Placeholder 3"/>
          <p:cNvSpPr>
            <a:spLocks noGrp="1"/>
          </p:cNvSpPr>
          <p:nvPr>
            <p:ph type="ftr" sz="quarter" idx="3"/>
          </p:nvPr>
        </p:nvSpPr>
        <p:spPr/>
        <p:txBody>
          <a:bodyPr/>
          <a:lstStyle/>
          <a:p>
            <a:r>
              <a:rPr lang="en-US" dirty="0" smtClean="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12</a:t>
            </a:fld>
            <a:endParaRPr lang="en-US" dirty="0"/>
          </a:p>
        </p:txBody>
      </p:sp>
    </p:spTree>
    <p:extLst>
      <p:ext uri="{BB962C8B-B14F-4D97-AF65-F5344CB8AC3E}">
        <p14:creationId xmlns:p14="http://schemas.microsoft.com/office/powerpoint/2010/main" val="3421761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DOR Role </a:t>
            </a:r>
            <a:r>
              <a:rPr lang="en-US" i="1" dirty="0"/>
              <a:t>(cont.) </a:t>
            </a:r>
            <a:br>
              <a:rPr lang="en-US" i="1" dirty="0"/>
            </a:br>
            <a:endParaRPr lang="en-US" dirty="0"/>
          </a:p>
        </p:txBody>
      </p:sp>
      <p:sp>
        <p:nvSpPr>
          <p:cNvPr id="3" name="Text Placeholder 2"/>
          <p:cNvSpPr>
            <a:spLocks noGrp="1"/>
          </p:cNvSpPr>
          <p:nvPr>
            <p:ph type="body" sz="quarter" idx="10"/>
          </p:nvPr>
        </p:nvSpPr>
        <p:spPr>
          <a:xfrm>
            <a:off x="550985" y="2057400"/>
            <a:ext cx="8059615" cy="3505200"/>
          </a:xfrm>
        </p:spPr>
        <p:txBody>
          <a:bodyPr/>
          <a:lstStyle/>
          <a:p>
            <a:pPr>
              <a:spcAft>
                <a:spcPts val="200"/>
              </a:spcAft>
            </a:pPr>
            <a:r>
              <a:rPr lang="en-US" dirty="0"/>
              <a:t>Entire municipality appeals – sec. 70.75, Wis. Stats.</a:t>
            </a:r>
          </a:p>
          <a:p>
            <a:pPr lvl="1">
              <a:spcAft>
                <a:spcPts val="600"/>
              </a:spcAft>
            </a:pPr>
            <a:r>
              <a:rPr lang="en-US" dirty="0"/>
              <a:t>Property owners can petition DOR to review entire assessment</a:t>
            </a:r>
          </a:p>
          <a:p>
            <a:pPr lvl="1">
              <a:spcAft>
                <a:spcPts val="600"/>
              </a:spcAft>
            </a:pPr>
            <a:r>
              <a:rPr lang="en-US" dirty="0"/>
              <a:t>Petitions must represent minimum 5% of assessed value</a:t>
            </a:r>
          </a:p>
          <a:p>
            <a:pPr lvl="1">
              <a:spcAft>
                <a:spcPts val="300"/>
              </a:spcAft>
            </a:pPr>
            <a:r>
              <a:rPr lang="en-US" dirty="0"/>
              <a:t>DOR can order </a:t>
            </a:r>
          </a:p>
          <a:p>
            <a:pPr lvl="2">
              <a:spcAft>
                <a:spcPts val="300"/>
              </a:spcAft>
            </a:pPr>
            <a:r>
              <a:rPr lang="en-US" dirty="0"/>
              <a:t>Reassessment of that year's assessment</a:t>
            </a:r>
          </a:p>
          <a:p>
            <a:pPr lvl="2">
              <a:spcAft>
                <a:spcPts val="300"/>
              </a:spcAft>
            </a:pPr>
            <a:r>
              <a:rPr lang="en-US" dirty="0"/>
              <a:t>Revaluation of next year's assessment</a:t>
            </a:r>
          </a:p>
          <a:p>
            <a:pPr lvl="2">
              <a:spcAft>
                <a:spcPts val="600"/>
              </a:spcAft>
            </a:pPr>
            <a:r>
              <a:rPr lang="en-US" dirty="0"/>
              <a:t>Correction of specific problems in next year's assessment</a:t>
            </a:r>
          </a:p>
          <a:p>
            <a:pPr lvl="1">
              <a:spcAft>
                <a:spcPts val="600"/>
              </a:spcAft>
            </a:pPr>
            <a:r>
              <a:rPr lang="en-US" dirty="0"/>
              <a:t>2 petitions over last 5 years</a:t>
            </a:r>
          </a:p>
          <a:p>
            <a:endParaRPr lang="en-US" dirty="0"/>
          </a:p>
        </p:txBody>
      </p:sp>
      <p:sp>
        <p:nvSpPr>
          <p:cNvPr id="6" name="Date Placeholder 4"/>
          <p:cNvSpPr>
            <a:spLocks noGrp="1"/>
          </p:cNvSpPr>
          <p:nvPr>
            <p:ph type="dt" sz="half" idx="2"/>
          </p:nvPr>
        </p:nvSpPr>
        <p:spPr/>
        <p:txBody>
          <a:bodyPr/>
          <a:lstStyle/>
          <a:p>
            <a:r>
              <a:rPr lang="en-US" dirty="0" smtClean="0"/>
              <a:t>2018</a:t>
            </a:r>
            <a:endParaRPr lang="en-US" dirty="0"/>
          </a:p>
        </p:txBody>
      </p:sp>
      <p:sp>
        <p:nvSpPr>
          <p:cNvPr id="5" name="Footer Placeholder 3"/>
          <p:cNvSpPr>
            <a:spLocks noGrp="1"/>
          </p:cNvSpPr>
          <p:nvPr>
            <p:ph type="ftr" sz="quarter" idx="3"/>
          </p:nvPr>
        </p:nvSpPr>
        <p:spPr/>
        <p:txBody>
          <a:bodyPr/>
          <a:lstStyle/>
          <a:p>
            <a:r>
              <a:rPr lang="en-US" dirty="0" smtClean="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13</a:t>
            </a:fld>
            <a:endParaRPr lang="en-US" dirty="0"/>
          </a:p>
        </p:txBody>
      </p:sp>
      <p:sp>
        <p:nvSpPr>
          <p:cNvPr id="8" name="Content Placeholder 2"/>
          <p:cNvSpPr txBox="1">
            <a:spLocks/>
          </p:cNvSpPr>
          <p:nvPr/>
        </p:nvSpPr>
        <p:spPr>
          <a:xfrm>
            <a:off x="550985" y="2362200"/>
            <a:ext cx="8132763" cy="3505200"/>
          </a:xfrm>
          <a:prstGeom prst="rect">
            <a:avLst/>
          </a:prstGeom>
        </p:spPr>
        <p:txBody>
          <a:bodyPr>
            <a:noAutofit/>
          </a:bodyPr>
          <a:lstStyle>
            <a:lvl1pPr marL="290513" indent="-290513" algn="l" defTabSz="914400" rtl="0" eaLnBrk="1" latinLnBrk="0" hangingPunct="1">
              <a:spcBef>
                <a:spcPts val="0"/>
              </a:spcBef>
              <a:buFont typeface="Arial" pitchFamily="34" charset="0"/>
              <a:buChar char="•"/>
              <a:defRPr sz="2400" kern="1200" baseline="0">
                <a:solidFill>
                  <a:schemeClr val="tx1"/>
                </a:solidFill>
                <a:latin typeface="+mn-lt"/>
                <a:ea typeface="+mn-ea"/>
                <a:cs typeface="+mn-cs"/>
              </a:defRPr>
            </a:lvl1pPr>
            <a:lvl2pPr marL="573088" indent="-282575" algn="l" defTabSz="914400" rtl="0" eaLnBrk="1" latinLnBrk="0" hangingPunct="1">
              <a:spcBef>
                <a:spcPts val="0"/>
              </a:spcBef>
              <a:buFont typeface="Courier New" panose="02070309020205020404" pitchFamily="49" charset="0"/>
              <a:buChar char="o"/>
              <a:defRPr sz="2000" kern="1200" baseline="0">
                <a:solidFill>
                  <a:schemeClr val="tx1"/>
                </a:solidFill>
                <a:latin typeface="+mn-lt"/>
                <a:ea typeface="+mn-ea"/>
                <a:cs typeface="+mn-cs"/>
              </a:defRPr>
            </a:lvl2pPr>
            <a:lvl3pPr marL="804863" indent="-231775" algn="l" defTabSz="914400" rtl="0" eaLnBrk="1" latinLnBrk="0" hangingPunct="1">
              <a:spcBef>
                <a:spcPts val="0"/>
              </a:spcBef>
              <a:buFont typeface="Wingdings" panose="05000000000000000000" pitchFamily="2" charset="2"/>
              <a:buChar char="§"/>
              <a:defRPr sz="1800" kern="1200" baseline="0">
                <a:solidFill>
                  <a:schemeClr val="tx1"/>
                </a:solidFill>
                <a:latin typeface="+mn-lt"/>
                <a:ea typeface="+mn-ea"/>
                <a:cs typeface="+mn-cs"/>
              </a:defRPr>
            </a:lvl3pPr>
            <a:lvl4pPr marL="1143000" indent="-280988" algn="l" defTabSz="914400" rtl="0" eaLnBrk="1" latinLnBrk="0" hangingPunct="1">
              <a:spcBef>
                <a:spcPts val="0"/>
              </a:spcBef>
              <a:buFont typeface="Calibri" panose="020F0502020204030204" pitchFamily="34" charset="0"/>
              <a:buChar char="»"/>
              <a:defRPr sz="1800" kern="1200">
                <a:solidFill>
                  <a:schemeClr val="tx1"/>
                </a:solidFill>
                <a:latin typeface="+mn-lt"/>
                <a:ea typeface="+mn-ea"/>
                <a:cs typeface="+mn-cs"/>
              </a:defRPr>
            </a:lvl4pPr>
            <a:lvl5pPr marL="1377950" indent="-2921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spcAft>
                <a:spcPts val="600"/>
              </a:spcAft>
            </a:pPr>
            <a:endParaRPr lang="en-US" dirty="0" smtClean="0"/>
          </a:p>
          <a:p>
            <a:pPr marL="290513" lvl="1" indent="0">
              <a:spcAft>
                <a:spcPts val="400"/>
              </a:spcAft>
              <a:buFont typeface="Courier New" panose="02070309020205020404" pitchFamily="49" charset="0"/>
              <a:buNone/>
            </a:pPr>
            <a:endParaRPr lang="en-US" dirty="0"/>
          </a:p>
        </p:txBody>
      </p:sp>
    </p:spTree>
    <p:extLst>
      <p:ext uri="{BB962C8B-B14F-4D97-AF65-F5344CB8AC3E}">
        <p14:creationId xmlns:p14="http://schemas.microsoft.com/office/powerpoint/2010/main" val="1898149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DOR Role </a:t>
            </a:r>
            <a:r>
              <a:rPr lang="en-US" i="1" dirty="0"/>
              <a:t>(cont.) </a:t>
            </a:r>
            <a:br>
              <a:rPr lang="en-US" i="1" dirty="0"/>
            </a:br>
            <a:endParaRPr lang="en-US" dirty="0"/>
          </a:p>
        </p:txBody>
      </p:sp>
      <p:sp>
        <p:nvSpPr>
          <p:cNvPr id="5" name="Text Placeholder 4"/>
          <p:cNvSpPr>
            <a:spLocks noGrp="1"/>
          </p:cNvSpPr>
          <p:nvPr>
            <p:ph type="body" sz="quarter" idx="10"/>
          </p:nvPr>
        </p:nvSpPr>
        <p:spPr>
          <a:xfrm>
            <a:off x="550985" y="2057400"/>
            <a:ext cx="8132763" cy="3505200"/>
          </a:xfrm>
        </p:spPr>
        <p:txBody>
          <a:bodyPr/>
          <a:lstStyle/>
          <a:p>
            <a:pPr>
              <a:spcAft>
                <a:spcPts val="200"/>
              </a:spcAft>
            </a:pPr>
            <a:r>
              <a:rPr lang="en-US" dirty="0"/>
              <a:t>Training</a:t>
            </a:r>
          </a:p>
          <a:p>
            <a:pPr lvl="1">
              <a:spcAft>
                <a:spcPts val="600"/>
              </a:spcAft>
            </a:pPr>
            <a:r>
              <a:rPr lang="en-US" dirty="0"/>
              <a:t>Board of Review, assessors, other local officials, associations</a:t>
            </a:r>
          </a:p>
          <a:p>
            <a:pPr>
              <a:spcAft>
                <a:spcPts val="200"/>
              </a:spcAft>
            </a:pPr>
            <a:r>
              <a:rPr lang="en-US" dirty="0" smtClean="0"/>
              <a:t>Compliance </a:t>
            </a:r>
            <a:r>
              <a:rPr lang="en-US" dirty="0"/>
              <a:t>and Audit</a:t>
            </a:r>
          </a:p>
          <a:p>
            <a:pPr lvl="1">
              <a:spcAft>
                <a:spcPts val="200"/>
              </a:spcAft>
            </a:pPr>
            <a:r>
              <a:rPr lang="en-US" dirty="0"/>
              <a:t>Municipal </a:t>
            </a:r>
            <a:r>
              <a:rPr lang="en-US" dirty="0" smtClean="0"/>
              <a:t>assessments</a:t>
            </a:r>
            <a:endParaRPr lang="en-US" dirty="0"/>
          </a:p>
          <a:p>
            <a:pPr lvl="1">
              <a:spcAft>
                <a:spcPts val="200"/>
              </a:spcAft>
            </a:pPr>
            <a:r>
              <a:rPr lang="en-US" dirty="0" smtClean="0"/>
              <a:t>Local government reporting – levy limits and assessments</a:t>
            </a:r>
            <a:endParaRPr lang="en-US" dirty="0"/>
          </a:p>
          <a:p>
            <a:pPr lvl="1">
              <a:spcAft>
                <a:spcPts val="700"/>
              </a:spcAft>
            </a:pPr>
            <a:r>
              <a:rPr lang="en-US" dirty="0"/>
              <a:t>Real Estate Transfer Return – </a:t>
            </a:r>
            <a:r>
              <a:rPr lang="en-US" dirty="0" smtClean="0"/>
              <a:t>value </a:t>
            </a:r>
            <a:r>
              <a:rPr lang="en-US" dirty="0"/>
              <a:t>and </a:t>
            </a:r>
            <a:r>
              <a:rPr lang="en-US" dirty="0" smtClean="0"/>
              <a:t>exemptions</a:t>
            </a:r>
            <a:endParaRPr lang="en-US" dirty="0"/>
          </a:p>
          <a:p>
            <a:pPr>
              <a:spcAft>
                <a:spcPts val="600"/>
              </a:spcAft>
            </a:pPr>
            <a:r>
              <a:rPr lang="en-US" dirty="0" smtClean="0"/>
              <a:t>Apportionments Across Taxing Jurisdictions</a:t>
            </a:r>
            <a:endParaRPr lang="en-US" dirty="0"/>
          </a:p>
          <a:p>
            <a:pPr>
              <a:spcAft>
                <a:spcPts val="600"/>
              </a:spcAft>
            </a:pPr>
            <a:r>
              <a:rPr lang="en-US" dirty="0" smtClean="0"/>
              <a:t>Distribution of Shared Revenue</a:t>
            </a:r>
          </a:p>
          <a:p>
            <a:r>
              <a:rPr lang="en-US" dirty="0" smtClean="0"/>
              <a:t>Determine Property Tax Credits</a:t>
            </a:r>
            <a:endParaRPr lang="en-US" dirty="0"/>
          </a:p>
        </p:txBody>
      </p:sp>
      <p:sp>
        <p:nvSpPr>
          <p:cNvPr id="6" name="Date Placeholder 4"/>
          <p:cNvSpPr>
            <a:spLocks noGrp="1"/>
          </p:cNvSpPr>
          <p:nvPr>
            <p:ph type="dt" sz="half" idx="2"/>
          </p:nvPr>
        </p:nvSpPr>
        <p:spPr/>
        <p:txBody>
          <a:bodyPr/>
          <a:lstStyle/>
          <a:p>
            <a:r>
              <a:rPr lang="en-US" dirty="0" smtClean="0"/>
              <a:t>2018</a:t>
            </a:r>
            <a:endParaRPr lang="en-US" dirty="0"/>
          </a:p>
        </p:txBody>
      </p:sp>
      <p:sp>
        <p:nvSpPr>
          <p:cNvPr id="7" name="Footer Placeholder 3"/>
          <p:cNvSpPr>
            <a:spLocks noGrp="1"/>
          </p:cNvSpPr>
          <p:nvPr>
            <p:ph type="ftr" sz="quarter" idx="3"/>
          </p:nvPr>
        </p:nvSpPr>
        <p:spPr/>
        <p:txBody>
          <a:bodyPr/>
          <a:lstStyle/>
          <a:p>
            <a:r>
              <a:rPr lang="en-US" dirty="0" smtClean="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14</a:t>
            </a:fld>
            <a:endParaRPr lang="en-US" dirty="0"/>
          </a:p>
        </p:txBody>
      </p:sp>
      <p:sp>
        <p:nvSpPr>
          <p:cNvPr id="13" name="Title 1"/>
          <p:cNvSpPr txBox="1">
            <a:spLocks/>
          </p:cNvSpPr>
          <p:nvPr/>
        </p:nvSpPr>
        <p:spPr>
          <a:xfrm>
            <a:off x="533400" y="1524000"/>
            <a:ext cx="8534400" cy="9144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800" b="1" i="1" dirty="0"/>
          </a:p>
        </p:txBody>
      </p:sp>
    </p:spTree>
    <p:extLst>
      <p:ext uri="{BB962C8B-B14F-4D97-AF65-F5344CB8AC3E}">
        <p14:creationId xmlns:p14="http://schemas.microsoft.com/office/powerpoint/2010/main" val="23173161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096" y="2133600"/>
            <a:ext cx="9162288" cy="1446550"/>
          </a:xfrm>
          <a:prstGeom prst="rect">
            <a:avLst/>
          </a:prstGeom>
        </p:spPr>
        <p:txBody>
          <a:bodyPr wrap="square">
            <a:spAutoFit/>
          </a:bodyPr>
          <a:lstStyle/>
          <a:p>
            <a:pPr algn="ctr"/>
            <a:r>
              <a:rPr lang="en-US" sz="4400" b="1" dirty="0" smtClean="0"/>
              <a:t>Wisconsin Property Assessment Manual (WPAM)</a:t>
            </a:r>
            <a:endParaRPr lang="en-US" sz="4400" dirty="0"/>
          </a:p>
        </p:txBody>
      </p:sp>
      <p:cxnSp>
        <p:nvCxnSpPr>
          <p:cNvPr id="9" name="Straight Connector 8"/>
          <p:cNvCxnSpPr/>
          <p:nvPr/>
        </p:nvCxnSpPr>
        <p:spPr>
          <a:xfrm>
            <a:off x="762000" y="19812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7240" y="36576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7188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WPAM</a:t>
            </a:r>
            <a:r>
              <a:rPr lang="en-US" i="1" dirty="0"/>
              <a:t/>
            </a:r>
            <a:br>
              <a:rPr lang="en-US" i="1" dirty="0"/>
            </a:br>
            <a:endParaRPr lang="en-US" dirty="0"/>
          </a:p>
        </p:txBody>
      </p:sp>
      <p:sp>
        <p:nvSpPr>
          <p:cNvPr id="5" name="Text Placeholder 4"/>
          <p:cNvSpPr>
            <a:spLocks noGrp="1"/>
          </p:cNvSpPr>
          <p:nvPr>
            <p:ph type="body" sz="quarter" idx="10"/>
          </p:nvPr>
        </p:nvSpPr>
        <p:spPr>
          <a:xfrm>
            <a:off x="550985" y="2057400"/>
            <a:ext cx="8132763" cy="3505200"/>
          </a:xfrm>
        </p:spPr>
        <p:txBody>
          <a:bodyPr/>
          <a:lstStyle/>
          <a:p>
            <a:pPr>
              <a:spcAft>
                <a:spcPts val="300"/>
              </a:spcAft>
            </a:pPr>
            <a:r>
              <a:rPr lang="en-US" sz="2200" dirty="0" smtClean="0"/>
              <a:t>A guide for uniform property assessment throughout State</a:t>
            </a:r>
          </a:p>
          <a:p>
            <a:pPr lvl="1">
              <a:spcAft>
                <a:spcPts val="1200"/>
              </a:spcAft>
            </a:pPr>
            <a:r>
              <a:rPr lang="en-US" dirty="0" smtClean="0"/>
              <a:t>Aids assessors in interpretation of statutes related to classifying and valuing property, describes property assessment cycle and deadlines, and defines responsibilities of public servants charged with carrying out property valuation</a:t>
            </a:r>
          </a:p>
          <a:p>
            <a:pPr>
              <a:spcAft>
                <a:spcPts val="300"/>
              </a:spcAft>
            </a:pPr>
            <a:r>
              <a:rPr lang="en-US" sz="2200" dirty="0" smtClean="0"/>
              <a:t>The manual is:</a:t>
            </a:r>
            <a:endParaRPr lang="en-US" sz="2200" dirty="0"/>
          </a:p>
          <a:p>
            <a:pPr lvl="1">
              <a:spcAft>
                <a:spcPts val="300"/>
              </a:spcAft>
            </a:pPr>
            <a:r>
              <a:rPr lang="en-US" dirty="0"/>
              <a:t>22 Chapters – 1,231 pages</a:t>
            </a:r>
          </a:p>
          <a:p>
            <a:pPr lvl="1">
              <a:spcAft>
                <a:spcPts val="300"/>
              </a:spcAft>
            </a:pPr>
            <a:r>
              <a:rPr lang="en-US" dirty="0" smtClean="0"/>
              <a:t>Online – </a:t>
            </a:r>
            <a:r>
              <a:rPr lang="en-US" dirty="0" smtClean="0">
                <a:solidFill>
                  <a:schemeClr val="accent1">
                    <a:lumMod val="75000"/>
                  </a:schemeClr>
                </a:solidFill>
              </a:rPr>
              <a:t>revenue.wi.gov/Pages/HTML/govpub.aspx#property </a:t>
            </a:r>
            <a:endParaRPr lang="en-US" dirty="0">
              <a:solidFill>
                <a:schemeClr val="accent1">
                  <a:lumMod val="75000"/>
                </a:schemeClr>
              </a:solidFill>
            </a:endParaRPr>
          </a:p>
          <a:p>
            <a:pPr lvl="1">
              <a:spcAft>
                <a:spcPts val="300"/>
              </a:spcAft>
            </a:pPr>
            <a:r>
              <a:rPr lang="en-US" dirty="0"/>
              <a:t>Searchable</a:t>
            </a:r>
          </a:p>
          <a:p>
            <a:pPr lvl="1"/>
            <a:r>
              <a:rPr lang="en-US" dirty="0"/>
              <a:t>Updated annually</a:t>
            </a:r>
          </a:p>
          <a:p>
            <a:endParaRPr lang="en-US" dirty="0"/>
          </a:p>
        </p:txBody>
      </p:sp>
      <p:sp>
        <p:nvSpPr>
          <p:cNvPr id="11" name="Date Placeholder 2"/>
          <p:cNvSpPr>
            <a:spLocks noGrp="1"/>
          </p:cNvSpPr>
          <p:nvPr>
            <p:ph type="dt" sz="half" idx="2"/>
          </p:nvPr>
        </p:nvSpPr>
        <p:spPr/>
        <p:txBody>
          <a:bodyPr/>
          <a:lstStyle/>
          <a:p>
            <a:r>
              <a:rPr lang="en-US" dirty="0" smtClean="0"/>
              <a:t>2018</a:t>
            </a:r>
            <a:endParaRPr lang="en-US" dirty="0"/>
          </a:p>
        </p:txBody>
      </p:sp>
      <p:sp>
        <p:nvSpPr>
          <p:cNvPr id="6" name="Footer Placeholder 3"/>
          <p:cNvSpPr>
            <a:spLocks noGrp="1"/>
          </p:cNvSpPr>
          <p:nvPr>
            <p:ph type="ftr" sz="quarter" idx="3"/>
          </p:nvPr>
        </p:nvSpPr>
        <p:spPr/>
        <p:txBody>
          <a:bodyPr/>
          <a:lstStyle/>
          <a:p>
            <a:r>
              <a:rPr lang="en-US" sz="1100" dirty="0" smtClean="0">
                <a:latin typeface="Arial" pitchFamily="34" charset="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16</a:t>
            </a:fld>
            <a:endParaRPr lang="en-US" dirty="0"/>
          </a:p>
        </p:txBody>
      </p:sp>
    </p:spTree>
    <p:extLst>
      <p:ext uri="{BB962C8B-B14F-4D97-AF65-F5344CB8AC3E}">
        <p14:creationId xmlns:p14="http://schemas.microsoft.com/office/powerpoint/2010/main" val="3129431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WPAM </a:t>
            </a:r>
            <a:r>
              <a:rPr lang="en-US" i="1" dirty="0"/>
              <a:t>(cont.)</a:t>
            </a:r>
            <a:br>
              <a:rPr lang="en-US" i="1" dirty="0"/>
            </a:br>
            <a:endParaRPr lang="en-US" dirty="0"/>
          </a:p>
        </p:txBody>
      </p:sp>
      <p:sp>
        <p:nvSpPr>
          <p:cNvPr id="5" name="Text Placeholder 4"/>
          <p:cNvSpPr>
            <a:spLocks noGrp="1"/>
          </p:cNvSpPr>
          <p:nvPr>
            <p:ph type="body" sz="quarter" idx="10"/>
          </p:nvPr>
        </p:nvSpPr>
        <p:spPr>
          <a:xfrm>
            <a:off x="550985" y="2057400"/>
            <a:ext cx="8132763" cy="3505200"/>
          </a:xfrm>
        </p:spPr>
        <p:txBody>
          <a:bodyPr/>
          <a:lstStyle/>
          <a:p>
            <a:pPr>
              <a:spcAft>
                <a:spcPts val="300"/>
              </a:spcAft>
            </a:pPr>
            <a:r>
              <a:rPr lang="en-US" dirty="0" smtClean="0"/>
              <a:t>The manual is updated each year</a:t>
            </a:r>
            <a:endParaRPr lang="en-US" dirty="0"/>
          </a:p>
          <a:p>
            <a:pPr lvl="1">
              <a:spcAft>
                <a:spcPts val="400"/>
              </a:spcAft>
            </a:pPr>
            <a:r>
              <a:rPr lang="en-US" dirty="0" smtClean="0"/>
              <a:t>DOR collects feedback and suggested changes throughout the year</a:t>
            </a:r>
          </a:p>
          <a:p>
            <a:pPr lvl="1">
              <a:spcAft>
                <a:spcPts val="400"/>
              </a:spcAft>
            </a:pPr>
            <a:r>
              <a:rPr lang="en-US" dirty="0"/>
              <a:t>I</a:t>
            </a:r>
            <a:r>
              <a:rPr lang="en-US" dirty="0" smtClean="0"/>
              <a:t>nformation provided by July is included with August 1st draft</a:t>
            </a:r>
            <a:endParaRPr lang="en-US" dirty="0"/>
          </a:p>
          <a:p>
            <a:pPr lvl="1">
              <a:spcAft>
                <a:spcPts val="400"/>
              </a:spcAft>
            </a:pPr>
            <a:r>
              <a:rPr lang="en-US" dirty="0" smtClean="0"/>
              <a:t>August 1: WPAM Draft </a:t>
            </a:r>
            <a:r>
              <a:rPr lang="en-US" dirty="0"/>
              <a:t>posted online </a:t>
            </a:r>
            <a:r>
              <a:rPr lang="en-US" dirty="0" smtClean="0"/>
              <a:t>for review and public comment</a:t>
            </a:r>
            <a:endParaRPr lang="en-US" dirty="0">
              <a:solidFill>
                <a:schemeClr val="accent1">
                  <a:lumMod val="75000"/>
                </a:schemeClr>
              </a:solidFill>
            </a:endParaRPr>
          </a:p>
          <a:p>
            <a:pPr lvl="1">
              <a:spcAft>
                <a:spcPts val="400"/>
              </a:spcAft>
            </a:pPr>
            <a:r>
              <a:rPr lang="en-US" dirty="0" smtClean="0"/>
              <a:t>August 22: </a:t>
            </a:r>
            <a:r>
              <a:rPr lang="en-US" dirty="0"/>
              <a:t>P</a:t>
            </a:r>
            <a:r>
              <a:rPr lang="en-US" dirty="0" smtClean="0"/>
              <a:t>ublic Hearing at DOR</a:t>
            </a:r>
          </a:p>
          <a:p>
            <a:pPr lvl="1">
              <a:spcAft>
                <a:spcPts val="400"/>
              </a:spcAft>
            </a:pPr>
            <a:r>
              <a:rPr lang="en-US" dirty="0" smtClean="0"/>
              <a:t>October / November: DOR reviews updates with assessors at annual meetings</a:t>
            </a:r>
            <a:endParaRPr lang="en-US" dirty="0"/>
          </a:p>
          <a:p>
            <a:pPr lvl="1"/>
            <a:r>
              <a:rPr lang="en-US" dirty="0" smtClean="0"/>
              <a:t>December: WPAM final version posted online</a:t>
            </a:r>
            <a:endParaRPr lang="en-US" dirty="0"/>
          </a:p>
          <a:p>
            <a:endParaRPr lang="en-US" dirty="0"/>
          </a:p>
        </p:txBody>
      </p:sp>
      <p:sp>
        <p:nvSpPr>
          <p:cNvPr id="11" name="Date Placeholder 2"/>
          <p:cNvSpPr>
            <a:spLocks noGrp="1"/>
          </p:cNvSpPr>
          <p:nvPr>
            <p:ph type="dt" sz="half" idx="2"/>
          </p:nvPr>
        </p:nvSpPr>
        <p:spPr/>
        <p:txBody>
          <a:bodyPr/>
          <a:lstStyle/>
          <a:p>
            <a:r>
              <a:rPr lang="en-US" dirty="0" smtClean="0"/>
              <a:t>2018</a:t>
            </a:r>
            <a:endParaRPr lang="en-US" dirty="0"/>
          </a:p>
        </p:txBody>
      </p:sp>
      <p:sp>
        <p:nvSpPr>
          <p:cNvPr id="6" name="Footer Placeholder 3"/>
          <p:cNvSpPr>
            <a:spLocks noGrp="1"/>
          </p:cNvSpPr>
          <p:nvPr>
            <p:ph type="ftr" sz="quarter" idx="3"/>
          </p:nvPr>
        </p:nvSpPr>
        <p:spPr/>
        <p:txBody>
          <a:bodyPr/>
          <a:lstStyle/>
          <a:p>
            <a:r>
              <a:rPr lang="en-US" sz="1100" dirty="0" smtClean="0">
                <a:latin typeface="Arial" pitchFamily="34" charset="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17</a:t>
            </a:fld>
            <a:endParaRPr lang="en-US" dirty="0"/>
          </a:p>
        </p:txBody>
      </p:sp>
    </p:spTree>
    <p:extLst>
      <p:ext uri="{BB962C8B-B14F-4D97-AF65-F5344CB8AC3E}">
        <p14:creationId xmlns:p14="http://schemas.microsoft.com/office/powerpoint/2010/main" val="390499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WPAM </a:t>
            </a:r>
            <a:r>
              <a:rPr lang="en-US" i="1" dirty="0"/>
              <a:t>(cont.)</a:t>
            </a:r>
            <a:br>
              <a:rPr lang="en-US" i="1" dirty="0"/>
            </a:br>
            <a:endParaRPr lang="en-US" dirty="0"/>
          </a:p>
        </p:txBody>
      </p:sp>
      <p:sp>
        <p:nvSpPr>
          <p:cNvPr id="5" name="Text Placeholder 4"/>
          <p:cNvSpPr>
            <a:spLocks noGrp="1"/>
          </p:cNvSpPr>
          <p:nvPr>
            <p:ph type="body" sz="quarter" idx="10"/>
          </p:nvPr>
        </p:nvSpPr>
        <p:spPr>
          <a:xfrm>
            <a:off x="550985" y="2057400"/>
            <a:ext cx="8132763" cy="3505200"/>
          </a:xfrm>
        </p:spPr>
        <p:txBody>
          <a:bodyPr/>
          <a:lstStyle/>
          <a:p>
            <a:pPr>
              <a:spcAft>
                <a:spcPts val="300"/>
              </a:spcAft>
            </a:pPr>
            <a:r>
              <a:rPr lang="en-US" dirty="0" smtClean="0"/>
              <a:t>WPAM reflects </a:t>
            </a:r>
            <a:r>
              <a:rPr lang="en-US" dirty="0"/>
              <a:t>current law:</a:t>
            </a:r>
          </a:p>
          <a:p>
            <a:pPr lvl="1">
              <a:spcAft>
                <a:spcPts val="800"/>
              </a:spcAft>
            </a:pPr>
            <a:r>
              <a:rPr lang="en-US" dirty="0"/>
              <a:t>Wisconsin State Statutes </a:t>
            </a:r>
          </a:p>
          <a:p>
            <a:pPr lvl="1">
              <a:spcAft>
                <a:spcPts val="1800"/>
              </a:spcAft>
            </a:pPr>
            <a:r>
              <a:rPr lang="en-US" dirty="0"/>
              <a:t>Wisconsin Case Law (Published Appellate </a:t>
            </a:r>
            <a:r>
              <a:rPr lang="en-US" dirty="0" smtClean="0"/>
              <a:t>and </a:t>
            </a:r>
            <a:r>
              <a:rPr lang="en-US" dirty="0"/>
              <a:t>Supreme Court cases)</a:t>
            </a:r>
          </a:p>
          <a:p>
            <a:pPr marL="290513" lvl="1" indent="-290513">
              <a:spcAft>
                <a:spcPts val="300"/>
              </a:spcAft>
              <a:buFont typeface="Arial" pitchFamily="34" charset="0"/>
              <a:buChar char="•"/>
            </a:pPr>
            <a:r>
              <a:rPr lang="en-US" sz="2400" dirty="0" smtClean="0"/>
              <a:t>WPAM includes </a:t>
            </a:r>
            <a:r>
              <a:rPr lang="en-US" sz="2400" dirty="0"/>
              <a:t>court case summaries that impact assessment, including</a:t>
            </a:r>
            <a:r>
              <a:rPr lang="en-US" sz="2400" dirty="0" smtClean="0"/>
              <a:t>:</a:t>
            </a:r>
          </a:p>
          <a:p>
            <a:pPr lvl="1">
              <a:spcAft>
                <a:spcPts val="800"/>
              </a:spcAft>
            </a:pPr>
            <a:r>
              <a:rPr lang="en-US" dirty="0" err="1"/>
              <a:t>Bonstores</a:t>
            </a:r>
            <a:r>
              <a:rPr lang="en-US" dirty="0"/>
              <a:t> Realty One LLC v. City of Wauwatosa, 2013</a:t>
            </a:r>
          </a:p>
          <a:p>
            <a:pPr lvl="1">
              <a:spcAft>
                <a:spcPts val="800"/>
              </a:spcAft>
            </a:pPr>
            <a:r>
              <a:rPr lang="en-US" dirty="0"/>
              <a:t>Walgreen Co. v City of Madison, 2008</a:t>
            </a:r>
          </a:p>
          <a:p>
            <a:pPr marL="290513" lvl="1" indent="-290513">
              <a:spcAft>
                <a:spcPts val="300"/>
              </a:spcAft>
              <a:buFont typeface="Arial" pitchFamily="34" charset="0"/>
              <a:buChar char="•"/>
            </a:pPr>
            <a:endParaRPr lang="en-US" sz="2400" dirty="0"/>
          </a:p>
          <a:p>
            <a:endParaRPr lang="en-US" dirty="0"/>
          </a:p>
        </p:txBody>
      </p:sp>
      <p:sp>
        <p:nvSpPr>
          <p:cNvPr id="11" name="Date Placeholder 2"/>
          <p:cNvSpPr>
            <a:spLocks noGrp="1"/>
          </p:cNvSpPr>
          <p:nvPr>
            <p:ph type="dt" sz="half" idx="2"/>
          </p:nvPr>
        </p:nvSpPr>
        <p:spPr/>
        <p:txBody>
          <a:bodyPr/>
          <a:lstStyle/>
          <a:p>
            <a:r>
              <a:rPr lang="en-US" dirty="0" smtClean="0"/>
              <a:t>2018</a:t>
            </a:r>
            <a:endParaRPr lang="en-US" dirty="0"/>
          </a:p>
        </p:txBody>
      </p:sp>
      <p:sp>
        <p:nvSpPr>
          <p:cNvPr id="6" name="Footer Placeholder 3"/>
          <p:cNvSpPr>
            <a:spLocks noGrp="1"/>
          </p:cNvSpPr>
          <p:nvPr>
            <p:ph type="ftr" sz="quarter" idx="3"/>
          </p:nvPr>
        </p:nvSpPr>
        <p:spPr/>
        <p:txBody>
          <a:bodyPr/>
          <a:lstStyle/>
          <a:p>
            <a:r>
              <a:rPr lang="en-US" sz="1100" dirty="0" smtClean="0">
                <a:latin typeface="Arial" pitchFamily="34" charset="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18</a:t>
            </a:fld>
            <a:endParaRPr lang="en-US" dirty="0"/>
          </a:p>
        </p:txBody>
      </p:sp>
    </p:spTree>
    <p:extLst>
      <p:ext uri="{BB962C8B-B14F-4D97-AF65-F5344CB8AC3E}">
        <p14:creationId xmlns:p14="http://schemas.microsoft.com/office/powerpoint/2010/main" val="2497017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WPAM </a:t>
            </a:r>
            <a:r>
              <a:rPr lang="en-US" i="1" dirty="0"/>
              <a:t>(cont.)</a:t>
            </a:r>
            <a:br>
              <a:rPr lang="en-US" i="1" dirty="0"/>
            </a:br>
            <a:endParaRPr lang="en-US" dirty="0"/>
          </a:p>
        </p:txBody>
      </p:sp>
      <p:sp>
        <p:nvSpPr>
          <p:cNvPr id="3" name="Text Placeholder 2"/>
          <p:cNvSpPr>
            <a:spLocks noGrp="1"/>
          </p:cNvSpPr>
          <p:nvPr>
            <p:ph type="body" sz="quarter" idx="10"/>
          </p:nvPr>
        </p:nvSpPr>
        <p:spPr>
          <a:xfrm>
            <a:off x="550985" y="2057400"/>
            <a:ext cx="8364415" cy="3505200"/>
          </a:xfrm>
        </p:spPr>
        <p:txBody>
          <a:bodyPr/>
          <a:lstStyle/>
          <a:p>
            <a:r>
              <a:rPr lang="en-US" dirty="0" err="1"/>
              <a:t>Bonstores</a:t>
            </a:r>
            <a:r>
              <a:rPr lang="en-US" dirty="0"/>
              <a:t> Realty One LLC v. City of Wauwatosa, 2013; court quotes:</a:t>
            </a:r>
          </a:p>
          <a:p>
            <a:pPr lvl="1">
              <a:spcAft>
                <a:spcPts val="600"/>
              </a:spcAft>
            </a:pPr>
            <a:r>
              <a:rPr lang="en-US" sz="1800" dirty="0"/>
              <a:t>The circuit court also expressed concern over </a:t>
            </a:r>
            <a:r>
              <a:rPr lang="en-US" sz="1800" dirty="0" err="1"/>
              <a:t>Bonstores</a:t>
            </a:r>
            <a:r>
              <a:rPr lang="en-US" sz="1800" dirty="0"/>
              <a:t>' "Sales Comparison Approach." The court explained that it did not "see the apples-to-apples comparison" between the subject property and the properties </a:t>
            </a:r>
            <a:r>
              <a:rPr lang="en-US" sz="1800" dirty="0" err="1"/>
              <a:t>Bonstores</a:t>
            </a:r>
            <a:r>
              <a:rPr lang="en-US" sz="1800" dirty="0"/>
              <a:t> relied on as comparable, and concluded that </a:t>
            </a:r>
            <a:r>
              <a:rPr lang="en-US" sz="1800" dirty="0" err="1"/>
              <a:t>Bonstores</a:t>
            </a:r>
            <a:r>
              <a:rPr lang="en-US" sz="1800" dirty="0"/>
              <a:t> did not provide meaningful comparable properties because many of the properties had gone "dark." </a:t>
            </a:r>
            <a:r>
              <a:rPr lang="en-US" sz="1800" dirty="0" err="1"/>
              <a:t>Bonstores</a:t>
            </a:r>
            <a:r>
              <a:rPr lang="en-US" sz="1800" dirty="0"/>
              <a:t> defined "dark" as "a period of time where the store is not operating."</a:t>
            </a:r>
          </a:p>
          <a:p>
            <a:pPr lvl="1"/>
            <a:r>
              <a:rPr lang="en-US" sz="1800" dirty="0" err="1"/>
              <a:t>Bonstores</a:t>
            </a:r>
            <a:r>
              <a:rPr lang="en-US" sz="1800" dirty="0"/>
              <a:t> agreed that the subject property is not a "dark" store, has never gone dark and there is no evidence it would go dark and be sold off as a single property. As such, the circuit court did not erroneously determine that </a:t>
            </a:r>
            <a:r>
              <a:rPr lang="en-US" sz="1800" dirty="0" err="1"/>
              <a:t>Bonstores</a:t>
            </a:r>
            <a:r>
              <a:rPr lang="en-US" sz="1800" dirty="0"/>
              <a:t>' reliance on the sales of properties [it] deemed comparable was unreliable.</a:t>
            </a:r>
          </a:p>
          <a:p>
            <a:endParaRPr lang="en-US" dirty="0"/>
          </a:p>
          <a:p>
            <a:endParaRPr lang="en-US" dirty="0"/>
          </a:p>
        </p:txBody>
      </p:sp>
      <p:sp>
        <p:nvSpPr>
          <p:cNvPr id="7" name="Date Placeholder 4"/>
          <p:cNvSpPr>
            <a:spLocks noGrp="1"/>
          </p:cNvSpPr>
          <p:nvPr>
            <p:ph type="dt" sz="half" idx="2"/>
          </p:nvPr>
        </p:nvSpPr>
        <p:spPr/>
        <p:txBody>
          <a:bodyPr/>
          <a:lstStyle/>
          <a:p>
            <a:r>
              <a:rPr lang="en-US" dirty="0" smtClean="0"/>
              <a:t>2018</a:t>
            </a:r>
            <a:endParaRPr lang="en-US" dirty="0"/>
          </a:p>
        </p:txBody>
      </p:sp>
      <p:sp>
        <p:nvSpPr>
          <p:cNvPr id="6" name="Footer Placeholder 3"/>
          <p:cNvSpPr>
            <a:spLocks noGrp="1"/>
          </p:cNvSpPr>
          <p:nvPr>
            <p:ph type="ftr" sz="quarter" idx="3"/>
          </p:nvPr>
        </p:nvSpPr>
        <p:spPr/>
        <p:txBody>
          <a:bodyPr/>
          <a:lstStyle/>
          <a:p>
            <a:r>
              <a:rPr lang="en-US" sz="1100" dirty="0" smtClean="0">
                <a:latin typeface="Arial" pitchFamily="34" charset="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19</a:t>
            </a:fld>
            <a:endParaRPr lang="en-US" dirty="0"/>
          </a:p>
        </p:txBody>
      </p:sp>
    </p:spTree>
    <p:extLst>
      <p:ext uri="{BB962C8B-B14F-4D97-AF65-F5344CB8AC3E}">
        <p14:creationId xmlns:p14="http://schemas.microsoft.com/office/powerpoint/2010/main" val="1539106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p:txBody>
          <a:bodyPr anchor="t">
            <a:noAutofit/>
          </a:bodyPr>
          <a:lstStyle/>
          <a:p>
            <a:pPr algn="l"/>
            <a:r>
              <a:rPr lang="en-US" sz="3800" b="1" dirty="0" smtClean="0"/>
              <a:t>Property Assessment Topics</a:t>
            </a:r>
            <a:endParaRPr lang="en-US" sz="3800" dirty="0"/>
          </a:p>
        </p:txBody>
      </p:sp>
      <p:sp>
        <p:nvSpPr>
          <p:cNvPr id="3" name="Content Placeholder 2"/>
          <p:cNvSpPr>
            <a:spLocks noGrp="1"/>
          </p:cNvSpPr>
          <p:nvPr>
            <p:ph type="body" sz="quarter" idx="10"/>
          </p:nvPr>
        </p:nvSpPr>
        <p:spPr>
          <a:xfrm>
            <a:off x="550985" y="2057400"/>
            <a:ext cx="8132763" cy="3505200"/>
          </a:xfrm>
        </p:spPr>
        <p:txBody>
          <a:bodyPr>
            <a:normAutofit/>
          </a:bodyPr>
          <a:lstStyle/>
          <a:p>
            <a:pPr>
              <a:spcBef>
                <a:spcPts val="0"/>
              </a:spcBef>
              <a:spcAft>
                <a:spcPts val="600"/>
              </a:spcAft>
            </a:pPr>
            <a:r>
              <a:rPr lang="en-US" sz="2400" dirty="0" smtClean="0"/>
              <a:t>Overview </a:t>
            </a:r>
          </a:p>
          <a:p>
            <a:pPr>
              <a:spcBef>
                <a:spcPts val="0"/>
              </a:spcBef>
              <a:spcAft>
                <a:spcPts val="600"/>
              </a:spcAft>
            </a:pPr>
            <a:r>
              <a:rPr lang="en-US" sz="2400" dirty="0" smtClean="0"/>
              <a:t>DOR role</a:t>
            </a:r>
          </a:p>
          <a:p>
            <a:pPr>
              <a:spcBef>
                <a:spcPts val="0"/>
              </a:spcBef>
              <a:spcAft>
                <a:spcPts val="600"/>
              </a:spcAft>
            </a:pPr>
            <a:r>
              <a:rPr lang="en-US" sz="2400" dirty="0" smtClean="0"/>
              <a:t>Wisconsin Property Assessment Manual</a:t>
            </a:r>
          </a:p>
          <a:p>
            <a:pPr>
              <a:spcBef>
                <a:spcPts val="0"/>
              </a:spcBef>
              <a:spcAft>
                <a:spcPts val="600"/>
              </a:spcAft>
            </a:pPr>
            <a:r>
              <a:rPr lang="en-US" sz="2400" dirty="0" smtClean="0"/>
              <a:t>Assessor certification</a:t>
            </a:r>
          </a:p>
          <a:p>
            <a:pPr>
              <a:spcBef>
                <a:spcPts val="0"/>
              </a:spcBef>
              <a:spcAft>
                <a:spcPts val="600"/>
              </a:spcAft>
            </a:pPr>
            <a:r>
              <a:rPr lang="en-US" sz="2400" dirty="0" smtClean="0"/>
              <a:t>Resources</a:t>
            </a:r>
            <a:endParaRPr lang="en-US" sz="2400" dirty="0"/>
          </a:p>
        </p:txBody>
      </p:sp>
      <p:sp>
        <p:nvSpPr>
          <p:cNvPr id="8" name="Date Placeholder 4"/>
          <p:cNvSpPr>
            <a:spLocks noGrp="1"/>
          </p:cNvSpPr>
          <p:nvPr>
            <p:ph type="dt" sz="half" idx="2"/>
          </p:nvPr>
        </p:nvSpPr>
        <p:spPr/>
        <p:txBody>
          <a:bodyPr/>
          <a:lstStyle/>
          <a:p>
            <a:r>
              <a:rPr lang="en-US" dirty="0" smtClean="0"/>
              <a:t>2018</a:t>
            </a:r>
            <a:endParaRPr lang="en-US" dirty="0"/>
          </a:p>
        </p:txBody>
      </p:sp>
      <p:sp>
        <p:nvSpPr>
          <p:cNvPr id="2" name="Footer Placeholder 1"/>
          <p:cNvSpPr>
            <a:spLocks noGrp="1"/>
          </p:cNvSpPr>
          <p:nvPr>
            <p:ph type="ftr" sz="quarter" idx="3"/>
          </p:nvPr>
        </p:nvSpPr>
        <p:spPr/>
        <p:txBody>
          <a:bodyPr/>
          <a:lstStyle/>
          <a:p>
            <a:r>
              <a:rPr lang="en-US" dirty="0" smtClean="0"/>
              <a:t>Wisconsin Department of Revenue</a:t>
            </a:r>
            <a:endParaRPr lang="en-US" dirty="0"/>
          </a:p>
        </p:txBody>
      </p:sp>
      <p:sp>
        <p:nvSpPr>
          <p:cNvPr id="4" name="Slide Number Placeholder 3"/>
          <p:cNvSpPr>
            <a:spLocks noGrp="1"/>
          </p:cNvSpPr>
          <p:nvPr>
            <p:ph type="sldNum" sz="quarter" idx="4"/>
          </p:nvPr>
        </p:nvSpPr>
        <p:spPr/>
        <p:txBody>
          <a:bodyPr/>
          <a:lstStyle/>
          <a:p>
            <a:fld id="{653FEDAC-1107-4176-9A6C-9FABD025F120}" type="slidenum">
              <a:rPr lang="en-US" smtClean="0"/>
              <a:t>2</a:t>
            </a:fld>
            <a:endParaRPr lang="en-US" dirty="0"/>
          </a:p>
        </p:txBody>
      </p:sp>
    </p:spTree>
    <p:extLst>
      <p:ext uri="{BB962C8B-B14F-4D97-AF65-F5344CB8AC3E}">
        <p14:creationId xmlns:p14="http://schemas.microsoft.com/office/powerpoint/2010/main" val="30563821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WPAM </a:t>
            </a:r>
            <a:r>
              <a:rPr lang="en-US" i="1" dirty="0"/>
              <a:t>(cont.)</a:t>
            </a:r>
            <a:br>
              <a:rPr lang="en-US" i="1" dirty="0"/>
            </a:br>
            <a:endParaRPr lang="en-US" dirty="0"/>
          </a:p>
        </p:txBody>
      </p:sp>
      <p:sp>
        <p:nvSpPr>
          <p:cNvPr id="5" name="Text Placeholder 4"/>
          <p:cNvSpPr>
            <a:spLocks noGrp="1"/>
          </p:cNvSpPr>
          <p:nvPr>
            <p:ph type="body" sz="quarter" idx="10"/>
          </p:nvPr>
        </p:nvSpPr>
        <p:spPr>
          <a:xfrm>
            <a:off x="550985" y="2057400"/>
            <a:ext cx="8132763" cy="3505200"/>
          </a:xfrm>
        </p:spPr>
        <p:txBody>
          <a:bodyPr/>
          <a:lstStyle/>
          <a:p>
            <a:r>
              <a:rPr lang="en-US" dirty="0" smtClean="0"/>
              <a:t>Walgreen </a:t>
            </a:r>
            <a:r>
              <a:rPr lang="en-US" dirty="0"/>
              <a:t>Co. v City of Madison, </a:t>
            </a:r>
            <a:r>
              <a:rPr lang="en-US" dirty="0" smtClean="0"/>
              <a:t>2008; court quotes:</a:t>
            </a:r>
          </a:p>
          <a:p>
            <a:pPr marL="574675" lvl="2" indent="-287338">
              <a:spcAft>
                <a:spcPts val="600"/>
              </a:spcAft>
              <a:buFont typeface="Courier New" panose="02070309020205020404" pitchFamily="49" charset="0"/>
              <a:buChar char="o"/>
            </a:pPr>
            <a:r>
              <a:rPr lang="en-US" dirty="0" smtClean="0"/>
              <a:t>Supreme </a:t>
            </a:r>
            <a:r>
              <a:rPr lang="en-US" dirty="0"/>
              <a:t>Court decision emphasized not to include extraordinary financing arrangements when valuing property for tax </a:t>
            </a:r>
            <a:r>
              <a:rPr lang="en-US" dirty="0" smtClean="0"/>
              <a:t>purposes</a:t>
            </a:r>
          </a:p>
          <a:p>
            <a:pPr marL="574675" lvl="2" indent="-287338">
              <a:spcAft>
                <a:spcPts val="600"/>
              </a:spcAft>
              <a:buFont typeface="Courier New" panose="02070309020205020404" pitchFamily="49" charset="0"/>
              <a:buChar char="o"/>
            </a:pPr>
            <a:r>
              <a:rPr lang="en-US" i="1" dirty="0"/>
              <a:t>Here, Walgreens' leases contain contract rights that are not inextricably intertwined with the bundle of property rights ordinarily considered at a property sale. Such contract rights-including compensation to the developer for all such financing, land acquisition, construction, development and financing costs, together with a profit margin-are not directly reflective of property value (although confusingly labeled "rent") and are severable from the rights or privileges "appertaining" to real estate as described in Wis. Stat. §70.03's definition of "real property</a:t>
            </a:r>
            <a:r>
              <a:rPr lang="en-US" i="1" dirty="0" smtClean="0"/>
              <a:t>." </a:t>
            </a:r>
            <a:r>
              <a:rPr lang="en-US" dirty="0"/>
              <a:t>See ¶ 37. </a:t>
            </a:r>
            <a:endParaRPr lang="en-US" i="1" dirty="0"/>
          </a:p>
        </p:txBody>
      </p:sp>
      <p:sp>
        <p:nvSpPr>
          <p:cNvPr id="7" name="Date Placeholder 4"/>
          <p:cNvSpPr>
            <a:spLocks noGrp="1"/>
          </p:cNvSpPr>
          <p:nvPr>
            <p:ph type="dt" sz="half" idx="2"/>
          </p:nvPr>
        </p:nvSpPr>
        <p:spPr/>
        <p:txBody>
          <a:bodyPr/>
          <a:lstStyle/>
          <a:p>
            <a:r>
              <a:rPr lang="en-US" dirty="0" smtClean="0"/>
              <a:t>2018</a:t>
            </a:r>
            <a:endParaRPr lang="en-US" dirty="0"/>
          </a:p>
        </p:txBody>
      </p:sp>
      <p:sp>
        <p:nvSpPr>
          <p:cNvPr id="6" name="Footer Placeholder 3"/>
          <p:cNvSpPr>
            <a:spLocks noGrp="1"/>
          </p:cNvSpPr>
          <p:nvPr>
            <p:ph type="ftr" sz="quarter" idx="3"/>
          </p:nvPr>
        </p:nvSpPr>
        <p:spPr/>
        <p:txBody>
          <a:bodyPr/>
          <a:lstStyle/>
          <a:p>
            <a:r>
              <a:rPr lang="en-US" sz="1100" dirty="0" smtClean="0">
                <a:latin typeface="Arial" pitchFamily="34" charset="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20</a:t>
            </a:fld>
            <a:endParaRPr lang="en-US" dirty="0"/>
          </a:p>
        </p:txBody>
      </p:sp>
    </p:spTree>
    <p:extLst>
      <p:ext uri="{BB962C8B-B14F-4D97-AF65-F5344CB8AC3E}">
        <p14:creationId xmlns:p14="http://schemas.microsoft.com/office/powerpoint/2010/main" val="11308054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096" y="2438400"/>
            <a:ext cx="9162288" cy="769441"/>
          </a:xfrm>
          <a:prstGeom prst="rect">
            <a:avLst/>
          </a:prstGeom>
        </p:spPr>
        <p:txBody>
          <a:bodyPr wrap="square">
            <a:spAutoFit/>
          </a:bodyPr>
          <a:lstStyle/>
          <a:p>
            <a:pPr algn="ctr"/>
            <a:r>
              <a:rPr lang="en-US" sz="4400" b="1" dirty="0" smtClean="0"/>
              <a:t>Assessor Certification</a:t>
            </a:r>
            <a:endParaRPr lang="en-US" sz="4400" dirty="0"/>
          </a:p>
        </p:txBody>
      </p:sp>
      <p:cxnSp>
        <p:nvCxnSpPr>
          <p:cNvPr id="9" name="Straight Connector 8"/>
          <p:cNvCxnSpPr/>
          <p:nvPr/>
        </p:nvCxnSpPr>
        <p:spPr>
          <a:xfrm>
            <a:off x="762000" y="19812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7240" y="36576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04044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Assessor Certification</a:t>
            </a:r>
            <a:br>
              <a:rPr lang="en-US" dirty="0"/>
            </a:br>
            <a:endParaRPr lang="en-US" dirty="0"/>
          </a:p>
        </p:txBody>
      </p:sp>
      <p:sp>
        <p:nvSpPr>
          <p:cNvPr id="5" name="Text Placeholder 4"/>
          <p:cNvSpPr>
            <a:spLocks noGrp="1"/>
          </p:cNvSpPr>
          <p:nvPr>
            <p:ph type="body" sz="quarter" idx="10"/>
          </p:nvPr>
        </p:nvSpPr>
        <p:spPr>
          <a:xfrm>
            <a:off x="550985" y="2057400"/>
            <a:ext cx="8132763" cy="3505200"/>
          </a:xfrm>
        </p:spPr>
        <p:txBody>
          <a:bodyPr/>
          <a:lstStyle/>
          <a:p>
            <a:r>
              <a:rPr lang="en-US" dirty="0"/>
              <a:t>State law requires </a:t>
            </a:r>
            <a:r>
              <a:rPr lang="en-US" dirty="0" smtClean="0"/>
              <a:t>assessors to be certified </a:t>
            </a:r>
          </a:p>
          <a:p>
            <a:r>
              <a:rPr lang="en-US" dirty="0" smtClean="0"/>
              <a:t>Currently, 658 individuals are </a:t>
            </a:r>
            <a:r>
              <a:rPr lang="en-US" dirty="0"/>
              <a:t>certified by DOR</a:t>
            </a:r>
          </a:p>
          <a:p>
            <a:r>
              <a:rPr lang="en-US" dirty="0" smtClean="0"/>
              <a:t>Assessors obtain </a:t>
            </a:r>
            <a:r>
              <a:rPr lang="en-US" dirty="0"/>
              <a:t>certification through </a:t>
            </a:r>
            <a:r>
              <a:rPr lang="en-US" dirty="0" smtClean="0"/>
              <a:t>an examination process</a:t>
            </a:r>
            <a:endParaRPr lang="en-US" dirty="0"/>
          </a:p>
          <a:p>
            <a:r>
              <a:rPr lang="en-US" dirty="0" smtClean="0"/>
              <a:t>In order to maintain certification, assessors need to:</a:t>
            </a:r>
            <a:endParaRPr lang="en-US" dirty="0"/>
          </a:p>
          <a:p>
            <a:pPr lvl="1"/>
            <a:r>
              <a:rPr lang="en-US" sz="1900" dirty="0"/>
              <a:t>Attend 4 of 5 DOR annual assessor meetings</a:t>
            </a:r>
          </a:p>
          <a:p>
            <a:pPr lvl="1"/>
            <a:r>
              <a:rPr lang="en-US" sz="1900" dirty="0"/>
              <a:t>Complete continuing education</a:t>
            </a:r>
          </a:p>
          <a:p>
            <a:pPr>
              <a:lnSpc>
                <a:spcPct val="150000"/>
              </a:lnSpc>
            </a:pPr>
            <a:r>
              <a:rPr lang="en-US" dirty="0"/>
              <a:t>DOR </a:t>
            </a:r>
            <a:r>
              <a:rPr lang="en-US" dirty="0" smtClean="0"/>
              <a:t>has the authority to review assessor </a:t>
            </a:r>
            <a:r>
              <a:rPr lang="en-US" dirty="0"/>
              <a:t>practices</a:t>
            </a:r>
          </a:p>
          <a:p>
            <a:pPr lvl="1"/>
            <a:r>
              <a:rPr lang="en-US" sz="1900" dirty="0"/>
              <a:t>DOR can order training, corrective action, suspend certification or revoke certification</a:t>
            </a:r>
          </a:p>
          <a:p>
            <a:pPr lvl="1"/>
            <a:r>
              <a:rPr lang="en-US" sz="1900" dirty="0" smtClean="0"/>
              <a:t>From 2014 </a:t>
            </a:r>
            <a:r>
              <a:rPr lang="en-US" sz="1900" dirty="0"/>
              <a:t>to </a:t>
            </a:r>
            <a:r>
              <a:rPr lang="en-US" sz="1900" dirty="0" smtClean="0"/>
              <a:t>2018: DOR completed </a:t>
            </a:r>
            <a:r>
              <a:rPr lang="en-US" sz="1900" dirty="0"/>
              <a:t>59 assessor </a:t>
            </a:r>
            <a:r>
              <a:rPr lang="en-US" sz="1900" dirty="0" smtClean="0"/>
              <a:t>reviews, and as a result 14 assessors are no </a:t>
            </a:r>
            <a:r>
              <a:rPr lang="en-US" sz="1900" dirty="0"/>
              <a:t>longer assessing</a:t>
            </a:r>
          </a:p>
          <a:p>
            <a:endParaRPr lang="en-US" dirty="0"/>
          </a:p>
        </p:txBody>
      </p:sp>
      <p:sp>
        <p:nvSpPr>
          <p:cNvPr id="11" name="Date Placeholder 2"/>
          <p:cNvSpPr>
            <a:spLocks noGrp="1"/>
          </p:cNvSpPr>
          <p:nvPr>
            <p:ph type="dt" sz="half" idx="2"/>
          </p:nvPr>
        </p:nvSpPr>
        <p:spPr/>
        <p:txBody>
          <a:bodyPr/>
          <a:lstStyle/>
          <a:p>
            <a:r>
              <a:rPr lang="en-US" dirty="0" smtClean="0"/>
              <a:t>2018</a:t>
            </a:r>
            <a:endParaRPr lang="en-US" dirty="0"/>
          </a:p>
        </p:txBody>
      </p:sp>
      <p:sp>
        <p:nvSpPr>
          <p:cNvPr id="6" name="Footer Placeholder 3"/>
          <p:cNvSpPr>
            <a:spLocks noGrp="1"/>
          </p:cNvSpPr>
          <p:nvPr>
            <p:ph type="ftr" sz="quarter" idx="3"/>
          </p:nvPr>
        </p:nvSpPr>
        <p:spPr/>
        <p:txBody>
          <a:bodyPr/>
          <a:lstStyle/>
          <a:p>
            <a:r>
              <a:rPr lang="en-US" sz="1100" dirty="0" smtClean="0">
                <a:latin typeface="Arial" pitchFamily="34" charset="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22</a:t>
            </a:fld>
            <a:endParaRPr lang="en-US" dirty="0"/>
          </a:p>
        </p:txBody>
      </p:sp>
    </p:spTree>
    <p:extLst>
      <p:ext uri="{BB962C8B-B14F-4D97-AF65-F5344CB8AC3E}">
        <p14:creationId xmlns:p14="http://schemas.microsoft.com/office/powerpoint/2010/main" val="5358373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096" y="2438400"/>
            <a:ext cx="9162288" cy="769441"/>
          </a:xfrm>
          <a:prstGeom prst="rect">
            <a:avLst/>
          </a:prstGeom>
        </p:spPr>
        <p:txBody>
          <a:bodyPr wrap="square">
            <a:spAutoFit/>
          </a:bodyPr>
          <a:lstStyle/>
          <a:p>
            <a:pPr algn="ctr"/>
            <a:r>
              <a:rPr lang="en-US" sz="4400" b="1" dirty="0" smtClean="0"/>
              <a:t>Resources</a:t>
            </a:r>
            <a:endParaRPr lang="en-US" sz="4400" dirty="0"/>
          </a:p>
        </p:txBody>
      </p:sp>
      <p:cxnSp>
        <p:nvCxnSpPr>
          <p:cNvPr id="9" name="Straight Connector 8"/>
          <p:cNvCxnSpPr/>
          <p:nvPr/>
        </p:nvCxnSpPr>
        <p:spPr>
          <a:xfrm>
            <a:off x="762000" y="19812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7240" y="36576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54300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r>
              <a:rPr lang="en-US" i="1" dirty="0"/>
              <a:t/>
            </a:r>
            <a:br>
              <a:rPr lang="en-US" i="1" dirty="0"/>
            </a:br>
            <a:endParaRPr lang="en-US" dirty="0"/>
          </a:p>
        </p:txBody>
      </p:sp>
      <p:sp>
        <p:nvSpPr>
          <p:cNvPr id="5" name="Text Placeholder 4"/>
          <p:cNvSpPr>
            <a:spLocks noGrp="1"/>
          </p:cNvSpPr>
          <p:nvPr>
            <p:ph type="body" sz="quarter" idx="10"/>
          </p:nvPr>
        </p:nvSpPr>
        <p:spPr>
          <a:xfrm>
            <a:off x="550985" y="2057400"/>
            <a:ext cx="8132763" cy="3505200"/>
          </a:xfrm>
        </p:spPr>
        <p:txBody>
          <a:bodyPr/>
          <a:lstStyle/>
          <a:p>
            <a:pPr>
              <a:spcAft>
                <a:spcPts val="1500"/>
              </a:spcAft>
            </a:pPr>
            <a:r>
              <a:rPr lang="en-US" dirty="0"/>
              <a:t>Wisconsin Property Assessment </a:t>
            </a:r>
            <a:r>
              <a:rPr lang="en-US" dirty="0" smtClean="0"/>
              <a:t>Manual </a:t>
            </a:r>
            <a:r>
              <a:rPr lang="en-US" sz="2300" dirty="0">
                <a:solidFill>
                  <a:schemeClr val="accent1">
                    <a:lumMod val="75000"/>
                  </a:schemeClr>
                </a:solidFill>
              </a:rPr>
              <a:t>revenue.wi.gov/Pages/HTML/govpub.aspx#property  </a:t>
            </a:r>
          </a:p>
          <a:p>
            <a:pPr>
              <a:spcAft>
                <a:spcPts val="1500"/>
              </a:spcAft>
            </a:pPr>
            <a:r>
              <a:rPr lang="en-US" dirty="0" smtClean="0"/>
              <a:t>Publications – </a:t>
            </a:r>
            <a:r>
              <a:rPr lang="en-US" sz="2300" dirty="0" smtClean="0">
                <a:solidFill>
                  <a:schemeClr val="accent1">
                    <a:lumMod val="75000"/>
                  </a:schemeClr>
                </a:solidFill>
              </a:rPr>
              <a:t>revenue.wi.gov/Pages/HTML/pubs.aspx </a:t>
            </a:r>
            <a:endParaRPr lang="en-US" sz="2300" dirty="0">
              <a:solidFill>
                <a:schemeClr val="accent1">
                  <a:lumMod val="75000"/>
                </a:schemeClr>
              </a:solidFill>
            </a:endParaRPr>
          </a:p>
          <a:p>
            <a:pPr>
              <a:spcAft>
                <a:spcPts val="1500"/>
              </a:spcAft>
            </a:pPr>
            <a:r>
              <a:rPr lang="en-US" dirty="0" smtClean="0"/>
              <a:t>Reports – </a:t>
            </a:r>
            <a:r>
              <a:rPr lang="en-US" sz="2300" dirty="0" smtClean="0">
                <a:solidFill>
                  <a:schemeClr val="accent1">
                    <a:lumMod val="75000"/>
                  </a:schemeClr>
                </a:solidFill>
              </a:rPr>
              <a:t>revenue.wi.gov/Pages/Report/Home.aspx </a:t>
            </a:r>
            <a:endParaRPr lang="en-US" sz="2300" dirty="0">
              <a:solidFill>
                <a:schemeClr val="accent1">
                  <a:lumMod val="75000"/>
                </a:schemeClr>
              </a:solidFill>
            </a:endParaRPr>
          </a:p>
          <a:p>
            <a:pPr>
              <a:spcAft>
                <a:spcPts val="1500"/>
              </a:spcAft>
            </a:pPr>
            <a:r>
              <a:rPr lang="en-US" dirty="0"/>
              <a:t>Common </a:t>
            </a:r>
            <a:r>
              <a:rPr lang="en-US" dirty="0" smtClean="0"/>
              <a:t>questions </a:t>
            </a:r>
            <a:br>
              <a:rPr lang="en-US" dirty="0" smtClean="0"/>
            </a:br>
            <a:r>
              <a:rPr lang="en-US" sz="2300" dirty="0" smtClean="0">
                <a:solidFill>
                  <a:schemeClr val="accent1">
                    <a:lumMod val="75000"/>
                  </a:schemeClr>
                </a:solidFill>
              </a:rPr>
              <a:t>revenue.wi.gov/Pages/FAQS/home-pt.aspx</a:t>
            </a:r>
            <a:endParaRPr lang="en-US" sz="2300" dirty="0">
              <a:solidFill>
                <a:schemeClr val="accent1">
                  <a:lumMod val="75000"/>
                </a:schemeClr>
              </a:solidFill>
            </a:endParaRPr>
          </a:p>
          <a:p>
            <a:pPr>
              <a:spcAft>
                <a:spcPts val="1200"/>
              </a:spcAft>
            </a:pPr>
            <a:r>
              <a:rPr lang="en-US" dirty="0"/>
              <a:t>Annual </a:t>
            </a:r>
            <a:r>
              <a:rPr lang="en-US" dirty="0" smtClean="0"/>
              <a:t>calendar – </a:t>
            </a:r>
            <a:r>
              <a:rPr lang="en-US" sz="2300" dirty="0" smtClean="0">
                <a:solidFill>
                  <a:schemeClr val="accent1">
                    <a:lumMod val="75000"/>
                  </a:schemeClr>
                </a:solidFill>
              </a:rPr>
              <a:t>revenue.wi.gov/DORReports/tvccal.pdf </a:t>
            </a:r>
            <a:endParaRPr lang="en-US" sz="2300" dirty="0">
              <a:solidFill>
                <a:schemeClr val="accent1">
                  <a:lumMod val="75000"/>
                </a:schemeClr>
              </a:solidFill>
            </a:endParaRPr>
          </a:p>
          <a:p>
            <a:pPr>
              <a:spcAft>
                <a:spcPts val="1200"/>
              </a:spcAft>
            </a:pPr>
            <a:endParaRPr lang="en-US" dirty="0"/>
          </a:p>
        </p:txBody>
      </p:sp>
      <p:sp>
        <p:nvSpPr>
          <p:cNvPr id="6" name="Date Placeholder 4"/>
          <p:cNvSpPr>
            <a:spLocks noGrp="1"/>
          </p:cNvSpPr>
          <p:nvPr>
            <p:ph type="dt" sz="half" idx="2"/>
          </p:nvPr>
        </p:nvSpPr>
        <p:spPr/>
        <p:txBody>
          <a:bodyPr/>
          <a:lstStyle/>
          <a:p>
            <a:r>
              <a:rPr lang="en-US" dirty="0" smtClean="0"/>
              <a:t>2018</a:t>
            </a:r>
            <a:endParaRPr lang="en-US" dirty="0"/>
          </a:p>
        </p:txBody>
      </p:sp>
      <p:sp>
        <p:nvSpPr>
          <p:cNvPr id="7" name="Footer Placeholder 3"/>
          <p:cNvSpPr>
            <a:spLocks noGrp="1"/>
          </p:cNvSpPr>
          <p:nvPr>
            <p:ph type="ftr" sz="quarter" idx="3"/>
          </p:nvPr>
        </p:nvSpPr>
        <p:spPr/>
        <p:txBody>
          <a:bodyPr/>
          <a:lstStyle/>
          <a:p>
            <a:r>
              <a:rPr lang="en-US" sz="1100" dirty="0" smtClean="0">
                <a:solidFill>
                  <a:prstClr val="black">
                    <a:tint val="75000"/>
                  </a:prstClr>
                </a:solidFill>
                <a:latin typeface="Arial" pitchFamily="34" charset="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24</a:t>
            </a:fld>
            <a:endParaRPr lang="en-US" dirty="0"/>
          </a:p>
        </p:txBody>
      </p:sp>
    </p:spTree>
    <p:extLst>
      <p:ext uri="{BB962C8B-B14F-4D97-AF65-F5344CB8AC3E}">
        <p14:creationId xmlns:p14="http://schemas.microsoft.com/office/powerpoint/2010/main" val="15012035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a:t>
            </a:r>
            <a:r>
              <a:rPr lang="en-US" i="1" dirty="0"/>
              <a:t>(cont.)</a:t>
            </a:r>
            <a:br>
              <a:rPr lang="en-US" i="1" dirty="0"/>
            </a:br>
            <a:endParaRPr lang="en-US" dirty="0"/>
          </a:p>
        </p:txBody>
      </p:sp>
      <p:sp>
        <p:nvSpPr>
          <p:cNvPr id="7" name="Text Placeholder 6"/>
          <p:cNvSpPr>
            <a:spLocks noGrp="1"/>
          </p:cNvSpPr>
          <p:nvPr>
            <p:ph type="body" sz="quarter" idx="10"/>
          </p:nvPr>
        </p:nvSpPr>
        <p:spPr>
          <a:xfrm>
            <a:off x="550985" y="2057400"/>
            <a:ext cx="8132763" cy="3505200"/>
          </a:xfrm>
        </p:spPr>
        <p:txBody>
          <a:bodyPr/>
          <a:lstStyle/>
          <a:p>
            <a:pPr>
              <a:spcAft>
                <a:spcPts val="1200"/>
              </a:spcAft>
            </a:pPr>
            <a:r>
              <a:rPr lang="en-US" dirty="0"/>
              <a:t>Email </a:t>
            </a:r>
            <a:r>
              <a:rPr lang="en-US" dirty="0" smtClean="0"/>
              <a:t>updates</a:t>
            </a:r>
            <a:endParaRPr lang="en-US" dirty="0"/>
          </a:p>
          <a:p>
            <a:pPr>
              <a:spcAft>
                <a:spcPts val="1200"/>
              </a:spcAft>
            </a:pPr>
            <a:r>
              <a:rPr lang="en-US" dirty="0"/>
              <a:t>Stay </a:t>
            </a:r>
            <a:r>
              <a:rPr lang="en-US" dirty="0" smtClean="0"/>
              <a:t>informed</a:t>
            </a:r>
            <a:r>
              <a:rPr lang="en-US" dirty="0"/>
              <a:t>!</a:t>
            </a:r>
          </a:p>
          <a:p>
            <a:pPr>
              <a:spcAft>
                <a:spcPts val="1200"/>
              </a:spcAft>
            </a:pPr>
            <a:r>
              <a:rPr lang="en-US" dirty="0"/>
              <a:t>Receive email updates about law changes, filing reminders, updated reports and notifications</a:t>
            </a:r>
          </a:p>
          <a:p>
            <a:pPr>
              <a:spcAft>
                <a:spcPts val="1200"/>
              </a:spcAft>
            </a:pPr>
            <a:r>
              <a:rPr lang="en-US" dirty="0"/>
              <a:t>To </a:t>
            </a:r>
            <a:r>
              <a:rPr lang="en-US" dirty="0" smtClean="0"/>
              <a:t>subscribe – </a:t>
            </a:r>
            <a:r>
              <a:rPr lang="en-US" sz="2300" dirty="0" smtClean="0">
                <a:solidFill>
                  <a:schemeClr val="accent1">
                    <a:lumMod val="75000"/>
                  </a:schemeClr>
                </a:solidFill>
              </a:rPr>
              <a:t>revenue.wi.gov/Pages/HTML/lists.aspx</a:t>
            </a:r>
            <a:endParaRPr lang="en-US" sz="2300" dirty="0">
              <a:solidFill>
                <a:schemeClr val="accent1">
                  <a:lumMod val="75000"/>
                </a:schemeClr>
              </a:solidFill>
            </a:endParaRPr>
          </a:p>
          <a:p>
            <a:pPr>
              <a:spcAft>
                <a:spcPts val="1200"/>
              </a:spcAft>
            </a:pPr>
            <a:endParaRPr lang="en-US" sz="2300" dirty="0"/>
          </a:p>
        </p:txBody>
      </p:sp>
      <p:sp>
        <p:nvSpPr>
          <p:cNvPr id="6" name="Date Placeholder 2"/>
          <p:cNvSpPr>
            <a:spLocks noGrp="1"/>
          </p:cNvSpPr>
          <p:nvPr>
            <p:ph type="dt" sz="half" idx="2"/>
          </p:nvPr>
        </p:nvSpPr>
        <p:spPr/>
        <p:txBody>
          <a:bodyPr/>
          <a:lstStyle/>
          <a:p>
            <a:r>
              <a:rPr lang="en-US" dirty="0" smtClean="0"/>
              <a:t>2018</a:t>
            </a:r>
            <a:endParaRPr lang="en-US" dirty="0"/>
          </a:p>
        </p:txBody>
      </p:sp>
      <p:sp>
        <p:nvSpPr>
          <p:cNvPr id="9" name="Footer Placeholder 3"/>
          <p:cNvSpPr>
            <a:spLocks noGrp="1"/>
          </p:cNvSpPr>
          <p:nvPr>
            <p:ph type="ftr" sz="quarter" idx="3"/>
          </p:nvPr>
        </p:nvSpPr>
        <p:spPr/>
        <p:txBody>
          <a:bodyPr/>
          <a:lstStyle/>
          <a:p>
            <a:r>
              <a:rPr lang="en-US" sz="1100" dirty="0" smtClean="0">
                <a:solidFill>
                  <a:prstClr val="black">
                    <a:tint val="75000"/>
                  </a:prstClr>
                </a:solidFill>
                <a:latin typeface="Arial" pitchFamily="34" charset="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solidFill>
                  <a:prstClr val="black">
                    <a:tint val="75000"/>
                  </a:prstClr>
                </a:solidFill>
              </a:rPr>
              <a:pPr/>
              <a:t>25</a:t>
            </a:fld>
            <a:endParaRPr lang="en-US" dirty="0">
              <a:solidFill>
                <a:prstClr val="black">
                  <a:tint val="75000"/>
                </a:prstClr>
              </a:solidFill>
            </a:endParaRPr>
          </a:p>
        </p:txBody>
      </p:sp>
    </p:spTree>
    <p:extLst>
      <p:ext uri="{BB962C8B-B14F-4D97-AF65-F5344CB8AC3E}">
        <p14:creationId xmlns:p14="http://schemas.microsoft.com/office/powerpoint/2010/main" val="9330027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762000" y="19812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7240" y="36576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635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096" y="2438400"/>
            <a:ext cx="9162288" cy="769441"/>
          </a:xfrm>
          <a:prstGeom prst="rect">
            <a:avLst/>
          </a:prstGeom>
        </p:spPr>
        <p:txBody>
          <a:bodyPr wrap="square">
            <a:spAutoFit/>
          </a:bodyPr>
          <a:lstStyle/>
          <a:p>
            <a:pPr algn="ctr"/>
            <a:r>
              <a:rPr lang="en-US" sz="4400" b="1" dirty="0" smtClean="0"/>
              <a:t>Overview</a:t>
            </a:r>
            <a:endParaRPr lang="en-US" sz="4400" b="1" dirty="0"/>
          </a:p>
        </p:txBody>
      </p:sp>
      <p:cxnSp>
        <p:nvCxnSpPr>
          <p:cNvPr id="9" name="Straight Connector 8"/>
          <p:cNvCxnSpPr/>
          <p:nvPr/>
        </p:nvCxnSpPr>
        <p:spPr>
          <a:xfrm>
            <a:off x="762000" y="19812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7240" y="36576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2604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7" name="Text Placeholder 6"/>
          <p:cNvSpPr>
            <a:spLocks noGrp="1"/>
          </p:cNvSpPr>
          <p:nvPr>
            <p:ph type="body" sz="quarter" idx="10"/>
          </p:nvPr>
        </p:nvSpPr>
        <p:spPr>
          <a:xfrm>
            <a:off x="550985" y="2057400"/>
            <a:ext cx="8132763" cy="3505200"/>
          </a:xfrm>
        </p:spPr>
        <p:txBody>
          <a:bodyPr/>
          <a:lstStyle/>
          <a:p>
            <a:pPr marL="0" indent="0">
              <a:spcAft>
                <a:spcPts val="300"/>
              </a:spcAft>
              <a:buNone/>
            </a:pPr>
            <a:r>
              <a:rPr lang="en-US" dirty="0"/>
              <a:t>2017 Wisconsin </a:t>
            </a:r>
            <a:r>
              <a:rPr lang="en-US" dirty="0" smtClean="0"/>
              <a:t>Taxes</a:t>
            </a:r>
          </a:p>
          <a:p>
            <a:pPr>
              <a:spcAft>
                <a:spcPts val="400"/>
              </a:spcAft>
            </a:pPr>
            <a:r>
              <a:rPr lang="en-US" sz="1800" dirty="0"/>
              <a:t>Property: $10.79 billion</a:t>
            </a:r>
          </a:p>
          <a:p>
            <a:pPr>
              <a:spcAft>
                <a:spcPts val="400"/>
              </a:spcAft>
            </a:pPr>
            <a:r>
              <a:rPr lang="en-US" sz="1800" dirty="0"/>
              <a:t>Income: $8.04 billion</a:t>
            </a:r>
          </a:p>
          <a:p>
            <a:pPr>
              <a:spcAft>
                <a:spcPts val="600"/>
              </a:spcAft>
            </a:pPr>
            <a:r>
              <a:rPr lang="en-US" sz="1800" dirty="0"/>
              <a:t>Sales: $5.22 billion</a:t>
            </a:r>
          </a:p>
          <a:p>
            <a:pPr marL="0" indent="0">
              <a:spcAft>
                <a:spcPts val="300"/>
              </a:spcAft>
              <a:buNone/>
            </a:pPr>
            <a:r>
              <a:rPr lang="en-US" dirty="0"/>
              <a:t>Property Tax</a:t>
            </a:r>
          </a:p>
          <a:p>
            <a:pPr>
              <a:spcAft>
                <a:spcPts val="400"/>
              </a:spcAft>
            </a:pPr>
            <a:r>
              <a:rPr lang="en-US" sz="1800" dirty="0"/>
              <a:t>Largest tax in state and local government finance</a:t>
            </a:r>
          </a:p>
          <a:p>
            <a:pPr>
              <a:spcAft>
                <a:spcPts val="200"/>
              </a:spcAft>
            </a:pPr>
            <a:r>
              <a:rPr lang="en-US" sz="1800" dirty="0"/>
              <a:t>Primary tax funding local governments</a:t>
            </a:r>
          </a:p>
          <a:p>
            <a:pPr marL="690563" lvl="1" indent="-344488">
              <a:spcAft>
                <a:spcPts val="200"/>
              </a:spcAft>
            </a:pPr>
            <a:r>
              <a:rPr lang="en-US" sz="1800" dirty="0"/>
              <a:t>Municipalities: 1,852</a:t>
            </a:r>
          </a:p>
          <a:p>
            <a:pPr marL="690563" lvl="1" indent="-344488">
              <a:spcAft>
                <a:spcPts val="200"/>
              </a:spcAft>
            </a:pPr>
            <a:r>
              <a:rPr lang="en-US" sz="1800" dirty="0"/>
              <a:t>Counties: 72</a:t>
            </a:r>
          </a:p>
          <a:p>
            <a:pPr marL="690563" lvl="1" indent="-344488">
              <a:spcAft>
                <a:spcPts val="200"/>
              </a:spcAft>
            </a:pPr>
            <a:r>
              <a:rPr lang="en-US" sz="1800" dirty="0"/>
              <a:t>School districts: 422</a:t>
            </a:r>
          </a:p>
          <a:p>
            <a:pPr marL="690563" lvl="1" indent="-344488">
              <a:spcAft>
                <a:spcPts val="200"/>
              </a:spcAft>
            </a:pPr>
            <a:r>
              <a:rPr lang="en-US" sz="1800" dirty="0"/>
              <a:t>Technical colleges: 16</a:t>
            </a:r>
          </a:p>
          <a:p>
            <a:pPr marL="690563" lvl="1" indent="-344488"/>
            <a:r>
              <a:rPr lang="en-US" sz="1800" dirty="0"/>
              <a:t>Special districts (sanitary/sewer, lake): 540</a:t>
            </a:r>
          </a:p>
          <a:p>
            <a:endParaRPr lang="en-US" dirty="0"/>
          </a:p>
          <a:p>
            <a:endParaRPr lang="en-US" dirty="0"/>
          </a:p>
        </p:txBody>
      </p:sp>
      <p:sp>
        <p:nvSpPr>
          <p:cNvPr id="9" name="Date Placeholder 4"/>
          <p:cNvSpPr>
            <a:spLocks noGrp="1"/>
          </p:cNvSpPr>
          <p:nvPr>
            <p:ph type="dt" sz="half" idx="2"/>
          </p:nvPr>
        </p:nvSpPr>
        <p:spPr/>
        <p:txBody>
          <a:bodyPr/>
          <a:lstStyle/>
          <a:p>
            <a:r>
              <a:rPr lang="en-US" dirty="0" smtClean="0"/>
              <a:t>2018</a:t>
            </a:r>
            <a:endParaRPr lang="en-US" dirty="0"/>
          </a:p>
        </p:txBody>
      </p:sp>
      <p:sp>
        <p:nvSpPr>
          <p:cNvPr id="8" name="Footer Placeholder 3"/>
          <p:cNvSpPr>
            <a:spLocks noGrp="1"/>
          </p:cNvSpPr>
          <p:nvPr>
            <p:ph type="ftr" sz="quarter" idx="3"/>
          </p:nvPr>
        </p:nvSpPr>
        <p:spPr/>
        <p:txBody>
          <a:bodyPr/>
          <a:lstStyle/>
          <a:p>
            <a:r>
              <a:rPr lang="en-US" dirty="0" smtClean="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4</a:t>
            </a:fld>
            <a:endParaRPr lang="en-US" dirty="0"/>
          </a:p>
        </p:txBody>
      </p:sp>
    </p:spTree>
    <p:extLst>
      <p:ext uri="{BB962C8B-B14F-4D97-AF65-F5344CB8AC3E}">
        <p14:creationId xmlns:p14="http://schemas.microsoft.com/office/powerpoint/2010/main" val="50021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i="1" dirty="0"/>
              <a:t>(cont.) </a:t>
            </a:r>
            <a:br>
              <a:rPr lang="en-US" i="1" dirty="0"/>
            </a:br>
            <a:endParaRPr lang="en-US" dirty="0"/>
          </a:p>
        </p:txBody>
      </p:sp>
      <p:sp>
        <p:nvSpPr>
          <p:cNvPr id="5" name="Text Placeholder 4"/>
          <p:cNvSpPr>
            <a:spLocks noGrp="1"/>
          </p:cNvSpPr>
          <p:nvPr>
            <p:ph type="body" sz="quarter" idx="10"/>
          </p:nvPr>
        </p:nvSpPr>
        <p:spPr>
          <a:xfrm>
            <a:off x="550985" y="2057400"/>
            <a:ext cx="8132763" cy="3505200"/>
          </a:xfrm>
        </p:spPr>
        <p:txBody>
          <a:bodyPr/>
          <a:lstStyle/>
          <a:p>
            <a:pPr marL="0" indent="0">
              <a:spcAft>
                <a:spcPts val="600"/>
              </a:spcAft>
              <a:buNone/>
            </a:pPr>
            <a:r>
              <a:rPr lang="en-US" sz="2800" dirty="0"/>
              <a:t>Property Tax Administration – Two Values</a:t>
            </a:r>
          </a:p>
          <a:p>
            <a:pPr>
              <a:spcAft>
                <a:spcPts val="300"/>
              </a:spcAft>
            </a:pPr>
            <a:r>
              <a:rPr lang="en-US" dirty="0"/>
              <a:t>Assessed </a:t>
            </a:r>
            <a:r>
              <a:rPr lang="en-US" dirty="0" smtClean="0"/>
              <a:t>values – individual </a:t>
            </a:r>
            <a:r>
              <a:rPr lang="en-US" dirty="0"/>
              <a:t>parcels</a:t>
            </a:r>
          </a:p>
          <a:p>
            <a:pPr lvl="1">
              <a:spcAft>
                <a:spcPts val="800"/>
              </a:spcAft>
            </a:pPr>
            <a:r>
              <a:rPr lang="en-US" dirty="0"/>
              <a:t>State law does not require annual updates to assessed values</a:t>
            </a:r>
          </a:p>
          <a:p>
            <a:pPr lvl="1">
              <a:spcAft>
                <a:spcPts val="800"/>
              </a:spcAft>
            </a:pPr>
            <a:r>
              <a:rPr lang="en-US" dirty="0"/>
              <a:t>State law requires assessed values to be within 10% of full value </a:t>
            </a:r>
            <a:r>
              <a:rPr lang="en-US" dirty="0" smtClean="0"/>
              <a:t>at least once </a:t>
            </a:r>
            <a:r>
              <a:rPr lang="en-US" dirty="0"/>
              <a:t>every five years</a:t>
            </a:r>
          </a:p>
          <a:p>
            <a:pPr lvl="1">
              <a:spcAft>
                <a:spcPts val="800"/>
              </a:spcAft>
            </a:pPr>
            <a:r>
              <a:rPr lang="en-US" dirty="0"/>
              <a:t>Assessed values ensure fairness across properties within municipality</a:t>
            </a:r>
          </a:p>
          <a:p>
            <a:pPr lvl="1"/>
            <a:r>
              <a:rPr lang="en-US" dirty="0"/>
              <a:t>Determines amount of tax for each property</a:t>
            </a:r>
          </a:p>
          <a:p>
            <a:endParaRPr lang="en-US" dirty="0"/>
          </a:p>
        </p:txBody>
      </p:sp>
      <p:sp>
        <p:nvSpPr>
          <p:cNvPr id="9" name="Date Placeholder 4"/>
          <p:cNvSpPr>
            <a:spLocks noGrp="1"/>
          </p:cNvSpPr>
          <p:nvPr>
            <p:ph type="dt" sz="half" idx="2"/>
          </p:nvPr>
        </p:nvSpPr>
        <p:spPr/>
        <p:txBody>
          <a:bodyPr/>
          <a:lstStyle/>
          <a:p>
            <a:r>
              <a:rPr lang="en-US" dirty="0" smtClean="0"/>
              <a:t>2018</a:t>
            </a:r>
            <a:endParaRPr lang="en-US" dirty="0"/>
          </a:p>
        </p:txBody>
      </p:sp>
      <p:sp>
        <p:nvSpPr>
          <p:cNvPr id="8" name="Footer Placeholder 3"/>
          <p:cNvSpPr>
            <a:spLocks noGrp="1"/>
          </p:cNvSpPr>
          <p:nvPr>
            <p:ph type="ftr" sz="quarter" idx="3"/>
          </p:nvPr>
        </p:nvSpPr>
        <p:spPr/>
        <p:txBody>
          <a:bodyPr/>
          <a:lstStyle/>
          <a:p>
            <a:r>
              <a:rPr lang="en-US" dirty="0" smtClean="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5</a:t>
            </a:fld>
            <a:endParaRPr lang="en-US" dirty="0"/>
          </a:p>
        </p:txBody>
      </p:sp>
    </p:spTree>
    <p:extLst>
      <p:ext uri="{BB962C8B-B14F-4D97-AF65-F5344CB8AC3E}">
        <p14:creationId xmlns:p14="http://schemas.microsoft.com/office/powerpoint/2010/main" val="2934310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i="1" dirty="0"/>
              <a:t>(cont.) </a:t>
            </a:r>
            <a:br>
              <a:rPr lang="en-US" i="1" dirty="0"/>
            </a:br>
            <a:endParaRPr lang="en-US" dirty="0"/>
          </a:p>
        </p:txBody>
      </p:sp>
      <p:sp>
        <p:nvSpPr>
          <p:cNvPr id="3" name="Text Placeholder 2"/>
          <p:cNvSpPr>
            <a:spLocks noGrp="1"/>
          </p:cNvSpPr>
          <p:nvPr>
            <p:ph type="body" sz="quarter" idx="10"/>
          </p:nvPr>
        </p:nvSpPr>
        <p:spPr>
          <a:xfrm>
            <a:off x="550985" y="2057400"/>
            <a:ext cx="8132763" cy="3505200"/>
          </a:xfrm>
        </p:spPr>
        <p:txBody>
          <a:bodyPr/>
          <a:lstStyle/>
          <a:p>
            <a:pPr marL="0" indent="0">
              <a:spcAft>
                <a:spcPts val="600"/>
              </a:spcAft>
              <a:buNone/>
            </a:pPr>
            <a:r>
              <a:rPr lang="en-US" sz="2800" dirty="0"/>
              <a:t>Property Tax Administration – Two Values</a:t>
            </a:r>
          </a:p>
          <a:p>
            <a:pPr>
              <a:spcAft>
                <a:spcPts val="300"/>
              </a:spcAft>
            </a:pPr>
            <a:r>
              <a:rPr lang="en-US" dirty="0"/>
              <a:t>Equalized values – taxation district</a:t>
            </a:r>
          </a:p>
          <a:p>
            <a:pPr lvl="1">
              <a:spcAft>
                <a:spcPts val="800"/>
              </a:spcAft>
            </a:pPr>
            <a:r>
              <a:rPr lang="en-US" dirty="0"/>
              <a:t>Updated every year – full taxable value</a:t>
            </a:r>
          </a:p>
          <a:p>
            <a:pPr lvl="1">
              <a:spcAft>
                <a:spcPts val="800"/>
              </a:spcAft>
            </a:pPr>
            <a:r>
              <a:rPr lang="en-US" dirty="0"/>
              <a:t>Apportions amount of tax for the district</a:t>
            </a:r>
          </a:p>
          <a:p>
            <a:pPr lvl="1">
              <a:spcAft>
                <a:spcPts val="200"/>
              </a:spcAft>
            </a:pPr>
            <a:r>
              <a:rPr lang="en-US" dirty="0" smtClean="0"/>
              <a:t>Example: municipality </a:t>
            </a:r>
            <a:r>
              <a:rPr lang="en-US" dirty="0"/>
              <a:t>contains 15% of the county's total property value</a:t>
            </a:r>
          </a:p>
          <a:p>
            <a:pPr lvl="2">
              <a:spcAft>
                <a:spcPts val="200"/>
              </a:spcAft>
            </a:pPr>
            <a:r>
              <a:rPr lang="en-US" dirty="0"/>
              <a:t>Municipality is apportioned 15% of the county's total property tax</a:t>
            </a:r>
          </a:p>
          <a:p>
            <a:pPr lvl="2"/>
            <a:r>
              <a:rPr lang="en-US" dirty="0"/>
              <a:t>Ensures fairness across taxation districts</a:t>
            </a:r>
          </a:p>
          <a:p>
            <a:endParaRPr lang="en-US" dirty="0"/>
          </a:p>
        </p:txBody>
      </p:sp>
      <p:sp>
        <p:nvSpPr>
          <p:cNvPr id="9" name="Date Placeholder 4"/>
          <p:cNvSpPr>
            <a:spLocks noGrp="1"/>
          </p:cNvSpPr>
          <p:nvPr>
            <p:ph type="dt" sz="half" idx="2"/>
          </p:nvPr>
        </p:nvSpPr>
        <p:spPr/>
        <p:txBody>
          <a:bodyPr/>
          <a:lstStyle/>
          <a:p>
            <a:r>
              <a:rPr lang="en-US" dirty="0" smtClean="0"/>
              <a:t>2018</a:t>
            </a:r>
            <a:endParaRPr lang="en-US" dirty="0"/>
          </a:p>
        </p:txBody>
      </p:sp>
      <p:sp>
        <p:nvSpPr>
          <p:cNvPr id="8" name="Footer Placeholder 3"/>
          <p:cNvSpPr>
            <a:spLocks noGrp="1"/>
          </p:cNvSpPr>
          <p:nvPr>
            <p:ph type="ftr" sz="quarter" idx="3"/>
          </p:nvPr>
        </p:nvSpPr>
        <p:spPr/>
        <p:txBody>
          <a:bodyPr/>
          <a:lstStyle/>
          <a:p>
            <a:r>
              <a:rPr lang="en-US" dirty="0" smtClean="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6</a:t>
            </a:fld>
            <a:endParaRPr lang="en-US" dirty="0"/>
          </a:p>
        </p:txBody>
      </p:sp>
    </p:spTree>
    <p:extLst>
      <p:ext uri="{BB962C8B-B14F-4D97-AF65-F5344CB8AC3E}">
        <p14:creationId xmlns:p14="http://schemas.microsoft.com/office/powerpoint/2010/main" val="1958653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096" y="2430959"/>
            <a:ext cx="9137904" cy="769441"/>
          </a:xfrm>
          <a:prstGeom prst="rect">
            <a:avLst/>
          </a:prstGeom>
        </p:spPr>
        <p:txBody>
          <a:bodyPr wrap="square">
            <a:spAutoFit/>
          </a:bodyPr>
          <a:lstStyle/>
          <a:p>
            <a:pPr algn="ctr"/>
            <a:r>
              <a:rPr lang="en-US" sz="4400" b="1" dirty="0" smtClean="0"/>
              <a:t>DOR Role</a:t>
            </a:r>
            <a:endParaRPr lang="en-US" sz="4400" b="1" dirty="0"/>
          </a:p>
        </p:txBody>
      </p:sp>
      <p:cxnSp>
        <p:nvCxnSpPr>
          <p:cNvPr id="9" name="Straight Connector 8"/>
          <p:cNvCxnSpPr/>
          <p:nvPr/>
        </p:nvCxnSpPr>
        <p:spPr>
          <a:xfrm>
            <a:off x="762000" y="19812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7240" y="3657600"/>
            <a:ext cx="7620000"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2975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DOR Role</a:t>
            </a:r>
            <a:r>
              <a:rPr lang="en-US" i="1" dirty="0"/>
              <a:t> </a:t>
            </a:r>
            <a:br>
              <a:rPr lang="en-US" i="1" dirty="0"/>
            </a:br>
            <a:endParaRPr lang="en-US" dirty="0"/>
          </a:p>
        </p:txBody>
      </p:sp>
      <p:sp>
        <p:nvSpPr>
          <p:cNvPr id="10" name="Content Placeholder 2"/>
          <p:cNvSpPr>
            <a:spLocks noGrp="1"/>
          </p:cNvSpPr>
          <p:nvPr>
            <p:ph type="body" sz="quarter" idx="10"/>
          </p:nvPr>
        </p:nvSpPr>
        <p:spPr>
          <a:xfrm>
            <a:off x="550985" y="2057400"/>
            <a:ext cx="8132763" cy="3505200"/>
          </a:xfrm>
        </p:spPr>
        <p:txBody>
          <a:bodyPr>
            <a:noAutofit/>
          </a:bodyPr>
          <a:lstStyle/>
          <a:p>
            <a:pPr marL="290513" lvl="1" indent="-290513">
              <a:spcAft>
                <a:spcPts val="200"/>
              </a:spcAft>
              <a:buFont typeface="Arial" pitchFamily="34" charset="0"/>
              <a:buChar char="•"/>
            </a:pPr>
            <a:r>
              <a:rPr lang="en-US" sz="2400" dirty="0" smtClean="0"/>
              <a:t>Equalized Values  </a:t>
            </a:r>
          </a:p>
          <a:p>
            <a:pPr lvl="1">
              <a:spcAft>
                <a:spcPts val="600"/>
              </a:spcAft>
            </a:pPr>
            <a:r>
              <a:rPr lang="en-US" dirty="0" smtClean="0"/>
              <a:t>Published annually for each: municipal</a:t>
            </a:r>
            <a:r>
              <a:rPr lang="en-US" dirty="0"/>
              <a:t>, county, school, </a:t>
            </a:r>
            <a:r>
              <a:rPr lang="en-US" dirty="0" smtClean="0"/>
              <a:t>technical college, </a:t>
            </a:r>
            <a:r>
              <a:rPr lang="en-US" dirty="0"/>
              <a:t>special and tax incremental </a:t>
            </a:r>
            <a:r>
              <a:rPr lang="en-US" dirty="0" smtClean="0"/>
              <a:t>district</a:t>
            </a:r>
          </a:p>
          <a:p>
            <a:pPr lvl="1">
              <a:spcAft>
                <a:spcPts val="600"/>
              </a:spcAft>
            </a:pPr>
            <a:r>
              <a:rPr lang="en-US" dirty="0"/>
              <a:t>Estimate of total taxable value of all real </a:t>
            </a:r>
            <a:r>
              <a:rPr lang="en-US" dirty="0" smtClean="0"/>
              <a:t>and </a:t>
            </a:r>
            <a:r>
              <a:rPr lang="en-US" dirty="0"/>
              <a:t>personal property in each taxation </a:t>
            </a:r>
            <a:r>
              <a:rPr lang="en-US" dirty="0" smtClean="0"/>
              <a:t>district (excludes </a:t>
            </a:r>
            <a:r>
              <a:rPr lang="en-US" dirty="0"/>
              <a:t>exempt </a:t>
            </a:r>
            <a:r>
              <a:rPr lang="en-US" dirty="0" smtClean="0"/>
              <a:t>property)</a:t>
            </a:r>
            <a:endParaRPr lang="en-US" dirty="0"/>
          </a:p>
          <a:p>
            <a:pPr lvl="1">
              <a:spcAft>
                <a:spcPts val="600"/>
              </a:spcAft>
            </a:pPr>
            <a:r>
              <a:rPr lang="en-US" dirty="0" smtClean="0"/>
              <a:t>Apportionment </a:t>
            </a:r>
            <a:r>
              <a:rPr lang="en-US" dirty="0"/>
              <a:t>of </a:t>
            </a:r>
            <a:r>
              <a:rPr lang="en-US" dirty="0" smtClean="0"/>
              <a:t>property tax levy – counties, school districts, technical college</a:t>
            </a:r>
            <a:endParaRPr lang="en-US" dirty="0"/>
          </a:p>
          <a:p>
            <a:pPr lvl="1">
              <a:spcAft>
                <a:spcPts val="600"/>
              </a:spcAft>
            </a:pPr>
            <a:r>
              <a:rPr lang="en-US" dirty="0" smtClean="0"/>
              <a:t>Determines municipal assessment compliance – total assessment by class must be within 10% of equalized once every five years</a:t>
            </a:r>
          </a:p>
          <a:p>
            <a:pPr lvl="1">
              <a:spcAft>
                <a:spcPts val="600"/>
              </a:spcAft>
            </a:pPr>
            <a:r>
              <a:rPr lang="en-US" dirty="0" smtClean="0"/>
              <a:t>New construction determines levy limit calculations</a:t>
            </a:r>
            <a:endParaRPr lang="en-US" dirty="0"/>
          </a:p>
          <a:p>
            <a:pPr lvl="1">
              <a:spcAft>
                <a:spcPts val="600"/>
              </a:spcAft>
            </a:pPr>
            <a:endParaRPr lang="en-US" dirty="0" smtClean="0"/>
          </a:p>
          <a:p>
            <a:pPr lvl="1">
              <a:spcAft>
                <a:spcPts val="600"/>
              </a:spcAft>
            </a:pPr>
            <a:endParaRPr lang="en-US" dirty="0"/>
          </a:p>
          <a:p>
            <a:pPr marL="0" indent="0">
              <a:buNone/>
            </a:pPr>
            <a:endParaRPr lang="en-US" sz="2400" dirty="0" smtClean="0"/>
          </a:p>
        </p:txBody>
      </p:sp>
      <p:sp>
        <p:nvSpPr>
          <p:cNvPr id="6" name="Date Placeholder 4"/>
          <p:cNvSpPr>
            <a:spLocks noGrp="1"/>
          </p:cNvSpPr>
          <p:nvPr>
            <p:ph type="dt" sz="half" idx="2"/>
          </p:nvPr>
        </p:nvSpPr>
        <p:spPr/>
        <p:txBody>
          <a:bodyPr/>
          <a:lstStyle/>
          <a:p>
            <a:r>
              <a:rPr lang="en-US" dirty="0" smtClean="0"/>
              <a:t>2018</a:t>
            </a:r>
            <a:endParaRPr lang="en-US" dirty="0"/>
          </a:p>
        </p:txBody>
      </p:sp>
      <p:sp>
        <p:nvSpPr>
          <p:cNvPr id="5" name="Footer Placeholder 3"/>
          <p:cNvSpPr>
            <a:spLocks noGrp="1"/>
          </p:cNvSpPr>
          <p:nvPr>
            <p:ph type="ftr" sz="quarter" idx="3"/>
          </p:nvPr>
        </p:nvSpPr>
        <p:spPr/>
        <p:txBody>
          <a:bodyPr/>
          <a:lstStyle/>
          <a:p>
            <a:r>
              <a:rPr lang="en-US" dirty="0" smtClean="0">
                <a:cs typeface="Arial" pitchFamily="34" charset="0"/>
              </a:rPr>
              <a:t>Wisconsin Department of Revenue</a:t>
            </a:r>
          </a:p>
        </p:txBody>
      </p:sp>
      <p:sp>
        <p:nvSpPr>
          <p:cNvPr id="4" name="Slide Number Placeholder 3"/>
          <p:cNvSpPr>
            <a:spLocks noGrp="1"/>
          </p:cNvSpPr>
          <p:nvPr>
            <p:ph type="sldNum" sz="quarter" idx="4"/>
          </p:nvPr>
        </p:nvSpPr>
        <p:spPr/>
        <p:txBody>
          <a:bodyPr/>
          <a:lstStyle/>
          <a:p>
            <a:fld id="{653FEDAC-1107-4176-9A6C-9FABD025F120}" type="slidenum">
              <a:rPr lang="en-US" smtClean="0"/>
              <a:t>8</a:t>
            </a:fld>
            <a:endParaRPr lang="en-US" dirty="0"/>
          </a:p>
        </p:txBody>
      </p:sp>
    </p:spTree>
    <p:extLst>
      <p:ext uri="{BB962C8B-B14F-4D97-AF65-F5344CB8AC3E}">
        <p14:creationId xmlns:p14="http://schemas.microsoft.com/office/powerpoint/2010/main" val="3804223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8335"/>
            <a:ext cx="8153401" cy="701675"/>
          </a:xfrm>
        </p:spPr>
        <p:txBody>
          <a:bodyPr/>
          <a:lstStyle/>
          <a:p>
            <a:r>
              <a:rPr lang="en-US" dirty="0">
                <a:cs typeface="Arial" pitchFamily="34" charset="0"/>
              </a:rPr>
              <a:t>5 Municipalities </a:t>
            </a:r>
            <a:r>
              <a:rPr lang="en-US" dirty="0" smtClean="0">
                <a:cs typeface="Arial" pitchFamily="34" charset="0"/>
              </a:rPr>
              <a:t/>
            </a:r>
            <a:br>
              <a:rPr lang="en-US" dirty="0" smtClean="0">
                <a:cs typeface="Arial" pitchFamily="34" charset="0"/>
              </a:rPr>
            </a:br>
            <a:r>
              <a:rPr lang="en-US" dirty="0" smtClean="0">
                <a:cs typeface="Arial" pitchFamily="34" charset="0"/>
              </a:rPr>
              <a:t>Within </a:t>
            </a:r>
            <a:r>
              <a:rPr lang="en-US" dirty="0">
                <a:cs typeface="Arial" pitchFamily="34" charset="0"/>
              </a:rPr>
              <a:t>1 School District</a:t>
            </a:r>
            <a:br>
              <a:rPr lang="en-US" dirty="0">
                <a:cs typeface="Arial" pitchFamily="34" charset="0"/>
              </a:rPr>
            </a:br>
            <a:endParaRPr lang="en-US" dirty="0"/>
          </a:p>
        </p:txBody>
      </p:sp>
      <p:sp>
        <p:nvSpPr>
          <p:cNvPr id="4" name="Slide Number Placeholder 3"/>
          <p:cNvSpPr>
            <a:spLocks noGrp="1"/>
          </p:cNvSpPr>
          <p:nvPr>
            <p:ph type="sldNum" sz="quarter" idx="4"/>
          </p:nvPr>
        </p:nvSpPr>
        <p:spPr/>
        <p:txBody>
          <a:bodyPr/>
          <a:lstStyle/>
          <a:p>
            <a:fld id="{653FEDAC-1107-4176-9A6C-9FABD025F120}" type="slidenum">
              <a:rPr lang="en-US" smtClean="0">
                <a:solidFill>
                  <a:prstClr val="white">
                    <a:lumMod val="50000"/>
                  </a:prstClr>
                </a:solidFill>
              </a:rPr>
              <a:pPr/>
              <a:t>9</a:t>
            </a:fld>
            <a:endParaRPr lang="en-US" dirty="0">
              <a:solidFill>
                <a:prstClr val="white">
                  <a:lumMod val="50000"/>
                </a:prstClr>
              </a:solidFill>
            </a:endParaRP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6046" t="30308" r="44854" b="19331"/>
          <a:stretch/>
        </p:blipFill>
        <p:spPr bwMode="auto">
          <a:xfrm>
            <a:off x="523587" y="2209800"/>
            <a:ext cx="3614671" cy="3735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 5"/>
          <p:cNvGraphicFramePr>
            <a:graphicFrameLocks noGrp="1"/>
          </p:cNvGraphicFramePr>
          <p:nvPr>
            <p:extLst>
              <p:ext uri="{D42A27DB-BD31-4B8C-83A1-F6EECF244321}">
                <p14:modId xmlns:p14="http://schemas.microsoft.com/office/powerpoint/2010/main" val="1434412974"/>
              </p:ext>
            </p:extLst>
          </p:nvPr>
        </p:nvGraphicFramePr>
        <p:xfrm>
          <a:off x="4221285" y="2514601"/>
          <a:ext cx="4516371" cy="2341038"/>
        </p:xfrm>
        <a:graphic>
          <a:graphicData uri="http://schemas.openxmlformats.org/drawingml/2006/table">
            <a:tbl>
              <a:tblPr/>
              <a:tblGrid>
                <a:gridCol w="2199071"/>
                <a:gridCol w="1407528"/>
                <a:gridCol w="909772"/>
              </a:tblGrid>
              <a:tr h="319053">
                <a:tc>
                  <a:txBody>
                    <a:bodyPr/>
                    <a:lstStyle/>
                    <a:p>
                      <a:pPr algn="ctr" fontAlgn="b"/>
                      <a:r>
                        <a:rPr lang="en-US" sz="1400" b="1" i="0" u="none" strike="noStrike" dirty="0">
                          <a:effectLst/>
                          <a:latin typeface="Arial"/>
                        </a:rPr>
                        <a:t>Name</a:t>
                      </a:r>
                    </a:p>
                  </a:txBody>
                  <a:tcPr marL="0" marR="0" marT="0" marB="0" anchor="b">
                    <a:lnL>
                      <a:noFill/>
                    </a:lnL>
                    <a:lnR>
                      <a:noFill/>
                    </a:lnR>
                    <a:lnT>
                      <a:noFill/>
                    </a:lnT>
                    <a:lnB>
                      <a:noFill/>
                    </a:lnB>
                  </a:tcPr>
                </a:tc>
                <a:tc>
                  <a:txBody>
                    <a:bodyPr/>
                    <a:lstStyle/>
                    <a:p>
                      <a:pPr algn="ctr" fontAlgn="b"/>
                      <a:r>
                        <a:rPr lang="en-US" sz="1400" b="1" i="0" u="none" strike="noStrike" dirty="0">
                          <a:effectLst/>
                          <a:latin typeface="Arial"/>
                        </a:rPr>
                        <a:t>Value</a:t>
                      </a:r>
                    </a:p>
                  </a:txBody>
                  <a:tcPr marL="0" marR="0" marT="0" marB="0" anchor="b">
                    <a:lnL>
                      <a:noFill/>
                    </a:lnL>
                    <a:lnR>
                      <a:noFill/>
                    </a:lnR>
                    <a:lnT>
                      <a:noFill/>
                    </a:lnT>
                    <a:lnB>
                      <a:noFill/>
                    </a:lnB>
                  </a:tcPr>
                </a:tc>
                <a:tc>
                  <a:txBody>
                    <a:bodyPr/>
                    <a:lstStyle/>
                    <a:p>
                      <a:pPr algn="ctr" fontAlgn="b"/>
                      <a:r>
                        <a:rPr lang="en-US" sz="1400" b="1" i="0" u="none" strike="noStrike" dirty="0">
                          <a:effectLst/>
                          <a:latin typeface="Arial"/>
                        </a:rPr>
                        <a:t>% </a:t>
                      </a:r>
                      <a:r>
                        <a:rPr lang="en-US" sz="1400" b="1" i="0" u="none" strike="noStrike" dirty="0" smtClean="0">
                          <a:effectLst/>
                          <a:latin typeface="Arial"/>
                        </a:rPr>
                        <a:t>of </a:t>
                      </a:r>
                      <a:r>
                        <a:rPr lang="en-US" sz="1400" b="1" i="0" u="none" strike="noStrike" dirty="0">
                          <a:effectLst/>
                          <a:latin typeface="Arial"/>
                        </a:rPr>
                        <a:t>Total</a:t>
                      </a:r>
                    </a:p>
                  </a:txBody>
                  <a:tcPr marL="0" marR="0" marT="0" marB="0" anchor="b">
                    <a:lnL>
                      <a:noFill/>
                    </a:lnL>
                    <a:lnR>
                      <a:noFill/>
                    </a:lnR>
                    <a:lnT>
                      <a:noFill/>
                    </a:lnT>
                    <a:lnB>
                      <a:noFill/>
                    </a:lnB>
                  </a:tcPr>
                </a:tc>
              </a:tr>
              <a:tr h="319053">
                <a:tc>
                  <a:txBody>
                    <a:bodyPr/>
                    <a:lstStyle/>
                    <a:p>
                      <a:pPr algn="l" fontAlgn="b"/>
                      <a:r>
                        <a:rPr lang="en-US" sz="1400" b="0" i="0" u="none" strike="noStrike" dirty="0">
                          <a:effectLst/>
                          <a:latin typeface="Arial"/>
                        </a:rPr>
                        <a:t>C Badger</a:t>
                      </a:r>
                    </a:p>
                  </a:txBody>
                  <a:tcPr marL="0" marR="0" marT="0" marB="0" anchor="b">
                    <a:lnL>
                      <a:noFill/>
                    </a:lnL>
                    <a:lnR>
                      <a:noFill/>
                    </a:lnR>
                    <a:lnT>
                      <a:noFill/>
                    </a:lnT>
                    <a:lnB>
                      <a:noFill/>
                    </a:lnB>
                  </a:tcPr>
                </a:tc>
                <a:tc>
                  <a:txBody>
                    <a:bodyPr/>
                    <a:lstStyle/>
                    <a:p>
                      <a:pPr algn="r" fontAlgn="b"/>
                      <a:r>
                        <a:rPr lang="en-US" sz="1400" b="0" i="0" u="none" strike="noStrike" dirty="0">
                          <a:effectLst/>
                          <a:latin typeface="Arial"/>
                        </a:rPr>
                        <a:t>$95,256,417</a:t>
                      </a:r>
                    </a:p>
                  </a:txBody>
                  <a:tcPr marL="0" marR="0" marT="0" marB="0" anchor="b">
                    <a:lnL>
                      <a:noFill/>
                    </a:lnL>
                    <a:lnR>
                      <a:noFill/>
                    </a:lnR>
                    <a:lnT>
                      <a:noFill/>
                    </a:lnT>
                    <a:lnB>
                      <a:noFill/>
                    </a:lnB>
                  </a:tcPr>
                </a:tc>
                <a:tc>
                  <a:txBody>
                    <a:bodyPr/>
                    <a:lstStyle/>
                    <a:p>
                      <a:pPr algn="ctr" fontAlgn="b"/>
                      <a:r>
                        <a:rPr lang="en-US" sz="1400" b="0" i="0" u="none" strike="noStrike" dirty="0">
                          <a:effectLst/>
                          <a:latin typeface="Arial"/>
                        </a:rPr>
                        <a:t>9%</a:t>
                      </a:r>
                    </a:p>
                  </a:txBody>
                  <a:tcPr marL="0" marR="0" marT="0" marB="0" anchor="b">
                    <a:lnL>
                      <a:noFill/>
                    </a:lnL>
                    <a:lnR>
                      <a:noFill/>
                    </a:lnR>
                    <a:lnT>
                      <a:noFill/>
                    </a:lnT>
                    <a:lnB>
                      <a:noFill/>
                    </a:lnB>
                  </a:tcPr>
                </a:tc>
              </a:tr>
              <a:tr h="319053">
                <a:tc>
                  <a:txBody>
                    <a:bodyPr/>
                    <a:lstStyle/>
                    <a:p>
                      <a:pPr algn="l" fontAlgn="b"/>
                      <a:r>
                        <a:rPr lang="en-US" sz="1400" b="0" i="0" u="none" strike="noStrike" dirty="0">
                          <a:effectLst/>
                          <a:latin typeface="Arial"/>
                        </a:rPr>
                        <a:t>V </a:t>
                      </a:r>
                      <a:r>
                        <a:rPr lang="en-US" sz="1400" b="0" i="0" u="none" strike="noStrike" dirty="0" smtClean="0">
                          <a:effectLst/>
                          <a:latin typeface="Arial"/>
                        </a:rPr>
                        <a:t>Bucky</a:t>
                      </a:r>
                      <a:endParaRPr lang="en-US" sz="1400" b="0" i="0" u="none" strike="noStrike" dirty="0">
                        <a:effectLst/>
                        <a:latin typeface="Arial"/>
                      </a:endParaRPr>
                    </a:p>
                  </a:txBody>
                  <a:tcPr marL="0" marR="0" marT="0" marB="0" anchor="b">
                    <a:lnL>
                      <a:noFill/>
                    </a:lnL>
                    <a:lnR>
                      <a:noFill/>
                    </a:lnR>
                    <a:lnT>
                      <a:noFill/>
                    </a:lnT>
                    <a:lnB>
                      <a:noFill/>
                    </a:lnB>
                  </a:tcPr>
                </a:tc>
                <a:tc>
                  <a:txBody>
                    <a:bodyPr/>
                    <a:lstStyle/>
                    <a:p>
                      <a:pPr algn="r" fontAlgn="b"/>
                      <a:r>
                        <a:rPr lang="en-US" sz="1400" b="0" i="0" u="none" strike="noStrike" dirty="0">
                          <a:effectLst/>
                          <a:latin typeface="Arial"/>
                        </a:rPr>
                        <a:t>$694,077,135</a:t>
                      </a:r>
                    </a:p>
                  </a:txBody>
                  <a:tcPr marL="0" marR="0" marT="0" marB="0" anchor="b">
                    <a:lnL>
                      <a:noFill/>
                    </a:lnL>
                    <a:lnR>
                      <a:noFill/>
                    </a:lnR>
                    <a:lnT>
                      <a:noFill/>
                    </a:lnT>
                    <a:lnB>
                      <a:noFill/>
                    </a:lnB>
                  </a:tcPr>
                </a:tc>
                <a:tc>
                  <a:txBody>
                    <a:bodyPr/>
                    <a:lstStyle/>
                    <a:p>
                      <a:pPr algn="ctr" fontAlgn="b"/>
                      <a:r>
                        <a:rPr lang="en-US" sz="1400" b="0" i="0" u="none" strike="noStrike" dirty="0">
                          <a:effectLst/>
                          <a:latin typeface="Arial"/>
                        </a:rPr>
                        <a:t>65%</a:t>
                      </a:r>
                    </a:p>
                  </a:txBody>
                  <a:tcPr marL="0" marR="0" marT="0" marB="0" anchor="b">
                    <a:lnL>
                      <a:noFill/>
                    </a:lnL>
                    <a:lnR>
                      <a:noFill/>
                    </a:lnR>
                    <a:lnT>
                      <a:noFill/>
                    </a:lnT>
                    <a:lnB>
                      <a:noFill/>
                    </a:lnB>
                  </a:tcPr>
                </a:tc>
              </a:tr>
              <a:tr h="319053">
                <a:tc>
                  <a:txBody>
                    <a:bodyPr/>
                    <a:lstStyle/>
                    <a:p>
                      <a:pPr algn="l" fontAlgn="b"/>
                      <a:r>
                        <a:rPr lang="en-US" sz="1400" b="0" i="0" u="none" strike="noStrike" dirty="0">
                          <a:effectLst/>
                          <a:latin typeface="Arial"/>
                        </a:rPr>
                        <a:t>T Packer</a:t>
                      </a:r>
                    </a:p>
                  </a:txBody>
                  <a:tcPr marL="0" marR="0" marT="0" marB="0" anchor="b">
                    <a:lnL>
                      <a:noFill/>
                    </a:lnL>
                    <a:lnR>
                      <a:noFill/>
                    </a:lnR>
                    <a:lnT>
                      <a:noFill/>
                    </a:lnT>
                    <a:lnB>
                      <a:noFill/>
                    </a:lnB>
                  </a:tcPr>
                </a:tc>
                <a:tc>
                  <a:txBody>
                    <a:bodyPr/>
                    <a:lstStyle/>
                    <a:p>
                      <a:pPr algn="r" fontAlgn="b"/>
                      <a:r>
                        <a:rPr lang="en-US" sz="1400" b="0" i="0" u="none" strike="noStrike" dirty="0">
                          <a:effectLst/>
                          <a:latin typeface="Arial"/>
                        </a:rPr>
                        <a:t>$87,600,309</a:t>
                      </a:r>
                    </a:p>
                  </a:txBody>
                  <a:tcPr marL="0" marR="0" marT="0" marB="0" anchor="b">
                    <a:lnL>
                      <a:noFill/>
                    </a:lnL>
                    <a:lnR>
                      <a:noFill/>
                    </a:lnR>
                    <a:lnT>
                      <a:noFill/>
                    </a:lnT>
                    <a:lnB>
                      <a:noFill/>
                    </a:lnB>
                  </a:tcPr>
                </a:tc>
                <a:tc>
                  <a:txBody>
                    <a:bodyPr/>
                    <a:lstStyle/>
                    <a:p>
                      <a:pPr algn="ctr" fontAlgn="b"/>
                      <a:r>
                        <a:rPr lang="en-US" sz="1400" b="0" i="0" u="none" strike="noStrike" dirty="0">
                          <a:effectLst/>
                          <a:latin typeface="Arial"/>
                        </a:rPr>
                        <a:t>8%</a:t>
                      </a:r>
                    </a:p>
                  </a:txBody>
                  <a:tcPr marL="0" marR="0" marT="0" marB="0" anchor="b">
                    <a:lnL>
                      <a:noFill/>
                    </a:lnL>
                    <a:lnR>
                      <a:noFill/>
                    </a:lnR>
                    <a:lnT>
                      <a:noFill/>
                    </a:lnT>
                    <a:lnB>
                      <a:noFill/>
                    </a:lnB>
                  </a:tcPr>
                </a:tc>
              </a:tr>
              <a:tr h="319053">
                <a:tc>
                  <a:txBody>
                    <a:bodyPr/>
                    <a:lstStyle/>
                    <a:p>
                      <a:pPr algn="l" fontAlgn="b"/>
                      <a:r>
                        <a:rPr lang="en-US" sz="1400" b="0" i="0" u="none" strike="noStrike" dirty="0">
                          <a:effectLst/>
                          <a:latin typeface="Arial"/>
                        </a:rPr>
                        <a:t>T Brewers</a:t>
                      </a:r>
                    </a:p>
                  </a:txBody>
                  <a:tcPr marL="0" marR="0" marT="0" marB="0" anchor="b">
                    <a:lnL>
                      <a:noFill/>
                    </a:lnL>
                    <a:lnR>
                      <a:noFill/>
                    </a:lnR>
                    <a:lnT>
                      <a:noFill/>
                    </a:lnT>
                    <a:lnB>
                      <a:noFill/>
                    </a:lnB>
                  </a:tcPr>
                </a:tc>
                <a:tc>
                  <a:txBody>
                    <a:bodyPr/>
                    <a:lstStyle/>
                    <a:p>
                      <a:pPr algn="r" fontAlgn="b"/>
                      <a:r>
                        <a:rPr lang="en-US" sz="1400" b="0" i="0" u="none" strike="noStrike" dirty="0">
                          <a:effectLst/>
                          <a:latin typeface="Arial"/>
                        </a:rPr>
                        <a:t>$66,374,383</a:t>
                      </a:r>
                    </a:p>
                  </a:txBody>
                  <a:tcPr marL="0" marR="0" marT="0" marB="0" anchor="b">
                    <a:lnL>
                      <a:noFill/>
                    </a:lnL>
                    <a:lnR>
                      <a:noFill/>
                    </a:lnR>
                    <a:lnT>
                      <a:noFill/>
                    </a:lnT>
                    <a:lnB>
                      <a:noFill/>
                    </a:lnB>
                  </a:tcPr>
                </a:tc>
                <a:tc>
                  <a:txBody>
                    <a:bodyPr/>
                    <a:lstStyle/>
                    <a:p>
                      <a:pPr algn="ctr" fontAlgn="b"/>
                      <a:r>
                        <a:rPr lang="en-US" sz="1400" b="0" i="0" u="none" strike="noStrike" dirty="0">
                          <a:effectLst/>
                          <a:latin typeface="Arial"/>
                        </a:rPr>
                        <a:t>6%</a:t>
                      </a:r>
                    </a:p>
                  </a:txBody>
                  <a:tcPr marL="0" marR="0" marT="0" marB="0" anchor="b">
                    <a:lnL>
                      <a:noFill/>
                    </a:lnL>
                    <a:lnR>
                      <a:noFill/>
                    </a:lnR>
                    <a:lnT>
                      <a:noFill/>
                    </a:lnT>
                    <a:lnB>
                      <a:noFill/>
                    </a:lnB>
                  </a:tcPr>
                </a:tc>
              </a:tr>
              <a:tr h="319053">
                <a:tc>
                  <a:txBody>
                    <a:bodyPr/>
                    <a:lstStyle/>
                    <a:p>
                      <a:pPr algn="l" fontAlgn="b"/>
                      <a:r>
                        <a:rPr lang="en-US" sz="1400" b="0" i="0" u="none" strike="noStrike" dirty="0">
                          <a:effectLst/>
                          <a:latin typeface="Arial"/>
                        </a:rPr>
                        <a:t>T Bernie</a:t>
                      </a:r>
                    </a:p>
                  </a:txBody>
                  <a:tcPr marL="0" marR="0" marT="0" marB="0" anchor="b">
                    <a:lnL>
                      <a:noFill/>
                    </a:lnL>
                    <a:lnR>
                      <a:noFill/>
                    </a:lnR>
                    <a:lnT>
                      <a:noFill/>
                    </a:lnT>
                    <a:lnB>
                      <a:noFill/>
                    </a:lnB>
                  </a:tcPr>
                </a:tc>
                <a:tc>
                  <a:txBody>
                    <a:bodyPr/>
                    <a:lstStyle/>
                    <a:p>
                      <a:pPr algn="r" fontAlgn="b"/>
                      <a:r>
                        <a:rPr lang="en-US" sz="1400" b="0" i="0" u="none" strike="noStrike" dirty="0">
                          <a:effectLst/>
                          <a:latin typeface="Arial"/>
                        </a:rPr>
                        <a:t>$125,698,405</a:t>
                      </a:r>
                    </a:p>
                  </a:txBody>
                  <a:tcPr marL="0" marR="0" marT="0" marB="0" anchor="b">
                    <a:lnL>
                      <a:noFill/>
                    </a:lnL>
                    <a:lnR>
                      <a:noFill/>
                    </a:lnR>
                    <a:lnT>
                      <a:noFill/>
                    </a:lnT>
                    <a:lnB>
                      <a:noFill/>
                    </a:lnB>
                  </a:tcPr>
                </a:tc>
                <a:tc>
                  <a:txBody>
                    <a:bodyPr/>
                    <a:lstStyle/>
                    <a:p>
                      <a:pPr algn="ctr" fontAlgn="b"/>
                      <a:r>
                        <a:rPr lang="en-US" sz="1400" b="0" i="0" u="none" strike="noStrike" dirty="0">
                          <a:effectLst/>
                          <a:latin typeface="Arial"/>
                        </a:rPr>
                        <a:t>12%</a:t>
                      </a:r>
                    </a:p>
                  </a:txBody>
                  <a:tcPr marL="0" marR="0" marT="0" marB="0" anchor="b">
                    <a:lnL>
                      <a:noFill/>
                    </a:lnL>
                    <a:lnR>
                      <a:noFill/>
                    </a:lnR>
                    <a:lnT>
                      <a:noFill/>
                    </a:lnT>
                    <a:lnB>
                      <a:noFill/>
                    </a:lnB>
                  </a:tcPr>
                </a:tc>
              </a:tr>
              <a:tr h="319053">
                <a:tc>
                  <a:txBody>
                    <a:bodyPr/>
                    <a:lstStyle/>
                    <a:p>
                      <a:pPr algn="l" fontAlgn="b"/>
                      <a:r>
                        <a:rPr lang="en-US" sz="1400" b="0" i="0" u="none" strike="noStrike" dirty="0">
                          <a:effectLst/>
                          <a:latin typeface="Arial"/>
                        </a:rPr>
                        <a:t>SCHOOL DISTRICT TOTAL</a:t>
                      </a:r>
                    </a:p>
                  </a:txBody>
                  <a:tcPr marL="0" marR="0" marT="0" marB="0" anchor="b">
                    <a:lnL>
                      <a:noFill/>
                    </a:lnL>
                    <a:lnR>
                      <a:noFill/>
                    </a:lnR>
                    <a:lnT>
                      <a:noFill/>
                    </a:lnT>
                    <a:lnB>
                      <a:noFill/>
                    </a:lnB>
                  </a:tcPr>
                </a:tc>
                <a:tc>
                  <a:txBody>
                    <a:bodyPr/>
                    <a:lstStyle/>
                    <a:p>
                      <a:pPr algn="r" fontAlgn="b"/>
                      <a:r>
                        <a:rPr lang="en-US" sz="1400" b="0" i="0" u="none" strike="noStrike" dirty="0">
                          <a:effectLst/>
                          <a:latin typeface="Arial"/>
                        </a:rPr>
                        <a:t>$1,069,006,649</a:t>
                      </a:r>
                    </a:p>
                  </a:txBody>
                  <a:tcPr marL="0" marR="0" marT="0" marB="0" anchor="b">
                    <a:lnL>
                      <a:noFill/>
                    </a:lnL>
                    <a:lnR>
                      <a:noFill/>
                    </a:lnR>
                    <a:lnT>
                      <a:noFill/>
                    </a:lnT>
                    <a:lnB>
                      <a:noFill/>
                    </a:lnB>
                  </a:tcPr>
                </a:tc>
                <a:tc>
                  <a:txBody>
                    <a:bodyPr/>
                    <a:lstStyle/>
                    <a:p>
                      <a:pPr algn="ctr" fontAlgn="b"/>
                      <a:r>
                        <a:rPr lang="en-US" sz="1400" b="0" i="0" u="none" strike="noStrike" dirty="0">
                          <a:effectLst/>
                          <a:latin typeface="Arial"/>
                        </a:rPr>
                        <a:t>100%</a:t>
                      </a:r>
                    </a:p>
                  </a:txBody>
                  <a:tcPr marL="0" marR="0" marT="0" marB="0" anchor="b">
                    <a:lnL>
                      <a:noFill/>
                    </a:lnL>
                    <a:lnR>
                      <a:noFill/>
                    </a:lnR>
                    <a:lnT>
                      <a:noFill/>
                    </a:lnT>
                    <a:lnB>
                      <a:noFill/>
                    </a:lnB>
                  </a:tcPr>
                </a:tc>
              </a:tr>
            </a:tbl>
          </a:graphicData>
        </a:graphic>
      </p:graphicFrame>
      <p:sp>
        <p:nvSpPr>
          <p:cNvPr id="7" name="Rectangle 6"/>
          <p:cNvSpPr/>
          <p:nvPr/>
        </p:nvSpPr>
        <p:spPr>
          <a:xfrm>
            <a:off x="4165656" y="5099447"/>
            <a:ext cx="4572000" cy="615553"/>
          </a:xfrm>
          <a:prstGeom prst="rect">
            <a:avLst/>
          </a:prstGeom>
        </p:spPr>
        <p:txBody>
          <a:bodyPr>
            <a:spAutoFit/>
          </a:bodyPr>
          <a:lstStyle/>
          <a:p>
            <a:r>
              <a:rPr lang="en-US" sz="1700" dirty="0">
                <a:latin typeface="Arial" pitchFamily="34" charset="0"/>
                <a:cs typeface="Arial" pitchFamily="34" charset="0"/>
              </a:rPr>
              <a:t>Each Municipality Apportioned School Tax based upon value within School District</a:t>
            </a:r>
          </a:p>
        </p:txBody>
      </p:sp>
    </p:spTree>
    <p:extLst>
      <p:ext uri="{BB962C8B-B14F-4D97-AF65-F5344CB8AC3E}">
        <p14:creationId xmlns:p14="http://schemas.microsoft.com/office/powerpoint/2010/main" val="3082260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Real Property Listers&amp;#x0D;&amp;#x0A;Sheboygan&amp;#x0D;&amp;#x0A;September 18, 2014&amp;#x0D;&amp;#x0A;&amp;quot;&quot;/&gt;&lt;property id=&quot;20307&quot; value=&quot;256&quot;/&gt;&lt;/object&gt;&lt;object type=&quot;3&quot; unique_id=&quot;10005&quot;&gt;&lt;property id=&quot;20148&quot; value=&quot;5&quot;/&gt;&lt;property id=&quot;20300&quot; value=&quot;Slide 2 - &amp;quot;Presenters&amp;#x0D;&amp;#x0A;&amp;#x0D;&amp;#x0A;&amp;#x0D;&amp;#x0A;&amp;quot;&quot;/&gt;&lt;property id=&quot;20307&quot; value=&quot;257&quot;/&gt;&lt;/object&gt;&lt;object type=&quot;3&quot; unique_id=&quot;10006&quot;&gt;&lt;property id=&quot;20148&quot; value=&quot;5&quot;/&gt;&lt;property id=&quot;20300&quot; value=&quot;Slide 3 - &amp;quot;Topics of Discussion&amp;quot;&quot;/&gt;&lt;property id=&quot;20307&quot; value=&quot;258&quot;/&gt;&lt;/object&gt;&lt;object type=&quot;3&quot; unique_id=&quot;10007&quot;&gt;&lt;property id=&quot;20148&quot; value=&quot;5&quot;/&gt;&lt;property id=&quot;20300&quot; value=&quot;Slide 6&quot;/&gt;&lt;property id=&quot;20307&quot; value=&quot;259&quot;/&gt;&lt;/object&gt;&lt;object type=&quot;3&quot; unique_id=&quot;10020&quot;&gt;&lt;property id=&quot;20148&quot; value=&quot;5&quot;/&gt;&lt;property id=&quot;20300&quot; value=&quot;Slide 11&quot;/&gt;&lt;property id=&quot;20307&quot; value=&quot;272&quot;/&gt;&lt;/object&gt;&lt;object type=&quot;3&quot; unique_id=&quot;10024&quot;&gt;&lt;property id=&quot;20148&quot; value=&quot;5&quot;/&gt;&lt;property id=&quot;20300&quot; value=&quot;Slide 49&quot;/&gt;&lt;property id=&quot;20307&quot; value=&quot;275&quot;/&gt;&lt;/object&gt;&lt;object type=&quot;3&quot; unique_id=&quot;10925&quot;&gt;&lt;property id=&quot;20148&quot; value=&quot;5&quot;/&gt;&lt;property id=&quot;20300&quot; value=&quot;Slide 4 - &amp;quot;Division of State &amp;amp; Local Finance&amp;quot;&quot;/&gt;&lt;property id=&quot;20307&quot; value=&quot;280&quot;/&gt;&lt;/object&gt;&lt;object type=&quot;3&quot; unique_id=&quot;10927&quot;&gt;&lt;property id=&quot;20148&quot; value=&quot;5&quot;/&gt;&lt;property id=&quot;20300&quot; value=&quot;Slide 12&quot;/&gt;&lt;property id=&quot;20307&quot; value=&quot;282&quot;/&gt;&lt;/object&gt;&lt;object type=&quot;3&quot; unique_id=&quot;10928&quot;&gt;&lt;property id=&quot;20148&quot; value=&quot;5&quot;/&gt;&lt;property id=&quot;20300&quot; value=&quot;Slide 14&quot;/&gt;&lt;property id=&quot;20307&quot; value=&quot;283&quot;/&gt;&lt;/object&gt;&lt;object type=&quot;3&quot; unique_id=&quot;10929&quot;&gt;&lt;property id=&quot;20148&quot; value=&quot;5&quot;/&gt;&lt;property id=&quot;20300&quot; value=&quot;Slide 15&quot;/&gt;&lt;property id=&quot;20307&quot; value=&quot;284&quot;/&gt;&lt;/object&gt;&lt;object type=&quot;3&quot; unique_id=&quot;10930&quot;&gt;&lt;property id=&quot;20148&quot; value=&quot;5&quot;/&gt;&lt;property id=&quot;20300&quot; value=&quot;Slide 16&quot;/&gt;&lt;property id=&quot;20307&quot; value=&quot;285&quot;/&gt;&lt;/object&gt;&lt;object type=&quot;3&quot; unique_id=&quot;10931&quot;&gt;&lt;property id=&quot;20148&quot; value=&quot;5&quot;/&gt;&lt;property id=&quot;20300&quot; value=&quot;Slide 17&quot;/&gt;&lt;property id=&quot;20307&quot; value=&quot;292&quot;/&gt;&lt;/object&gt;&lt;object type=&quot;3&quot; unique_id=&quot;10936&quot;&gt;&lt;property id=&quot;20148&quot; value=&quot;5&quot;/&gt;&lt;property id=&quot;20300&quot; value=&quot;Slide 28&quot;/&gt;&lt;property id=&quot;20307&quot; value=&quot;298&quot;/&gt;&lt;/object&gt;&lt;object type=&quot;3&quot; unique_id=&quot;10946&quot;&gt;&lt;property id=&quot;20148&quot; value=&quot;5&quot;/&gt;&lt;property id=&quot;20300&quot; value=&quot;Slide 50&quot;/&gt;&lt;property id=&quot;20307&quot; value=&quot;293&quot;/&gt;&lt;/object&gt;&lt;object type=&quot;3&quot; unique_id=&quot;10947&quot;&gt;&lt;property id=&quot;20148&quot; value=&quot;5&quot;/&gt;&lt;property id=&quot;20300&quot; value=&quot;Slide 5&quot;/&gt;&lt;property id=&quot;20307&quot; value=&quot;324&quot;/&gt;&lt;/object&gt;&lt;object type=&quot;3&quot; unique_id=&quot;10948&quot;&gt;&lt;property id=&quot;20148&quot; value=&quot;5&quot;/&gt;&lt;property id=&quot;20300&quot; value=&quot;Slide 7&quot;/&gt;&lt;property id=&quot;20307&quot; value=&quot;343&quot;/&gt;&lt;/object&gt;&lt;object type=&quot;3&quot; unique_id=&quot;10949&quot;&gt;&lt;property id=&quot;20148&quot; value=&quot;5&quot;/&gt;&lt;property id=&quot;20300&quot; value=&quot;Slide 8&quot;/&gt;&lt;property id=&quot;20307&quot; value=&quot;377&quot;/&gt;&lt;/object&gt;&lt;object type=&quot;3&quot; unique_id=&quot;10950&quot;&gt;&lt;property id=&quot;20148&quot; value=&quot;5&quot;/&gt;&lt;property id=&quot;20300&quot; value=&quot;Slide 9&quot;/&gt;&lt;property id=&quot;20307&quot; value=&quot;378&quot;/&gt;&lt;/object&gt;&lt;object type=&quot;3&quot; unique_id=&quot;10951&quot;&gt;&lt;property id=&quot;20148&quot; value=&quot;5&quot;/&gt;&lt;property id=&quot;20300&quot; value=&quot;Slide 10&quot;/&gt;&lt;property id=&quot;20307&quot; value=&quot;365&quot;/&gt;&lt;/object&gt;&lt;object type=&quot;3&quot; unique_id=&quot;10952&quot;&gt;&lt;property id=&quot;20148&quot; value=&quot;5&quot;/&gt;&lt;property id=&quot;20300&quot; value=&quot;Slide 13&quot;/&gt;&lt;property id=&quot;20307&quot; value=&quot;388&quot;/&gt;&lt;/object&gt;&lt;object type=&quot;3&quot; unique_id=&quot;10953&quot;&gt;&lt;property id=&quot;20148&quot; value=&quot;5&quot;/&gt;&lt;property id=&quot;20300&quot; value=&quot;Slide 18&quot;/&gt;&lt;property id=&quot;20307&quot; value=&quot;395&quot;/&gt;&lt;/object&gt;&lt;object type=&quot;3&quot; unique_id=&quot;10954&quot;&gt;&lt;property id=&quot;20148&quot; value=&quot;5&quot;/&gt;&lt;property id=&quot;20300&quot; value=&quot;Slide 19&quot;/&gt;&lt;property id=&quot;20307&quot; value=&quot;381&quot;/&gt;&lt;/object&gt;&lt;object type=&quot;3&quot; unique_id=&quot;10955&quot;&gt;&lt;property id=&quot;20148&quot; value=&quot;5&quot;/&gt;&lt;property id=&quot;20300&quot; value=&quot;Slide 20&quot;/&gt;&lt;property id=&quot;20307&quot; value=&quot;389&quot;/&gt;&lt;/object&gt;&lt;object type=&quot;3&quot; unique_id=&quot;10956&quot;&gt;&lt;property id=&quot;20148&quot; value=&quot;5&quot;/&gt;&lt;property id=&quot;20300&quot; value=&quot;Slide 21&quot;/&gt;&lt;property id=&quot;20307&quot; value=&quot;345&quot;/&gt;&lt;/object&gt;&lt;object type=&quot;3&quot; unique_id=&quot;10957&quot;&gt;&lt;property id=&quot;20148&quot; value=&quot;5&quot;/&gt;&lt;property id=&quot;20300&quot; value=&quot;Slide 22&quot;/&gt;&lt;property id=&quot;20307&quot; value=&quot;306&quot;/&gt;&lt;/object&gt;&lt;object type=&quot;3&quot; unique_id=&quot;10958&quot;&gt;&lt;property id=&quot;20148&quot; value=&quot;5&quot;/&gt;&lt;property id=&quot;20300&quot; value=&quot;Slide 23&quot;/&gt;&lt;property id=&quot;20307&quot; value=&quot;347&quot;/&gt;&lt;/object&gt;&lt;object type=&quot;3&quot; unique_id=&quot;10959&quot;&gt;&lt;property id=&quot;20148&quot; value=&quot;5&quot;/&gt;&lt;property id=&quot;20300&quot; value=&quot;Slide 24&quot;/&gt;&lt;property id=&quot;20307&quot; value=&quot;390&quot;/&gt;&lt;/object&gt;&lt;object type=&quot;3&quot; unique_id=&quot;10960&quot;&gt;&lt;property id=&quot;20148&quot; value=&quot;5&quot;/&gt;&lt;property id=&quot;20300&quot; value=&quot;Slide 25&quot;/&gt;&lt;property id=&quot;20307&quot; value=&quot;348&quot;/&gt;&lt;/object&gt;&lt;object type=&quot;3&quot; unique_id=&quot;10961&quot;&gt;&lt;property id=&quot;20148&quot; value=&quot;5&quot;/&gt;&lt;property id=&quot;20300&quot; value=&quot;Slide 26&quot;/&gt;&lt;property id=&quot;20307&quot; value=&quot;339&quot;/&gt;&lt;/object&gt;&lt;object type=&quot;3&quot; unique_id=&quot;10962&quot;&gt;&lt;property id=&quot;20148&quot; value=&quot;5&quot;/&gt;&lt;property id=&quot;20300&quot; value=&quot;Slide 27&quot;/&gt;&lt;property id=&quot;20307&quot; value=&quot;394&quot;/&gt;&lt;/object&gt;&lt;object type=&quot;3&quot; unique_id=&quot;10963&quot;&gt;&lt;property id=&quot;20148&quot; value=&quot;5&quot;/&gt;&lt;property id=&quot;20300&quot; value=&quot;Slide 29&quot;/&gt;&lt;property id=&quot;20307&quot; value=&quot;341&quot;/&gt;&lt;/object&gt;&lt;object type=&quot;3&quot; unique_id=&quot;10964&quot;&gt;&lt;property id=&quot;20148&quot; value=&quot;5&quot;/&gt;&lt;property id=&quot;20300&quot; value=&quot;Slide 30&quot;/&gt;&lt;property id=&quot;20307&quot; value=&quot;342&quot;/&gt;&lt;/object&gt;&lt;object type=&quot;3&quot; unique_id=&quot;10965&quot;&gt;&lt;property id=&quot;20148&quot; value=&quot;5&quot;/&gt;&lt;property id=&quot;20300&quot; value=&quot;Slide 31&quot;/&gt;&lt;property id=&quot;20307&quot; value=&quot;349&quot;/&gt;&lt;/object&gt;&lt;object type=&quot;3&quot; unique_id=&quot;10966&quot;&gt;&lt;property id=&quot;20148&quot; value=&quot;5&quot;/&gt;&lt;property id=&quot;20300&quot; value=&quot;Slide 32&quot;/&gt;&lt;property id=&quot;20307&quot; value=&quot;350&quot;/&gt;&lt;/object&gt;&lt;object type=&quot;3&quot; unique_id=&quot;10967&quot;&gt;&lt;property id=&quot;20148&quot; value=&quot;5&quot;/&gt;&lt;property id=&quot;20300&quot; value=&quot;Slide 33&quot;/&gt;&lt;property id=&quot;20307&quot; value=&quot;351&quot;/&gt;&lt;/object&gt;&lt;object type=&quot;3&quot; unique_id=&quot;10968&quot;&gt;&lt;property id=&quot;20148&quot; value=&quot;5&quot;/&gt;&lt;property id=&quot;20300&quot; value=&quot;Slide 34&quot;/&gt;&lt;property id=&quot;20307&quot; value=&quot;352&quot;/&gt;&lt;/object&gt;&lt;object type=&quot;3&quot; unique_id=&quot;10969&quot;&gt;&lt;property id=&quot;20148&quot; value=&quot;5&quot;/&gt;&lt;property id=&quot;20300&quot; value=&quot;Slide 35&quot;/&gt;&lt;property id=&quot;20307&quot; value=&quot;353&quot;/&gt;&lt;/object&gt;&lt;object type=&quot;3&quot; unique_id=&quot;10970&quot;&gt;&lt;property id=&quot;20148&quot; value=&quot;5&quot;/&gt;&lt;property id=&quot;20300&quot; value=&quot;Slide 36&quot;/&gt;&lt;property id=&quot;20307&quot; value=&quot;354&quot;/&gt;&lt;/object&gt;&lt;object type=&quot;3&quot; unique_id=&quot;10971&quot;&gt;&lt;property id=&quot;20148&quot; value=&quot;5&quot;/&gt;&lt;property id=&quot;20300&quot; value=&quot;Slide 37&quot;/&gt;&lt;property id=&quot;20307&quot; value=&quot;314&quot;/&gt;&lt;/object&gt;&lt;object type=&quot;3&quot; unique_id=&quot;10972&quot;&gt;&lt;property id=&quot;20148&quot; value=&quot;5&quot;/&gt;&lt;property id=&quot;20300&quot; value=&quot;Slide 38&quot;/&gt;&lt;property id=&quot;20307&quot; value=&quot;355&quot;/&gt;&lt;/object&gt;&lt;object type=&quot;3&quot; unique_id=&quot;10973&quot;&gt;&lt;property id=&quot;20148&quot; value=&quot;5&quot;/&gt;&lt;property id=&quot;20300&quot; value=&quot;Slide 39&quot;/&gt;&lt;property id=&quot;20307&quot; value=&quot;385&quot;/&gt;&lt;/object&gt;&lt;object type=&quot;3&quot; unique_id=&quot;10974&quot;&gt;&lt;property id=&quot;20148&quot; value=&quot;5&quot;/&gt;&lt;property id=&quot;20300&quot; value=&quot;Slide 40&quot;/&gt;&lt;property id=&quot;20307&quot; value=&quot;384&quot;/&gt;&lt;/object&gt;&lt;object type=&quot;3&quot; unique_id=&quot;10975&quot;&gt;&lt;property id=&quot;20148&quot; value=&quot;5&quot;/&gt;&lt;property id=&quot;20300&quot; value=&quot;Slide 41&quot;/&gt;&lt;property id=&quot;20307&quot; value=&quot;380&quot;/&gt;&lt;/object&gt;&lt;object type=&quot;3&quot; unique_id=&quot;10976&quot;&gt;&lt;property id=&quot;20148&quot; value=&quot;5&quot;/&gt;&lt;property id=&quot;20300&quot; value=&quot;Slide 42&quot;/&gt;&lt;property id=&quot;20307&quot; value=&quot;382&quot;/&gt;&lt;/object&gt;&lt;object type=&quot;3&quot; unique_id=&quot;10977&quot;&gt;&lt;property id=&quot;20148&quot; value=&quot;5&quot;/&gt;&lt;property id=&quot;20300&quot; value=&quot;Slide 43&quot;/&gt;&lt;property id=&quot;20307&quot; value=&quot;393&quot;/&gt;&lt;/object&gt;&lt;object type=&quot;3&quot; unique_id=&quot;10978&quot;&gt;&lt;property id=&quot;20148&quot; value=&quot;5&quot;/&gt;&lt;property id=&quot;20300&quot; value=&quot;Slide 44&quot;/&gt;&lt;property id=&quot;20307&quot; value=&quot;391&quot;/&gt;&lt;/object&gt;&lt;object type=&quot;3&quot; unique_id=&quot;10979&quot;&gt;&lt;property id=&quot;20148&quot; value=&quot;5&quot;/&gt;&lt;property id=&quot;20300&quot; value=&quot;Slide 45&quot;/&gt;&lt;property id=&quot;20307&quot; value=&quot;392&quot;/&gt;&lt;/object&gt;&lt;object type=&quot;3&quot; unique_id=&quot;10980&quot;&gt;&lt;property id=&quot;20148&quot; value=&quot;5&quot;/&gt;&lt;property id=&quot;20300&quot; value=&quot;Slide 46&quot;/&gt;&lt;property id=&quot;20307&quot; value=&quot;387&quot;/&gt;&lt;/object&gt;&lt;object type=&quot;3&quot; unique_id=&quot;10981&quot;&gt;&lt;property id=&quot;20148&quot; value=&quot;5&quot;/&gt;&lt;property id=&quot;20300&quot; value=&quot;Slide 47&quot;/&gt;&lt;property id=&quot;20307&quot; value=&quot;386&quot;/&gt;&lt;/object&gt;&lt;object type=&quot;3&quot; unique_id=&quot;10982&quot;&gt;&lt;property id=&quot;20148&quot; value=&quot;5&quot;/&gt;&lt;property id=&quot;20300&quot; value=&quot;Slide 48&quot;/&gt;&lt;property id=&quot;20307&quot; value=&quot;379&quot;/&gt;&lt;/object&gt;&lt;/object&gt;&lt;/object&gt;&lt;/database&gt;"/>
  <p:tag name="SECTOMILLISECCONVERTED" val="1"/>
</p:tagLst>
</file>

<file path=ppt/theme/theme1.xml><?xml version="1.0" encoding="utf-8"?>
<a:theme xmlns:a="http://schemas.openxmlformats.org/drawingml/2006/main" name="Slide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_SLF - White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7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2_SLF - White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7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ank you!">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d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Main Slide 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SLF 2 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Main Slide 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Main Slide 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_SLF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SLF - White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7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18847</TotalTime>
  <Words>1369</Words>
  <Application>Microsoft Office PowerPoint</Application>
  <PresentationFormat>On-screen Show (4:3)</PresentationFormat>
  <Paragraphs>254</Paragraphs>
  <Slides>26</Slides>
  <Notes>25</Notes>
  <HiddenSlides>0</HiddenSlides>
  <MMClips>0</MMClips>
  <ScaleCrop>false</ScaleCrop>
  <HeadingPairs>
    <vt:vector size="6" baseType="variant">
      <vt:variant>
        <vt:lpstr>Fonts Used</vt:lpstr>
      </vt:variant>
      <vt:variant>
        <vt:i4>4</vt:i4>
      </vt:variant>
      <vt:variant>
        <vt:lpstr>Theme</vt:lpstr>
      </vt:variant>
      <vt:variant>
        <vt:i4>13</vt:i4>
      </vt:variant>
      <vt:variant>
        <vt:lpstr>Slide Titles</vt:lpstr>
      </vt:variant>
      <vt:variant>
        <vt:i4>26</vt:i4>
      </vt:variant>
    </vt:vector>
  </HeadingPairs>
  <TitlesOfParts>
    <vt:vector size="43" baseType="lpstr">
      <vt:lpstr>Arial</vt:lpstr>
      <vt:lpstr>Calibri</vt:lpstr>
      <vt:lpstr>Courier New</vt:lpstr>
      <vt:lpstr>Wingdings</vt:lpstr>
      <vt:lpstr>Slide 1</vt:lpstr>
      <vt:lpstr>Thank you!</vt:lpstr>
      <vt:lpstr>Slide 2</vt:lpstr>
      <vt:lpstr>1_Main Slide 1_Office Theme</vt:lpstr>
      <vt:lpstr>SLF 2 Layout</vt:lpstr>
      <vt:lpstr>3_Main Slide 1_Office Theme</vt:lpstr>
      <vt:lpstr>2_Main Slide 1_Office Theme</vt:lpstr>
      <vt:lpstr>1_SLF_Blank</vt:lpstr>
      <vt:lpstr>SLF - White Background</vt:lpstr>
      <vt:lpstr>1_SLF - White Background</vt:lpstr>
      <vt:lpstr>Office Theme</vt:lpstr>
      <vt:lpstr>Custom Design</vt:lpstr>
      <vt:lpstr>2_SLF - White Background</vt:lpstr>
      <vt:lpstr> </vt:lpstr>
      <vt:lpstr>Property Assessment Topics</vt:lpstr>
      <vt:lpstr>PowerPoint Presentation</vt:lpstr>
      <vt:lpstr>Overview</vt:lpstr>
      <vt:lpstr>Overview (cont.)  </vt:lpstr>
      <vt:lpstr>Overview (cont.)  </vt:lpstr>
      <vt:lpstr>PowerPoint Presentation</vt:lpstr>
      <vt:lpstr>DOR Role  </vt:lpstr>
      <vt:lpstr>5 Municipalities  Within 1 School District </vt:lpstr>
      <vt:lpstr>DOR Role (cont.)  </vt:lpstr>
      <vt:lpstr>DOR Role (cont.)  </vt:lpstr>
      <vt:lpstr>DOR Role (cont.)  </vt:lpstr>
      <vt:lpstr>DOR Role (cont.)  </vt:lpstr>
      <vt:lpstr>DOR Role (cont.)  </vt:lpstr>
      <vt:lpstr>PowerPoint Presentation</vt:lpstr>
      <vt:lpstr>WPAM </vt:lpstr>
      <vt:lpstr>WPAM (cont.) </vt:lpstr>
      <vt:lpstr>WPAM (cont.) </vt:lpstr>
      <vt:lpstr>WPAM (cont.) </vt:lpstr>
      <vt:lpstr>WPAM (cont.) </vt:lpstr>
      <vt:lpstr>PowerPoint Presentation</vt:lpstr>
      <vt:lpstr>Assessor Certification </vt:lpstr>
      <vt:lpstr>PowerPoint Presentation</vt:lpstr>
      <vt:lpstr>Resources </vt:lpstr>
      <vt:lpstr>Resources (cont.) </vt:lpstr>
      <vt:lpstr>PowerPoint Presentation</vt:lpstr>
    </vt:vector>
  </TitlesOfParts>
  <Company>Wisconsin Department of Revenue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Green</dc:creator>
  <cp:lastModifiedBy>Kuehl, Nicole M - DOR</cp:lastModifiedBy>
  <cp:revision>931</cp:revision>
  <cp:lastPrinted>2018-07-25T14:22:22Z</cp:lastPrinted>
  <dcterms:created xsi:type="dcterms:W3CDTF">2012-05-08T18:58:08Z</dcterms:created>
  <dcterms:modified xsi:type="dcterms:W3CDTF">2018-08-06T21:35:50Z</dcterms:modified>
</cp:coreProperties>
</file>