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65" r:id="rId2"/>
    <p:sldId id="331" r:id="rId3"/>
    <p:sldId id="324" r:id="rId4"/>
    <p:sldId id="330" r:id="rId5"/>
    <p:sldId id="323" r:id="rId6"/>
    <p:sldId id="325" r:id="rId7"/>
    <p:sldId id="328" r:id="rId8"/>
    <p:sldId id="329" r:id="rId9"/>
    <p:sldId id="336" r:id="rId10"/>
    <p:sldId id="343" r:id="rId11"/>
    <p:sldId id="338" r:id="rId12"/>
    <p:sldId id="332" r:id="rId13"/>
    <p:sldId id="361" r:id="rId14"/>
    <p:sldId id="347" r:id="rId15"/>
    <p:sldId id="345" r:id="rId16"/>
    <p:sldId id="344" r:id="rId17"/>
    <p:sldId id="327" r:id="rId18"/>
    <p:sldId id="334" r:id="rId19"/>
    <p:sldId id="359" r:id="rId20"/>
    <p:sldId id="350" r:id="rId21"/>
    <p:sldId id="349" r:id="rId22"/>
    <p:sldId id="362" r:id="rId23"/>
    <p:sldId id="273" r:id="rId24"/>
    <p:sldId id="288" r:id="rId25"/>
    <p:sldId id="289" r:id="rId26"/>
    <p:sldId id="301" r:id="rId27"/>
    <p:sldId id="303" r:id="rId28"/>
    <p:sldId id="304" r:id="rId29"/>
    <p:sldId id="287" r:id="rId30"/>
    <p:sldId id="300" r:id="rId31"/>
    <p:sldId id="305" r:id="rId32"/>
    <p:sldId id="285" r:id="rId33"/>
    <p:sldId id="355" r:id="rId34"/>
    <p:sldId id="319" r:id="rId35"/>
    <p:sldId id="281" r:id="rId36"/>
    <p:sldId id="308" r:id="rId37"/>
    <p:sldId id="307" r:id="rId38"/>
    <p:sldId id="363" r:id="rId39"/>
    <p:sldId id="292" r:id="rId40"/>
    <p:sldId id="290" r:id="rId41"/>
    <p:sldId id="266" r:id="rId42"/>
    <p:sldId id="267" r:id="rId43"/>
    <p:sldId id="268" r:id="rId44"/>
    <p:sldId id="270" r:id="rId45"/>
    <p:sldId id="272" r:id="rId46"/>
    <p:sldId id="278" r:id="rId47"/>
    <p:sldId id="313" r:id="rId48"/>
    <p:sldId id="316" r:id="rId49"/>
    <p:sldId id="351" r:id="rId50"/>
    <p:sldId id="294" r:id="rId51"/>
    <p:sldId id="352"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240" y="-102"/>
      </p:cViewPr>
      <p:guideLst>
        <p:guide orient="horz" pos="2160"/>
        <p:guide pos="2880"/>
      </p:guideLst>
    </p:cSldViewPr>
  </p:slideViewPr>
  <p:notesTextViewPr>
    <p:cViewPr>
      <p:scale>
        <a:sx n="1" d="1"/>
        <a:sy n="1" d="1"/>
      </p:scale>
      <p:origin x="0" y="0"/>
    </p:cViewPr>
  </p:notesTextViewPr>
  <p:notesViewPr>
    <p:cSldViewPr>
      <p:cViewPr varScale="1">
        <p:scale>
          <a:sx n="80" d="100"/>
          <a:sy n="80" d="100"/>
        </p:scale>
        <p:origin x="-197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AEB5DE-B0BE-4B70-B554-F51087202208}"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DE8E4F2E-D6C0-4DAB-96C6-4AD3473F2CB1}">
      <dgm:prSet phldrT="[Text]"/>
      <dgm:spPr>
        <a:solidFill>
          <a:schemeClr val="accent6">
            <a:lumMod val="75000"/>
          </a:schemeClr>
        </a:solidFill>
      </dgm:spPr>
      <dgm:t>
        <a:bodyPr/>
        <a:lstStyle/>
        <a:p>
          <a:r>
            <a:rPr lang="en-US" dirty="0" smtClean="0">
              <a:latin typeface="+mj-lt"/>
            </a:rPr>
            <a:t>Lead</a:t>
          </a:r>
          <a:endParaRPr lang="en-US" dirty="0">
            <a:latin typeface="+mj-lt"/>
          </a:endParaRPr>
        </a:p>
      </dgm:t>
    </dgm:pt>
    <dgm:pt modelId="{70E60C87-BC3F-4A2F-9A30-083A9EA98691}" type="parTrans" cxnId="{A13ECF73-569C-41D6-BC37-53FAC4054786}">
      <dgm:prSet/>
      <dgm:spPr/>
      <dgm:t>
        <a:bodyPr/>
        <a:lstStyle/>
        <a:p>
          <a:endParaRPr lang="en-US"/>
        </a:p>
      </dgm:t>
    </dgm:pt>
    <dgm:pt modelId="{7791F247-CAEF-4267-992C-6E9D418FD619}" type="sibTrans" cxnId="{A13ECF73-569C-41D6-BC37-53FAC4054786}">
      <dgm:prSet/>
      <dgm:spPr/>
      <dgm:t>
        <a:bodyPr/>
        <a:lstStyle/>
        <a:p>
          <a:endParaRPr lang="en-US" dirty="0"/>
        </a:p>
      </dgm:t>
    </dgm:pt>
    <dgm:pt modelId="{12811C0A-297D-4795-8280-F8BDD9D6BBD5}">
      <dgm:prSet phldrT="[Text]"/>
      <dgm:spPr>
        <a:solidFill>
          <a:schemeClr val="accent6">
            <a:lumMod val="75000"/>
          </a:schemeClr>
        </a:solidFill>
      </dgm:spPr>
      <dgm:t>
        <a:bodyPr/>
        <a:lstStyle/>
        <a:p>
          <a:r>
            <a:rPr lang="en-US" dirty="0" smtClean="0">
              <a:latin typeface="+mj-lt"/>
            </a:rPr>
            <a:t>Definition</a:t>
          </a:r>
          <a:endParaRPr lang="en-US" dirty="0">
            <a:latin typeface="+mj-lt"/>
          </a:endParaRPr>
        </a:p>
      </dgm:t>
    </dgm:pt>
    <dgm:pt modelId="{2AA55206-EA6A-4D15-B158-352E72AB9FE7}" type="parTrans" cxnId="{CACB7EC8-A88D-4034-B498-C48E71194487}">
      <dgm:prSet/>
      <dgm:spPr/>
      <dgm:t>
        <a:bodyPr/>
        <a:lstStyle/>
        <a:p>
          <a:endParaRPr lang="en-US"/>
        </a:p>
      </dgm:t>
    </dgm:pt>
    <dgm:pt modelId="{A5895321-4222-4994-BB1B-F62AAA0BB7E8}" type="sibTrans" cxnId="{CACB7EC8-A88D-4034-B498-C48E71194487}">
      <dgm:prSet/>
      <dgm:spPr/>
      <dgm:t>
        <a:bodyPr/>
        <a:lstStyle/>
        <a:p>
          <a:endParaRPr lang="en-US" dirty="0"/>
        </a:p>
      </dgm:t>
    </dgm:pt>
    <dgm:pt modelId="{219CE6A4-82CE-4347-8DEA-A914F133FA83}">
      <dgm:prSet phldrT="[Text]"/>
      <dgm:spPr>
        <a:solidFill>
          <a:srgbClr val="7030A0"/>
        </a:solidFill>
      </dgm:spPr>
      <dgm:t>
        <a:bodyPr/>
        <a:lstStyle/>
        <a:p>
          <a:r>
            <a:rPr lang="en-US" dirty="0" smtClean="0">
              <a:latin typeface="+mj-lt"/>
            </a:rPr>
            <a:t>Hurdle</a:t>
          </a:r>
          <a:endParaRPr lang="en-US" dirty="0">
            <a:latin typeface="+mj-lt"/>
          </a:endParaRPr>
        </a:p>
      </dgm:t>
    </dgm:pt>
    <dgm:pt modelId="{B3B8046A-5DAC-417D-B15E-99551DB76ACB}" type="parTrans" cxnId="{D13A5D4F-18FA-4D51-9310-CF5C4616F43B}">
      <dgm:prSet/>
      <dgm:spPr/>
      <dgm:t>
        <a:bodyPr/>
        <a:lstStyle/>
        <a:p>
          <a:endParaRPr lang="en-US"/>
        </a:p>
      </dgm:t>
    </dgm:pt>
    <dgm:pt modelId="{94ABE797-A738-4E9A-B821-3559C3DBCD7D}" type="sibTrans" cxnId="{D13A5D4F-18FA-4D51-9310-CF5C4616F43B}">
      <dgm:prSet/>
      <dgm:spPr/>
      <dgm:t>
        <a:bodyPr/>
        <a:lstStyle/>
        <a:p>
          <a:endParaRPr lang="en-US" dirty="0"/>
        </a:p>
      </dgm:t>
    </dgm:pt>
    <dgm:pt modelId="{2F277FAA-96FD-470A-ABE4-4259879870D3}">
      <dgm:prSet phldrT="[Text]"/>
      <dgm:spPr>
        <a:solidFill>
          <a:schemeClr val="accent6">
            <a:lumMod val="75000"/>
          </a:schemeClr>
        </a:solidFill>
      </dgm:spPr>
      <dgm:t>
        <a:bodyPr/>
        <a:lstStyle/>
        <a:p>
          <a:r>
            <a:rPr lang="en-US" dirty="0" smtClean="0">
              <a:latin typeface="+mj-lt"/>
            </a:rPr>
            <a:t>Negotiation</a:t>
          </a:r>
          <a:endParaRPr lang="en-US" dirty="0">
            <a:latin typeface="+mj-lt"/>
          </a:endParaRPr>
        </a:p>
      </dgm:t>
    </dgm:pt>
    <dgm:pt modelId="{BFB5A933-9BBE-4BDA-8BFE-A978BF2515FD}" type="parTrans" cxnId="{B4CCBEE6-53F3-4E66-805C-E6422B3B0852}">
      <dgm:prSet/>
      <dgm:spPr/>
      <dgm:t>
        <a:bodyPr/>
        <a:lstStyle/>
        <a:p>
          <a:endParaRPr lang="en-US"/>
        </a:p>
      </dgm:t>
    </dgm:pt>
    <dgm:pt modelId="{05AE3DAE-3760-4097-A774-817AB68F8536}" type="sibTrans" cxnId="{B4CCBEE6-53F3-4E66-805C-E6422B3B0852}">
      <dgm:prSet/>
      <dgm:spPr/>
      <dgm:t>
        <a:bodyPr/>
        <a:lstStyle/>
        <a:p>
          <a:endParaRPr lang="en-US" dirty="0"/>
        </a:p>
      </dgm:t>
    </dgm:pt>
    <dgm:pt modelId="{2F9E67B6-29B5-4217-B3CC-837DE2EB1127}">
      <dgm:prSet phldrT="[Text]"/>
      <dgm:spPr>
        <a:solidFill>
          <a:srgbClr val="7030A0"/>
        </a:solidFill>
      </dgm:spPr>
      <dgm:t>
        <a:bodyPr/>
        <a:lstStyle/>
        <a:p>
          <a:r>
            <a:rPr lang="en-US" dirty="0" smtClean="0">
              <a:latin typeface="+mj-lt"/>
            </a:rPr>
            <a:t>Closing</a:t>
          </a:r>
          <a:endParaRPr lang="en-US" dirty="0">
            <a:latin typeface="+mj-lt"/>
          </a:endParaRPr>
        </a:p>
      </dgm:t>
    </dgm:pt>
    <dgm:pt modelId="{FD7EEAE5-C88F-4A82-BF82-DDE0CCF2ACA1}" type="parTrans" cxnId="{35206C96-9C71-4487-BDDD-13E7E320D581}">
      <dgm:prSet/>
      <dgm:spPr/>
      <dgm:t>
        <a:bodyPr/>
        <a:lstStyle/>
        <a:p>
          <a:endParaRPr lang="en-US"/>
        </a:p>
      </dgm:t>
    </dgm:pt>
    <dgm:pt modelId="{B3C0FE13-B18A-4299-B590-24DA27CA497E}" type="sibTrans" cxnId="{35206C96-9C71-4487-BDDD-13E7E320D581}">
      <dgm:prSet/>
      <dgm:spPr/>
      <dgm:t>
        <a:bodyPr/>
        <a:lstStyle/>
        <a:p>
          <a:endParaRPr lang="en-US" dirty="0"/>
        </a:p>
      </dgm:t>
    </dgm:pt>
    <dgm:pt modelId="{E686FD2F-BD7E-4F5F-B167-EF38BC9CD505}">
      <dgm:prSet phldrT="[Text]"/>
      <dgm:spPr>
        <a:solidFill>
          <a:schemeClr val="accent6">
            <a:lumMod val="75000"/>
          </a:schemeClr>
        </a:solidFill>
      </dgm:spPr>
      <dgm:t>
        <a:bodyPr/>
        <a:lstStyle/>
        <a:p>
          <a:r>
            <a:rPr lang="en-US" dirty="0" smtClean="0">
              <a:latin typeface="+mj-lt"/>
            </a:rPr>
            <a:t>Closed</a:t>
          </a:r>
          <a:endParaRPr lang="en-US" dirty="0">
            <a:latin typeface="+mj-lt"/>
          </a:endParaRPr>
        </a:p>
      </dgm:t>
    </dgm:pt>
    <dgm:pt modelId="{31AE8432-1AF3-4C62-88C2-8D3BBCEE18C1}" type="parTrans" cxnId="{1CD9717C-F8BC-4332-BC59-1263588B0D8C}">
      <dgm:prSet/>
      <dgm:spPr/>
      <dgm:t>
        <a:bodyPr/>
        <a:lstStyle/>
        <a:p>
          <a:endParaRPr lang="en-US"/>
        </a:p>
      </dgm:t>
    </dgm:pt>
    <dgm:pt modelId="{E6F9003B-61CA-4494-BB03-0CD455D09018}" type="sibTrans" cxnId="{1CD9717C-F8BC-4332-BC59-1263588B0D8C}">
      <dgm:prSet/>
      <dgm:spPr/>
      <dgm:t>
        <a:bodyPr/>
        <a:lstStyle/>
        <a:p>
          <a:endParaRPr lang="en-US"/>
        </a:p>
      </dgm:t>
    </dgm:pt>
    <dgm:pt modelId="{4CFDDB19-6EA4-48DB-9900-45556B8396D0}" type="pres">
      <dgm:prSet presAssocID="{FCAEB5DE-B0BE-4B70-B554-F51087202208}" presName="linearFlow" presStyleCnt="0">
        <dgm:presLayoutVars>
          <dgm:resizeHandles val="exact"/>
        </dgm:presLayoutVars>
      </dgm:prSet>
      <dgm:spPr/>
      <dgm:t>
        <a:bodyPr/>
        <a:lstStyle/>
        <a:p>
          <a:endParaRPr lang="en-US"/>
        </a:p>
      </dgm:t>
    </dgm:pt>
    <dgm:pt modelId="{1DBC1613-DC75-4BC0-B8B7-DD88FC41C7E5}" type="pres">
      <dgm:prSet presAssocID="{DE8E4F2E-D6C0-4DAB-96C6-4AD3473F2CB1}" presName="node" presStyleLbl="node1" presStyleIdx="0" presStyleCnt="6" custScaleX="179669" custScaleY="107256">
        <dgm:presLayoutVars>
          <dgm:bulletEnabled val="1"/>
        </dgm:presLayoutVars>
      </dgm:prSet>
      <dgm:spPr/>
      <dgm:t>
        <a:bodyPr/>
        <a:lstStyle/>
        <a:p>
          <a:endParaRPr lang="en-US"/>
        </a:p>
      </dgm:t>
    </dgm:pt>
    <dgm:pt modelId="{8FED6410-3A7A-4582-85FA-C56851FA7723}" type="pres">
      <dgm:prSet presAssocID="{7791F247-CAEF-4267-992C-6E9D418FD619}" presName="sibTrans" presStyleLbl="sibTrans2D1" presStyleIdx="0" presStyleCnt="5"/>
      <dgm:spPr/>
      <dgm:t>
        <a:bodyPr/>
        <a:lstStyle/>
        <a:p>
          <a:endParaRPr lang="en-US"/>
        </a:p>
      </dgm:t>
    </dgm:pt>
    <dgm:pt modelId="{FF2AB85B-FF50-475D-93AA-CBDB616EF214}" type="pres">
      <dgm:prSet presAssocID="{7791F247-CAEF-4267-992C-6E9D418FD619}" presName="connectorText" presStyleLbl="sibTrans2D1" presStyleIdx="0" presStyleCnt="5"/>
      <dgm:spPr/>
      <dgm:t>
        <a:bodyPr/>
        <a:lstStyle/>
        <a:p>
          <a:endParaRPr lang="en-US"/>
        </a:p>
      </dgm:t>
    </dgm:pt>
    <dgm:pt modelId="{7B576150-7C9A-4572-8001-DC9131B8B342}" type="pres">
      <dgm:prSet presAssocID="{12811C0A-297D-4795-8280-F8BDD9D6BBD5}" presName="node" presStyleLbl="node1" presStyleIdx="1" presStyleCnt="6" custScaleX="185028" custScaleY="107179">
        <dgm:presLayoutVars>
          <dgm:bulletEnabled val="1"/>
        </dgm:presLayoutVars>
      </dgm:prSet>
      <dgm:spPr/>
      <dgm:t>
        <a:bodyPr/>
        <a:lstStyle/>
        <a:p>
          <a:endParaRPr lang="en-US"/>
        </a:p>
      </dgm:t>
    </dgm:pt>
    <dgm:pt modelId="{E341E80B-475D-4B34-934E-41A2E99F37CE}" type="pres">
      <dgm:prSet presAssocID="{A5895321-4222-4994-BB1B-F62AAA0BB7E8}" presName="sibTrans" presStyleLbl="sibTrans2D1" presStyleIdx="1" presStyleCnt="5"/>
      <dgm:spPr/>
      <dgm:t>
        <a:bodyPr/>
        <a:lstStyle/>
        <a:p>
          <a:endParaRPr lang="en-US"/>
        </a:p>
      </dgm:t>
    </dgm:pt>
    <dgm:pt modelId="{C0A0A54D-DA82-46BE-81A1-4A25DE335EBC}" type="pres">
      <dgm:prSet presAssocID="{A5895321-4222-4994-BB1B-F62AAA0BB7E8}" presName="connectorText" presStyleLbl="sibTrans2D1" presStyleIdx="1" presStyleCnt="5"/>
      <dgm:spPr/>
      <dgm:t>
        <a:bodyPr/>
        <a:lstStyle/>
        <a:p>
          <a:endParaRPr lang="en-US"/>
        </a:p>
      </dgm:t>
    </dgm:pt>
    <dgm:pt modelId="{F70E2993-FA77-4F04-8106-CBE183C9B45C}" type="pres">
      <dgm:prSet presAssocID="{219CE6A4-82CE-4347-8DEA-A914F133FA83}" presName="node" presStyleLbl="node1" presStyleIdx="2" presStyleCnt="6" custScaleX="180166" custScaleY="101898">
        <dgm:presLayoutVars>
          <dgm:bulletEnabled val="1"/>
        </dgm:presLayoutVars>
      </dgm:prSet>
      <dgm:spPr/>
      <dgm:t>
        <a:bodyPr/>
        <a:lstStyle/>
        <a:p>
          <a:endParaRPr lang="en-US"/>
        </a:p>
      </dgm:t>
    </dgm:pt>
    <dgm:pt modelId="{75B34422-9ED1-497F-9959-196DB031FD32}" type="pres">
      <dgm:prSet presAssocID="{94ABE797-A738-4E9A-B821-3559C3DBCD7D}" presName="sibTrans" presStyleLbl="sibTrans2D1" presStyleIdx="2" presStyleCnt="5"/>
      <dgm:spPr/>
      <dgm:t>
        <a:bodyPr/>
        <a:lstStyle/>
        <a:p>
          <a:endParaRPr lang="en-US"/>
        </a:p>
      </dgm:t>
    </dgm:pt>
    <dgm:pt modelId="{D83846CE-29B6-45EF-A6ED-68ABB60EDF53}" type="pres">
      <dgm:prSet presAssocID="{94ABE797-A738-4E9A-B821-3559C3DBCD7D}" presName="connectorText" presStyleLbl="sibTrans2D1" presStyleIdx="2" presStyleCnt="5"/>
      <dgm:spPr/>
      <dgm:t>
        <a:bodyPr/>
        <a:lstStyle/>
        <a:p>
          <a:endParaRPr lang="en-US"/>
        </a:p>
      </dgm:t>
    </dgm:pt>
    <dgm:pt modelId="{3F4BAC07-82B0-4FF1-895C-FF772915FB4B}" type="pres">
      <dgm:prSet presAssocID="{2F277FAA-96FD-470A-ABE4-4259879870D3}" presName="node" presStyleLbl="node1" presStyleIdx="3" presStyleCnt="6" custScaleX="179421" custScaleY="97714">
        <dgm:presLayoutVars>
          <dgm:bulletEnabled val="1"/>
        </dgm:presLayoutVars>
      </dgm:prSet>
      <dgm:spPr/>
      <dgm:t>
        <a:bodyPr/>
        <a:lstStyle/>
        <a:p>
          <a:endParaRPr lang="en-US"/>
        </a:p>
      </dgm:t>
    </dgm:pt>
    <dgm:pt modelId="{6F1AF019-A5DD-4402-AD26-B7D1F3D61555}" type="pres">
      <dgm:prSet presAssocID="{05AE3DAE-3760-4097-A774-817AB68F8536}" presName="sibTrans" presStyleLbl="sibTrans2D1" presStyleIdx="3" presStyleCnt="5"/>
      <dgm:spPr/>
      <dgm:t>
        <a:bodyPr/>
        <a:lstStyle/>
        <a:p>
          <a:endParaRPr lang="en-US"/>
        </a:p>
      </dgm:t>
    </dgm:pt>
    <dgm:pt modelId="{717FDE80-8FE0-4B37-990C-F6DCE14837A8}" type="pres">
      <dgm:prSet presAssocID="{05AE3DAE-3760-4097-A774-817AB68F8536}" presName="connectorText" presStyleLbl="sibTrans2D1" presStyleIdx="3" presStyleCnt="5"/>
      <dgm:spPr/>
      <dgm:t>
        <a:bodyPr/>
        <a:lstStyle/>
        <a:p>
          <a:endParaRPr lang="en-US"/>
        </a:p>
      </dgm:t>
    </dgm:pt>
    <dgm:pt modelId="{D379ADC2-5967-4AC7-BC3E-1FFD95CDF040}" type="pres">
      <dgm:prSet presAssocID="{2F9E67B6-29B5-4217-B3CC-837DE2EB1127}" presName="node" presStyleLbl="node1" presStyleIdx="4" presStyleCnt="6">
        <dgm:presLayoutVars>
          <dgm:bulletEnabled val="1"/>
        </dgm:presLayoutVars>
      </dgm:prSet>
      <dgm:spPr/>
      <dgm:t>
        <a:bodyPr/>
        <a:lstStyle/>
        <a:p>
          <a:endParaRPr lang="en-US"/>
        </a:p>
      </dgm:t>
    </dgm:pt>
    <dgm:pt modelId="{9403E04B-D9F8-42DF-BDA9-80BB1AEAABF5}" type="pres">
      <dgm:prSet presAssocID="{B3C0FE13-B18A-4299-B590-24DA27CA497E}" presName="sibTrans" presStyleLbl="sibTrans2D1" presStyleIdx="4" presStyleCnt="5"/>
      <dgm:spPr/>
      <dgm:t>
        <a:bodyPr/>
        <a:lstStyle/>
        <a:p>
          <a:endParaRPr lang="en-US"/>
        </a:p>
      </dgm:t>
    </dgm:pt>
    <dgm:pt modelId="{C2986C5D-D62A-4CDF-BCBC-E3AC30C99FA6}" type="pres">
      <dgm:prSet presAssocID="{B3C0FE13-B18A-4299-B590-24DA27CA497E}" presName="connectorText" presStyleLbl="sibTrans2D1" presStyleIdx="4" presStyleCnt="5"/>
      <dgm:spPr/>
      <dgm:t>
        <a:bodyPr/>
        <a:lstStyle/>
        <a:p>
          <a:endParaRPr lang="en-US"/>
        </a:p>
      </dgm:t>
    </dgm:pt>
    <dgm:pt modelId="{083D9111-3758-4AA8-92FE-D1C4EBD9137D}" type="pres">
      <dgm:prSet presAssocID="{E686FD2F-BD7E-4F5F-B167-EF38BC9CD505}" presName="node" presStyleLbl="node1" presStyleIdx="5" presStyleCnt="6">
        <dgm:presLayoutVars>
          <dgm:bulletEnabled val="1"/>
        </dgm:presLayoutVars>
      </dgm:prSet>
      <dgm:spPr/>
      <dgm:t>
        <a:bodyPr/>
        <a:lstStyle/>
        <a:p>
          <a:endParaRPr lang="en-US"/>
        </a:p>
      </dgm:t>
    </dgm:pt>
  </dgm:ptLst>
  <dgm:cxnLst>
    <dgm:cxn modelId="{F7430656-2D9A-4AE9-8DFD-C4F3C2E8EBCA}" type="presOf" srcId="{12811C0A-297D-4795-8280-F8BDD9D6BBD5}" destId="{7B576150-7C9A-4572-8001-DC9131B8B342}" srcOrd="0" destOrd="0" presId="urn:microsoft.com/office/officeart/2005/8/layout/process2"/>
    <dgm:cxn modelId="{B4CCBEE6-53F3-4E66-805C-E6422B3B0852}" srcId="{FCAEB5DE-B0BE-4B70-B554-F51087202208}" destId="{2F277FAA-96FD-470A-ABE4-4259879870D3}" srcOrd="3" destOrd="0" parTransId="{BFB5A933-9BBE-4BDA-8BFE-A978BF2515FD}" sibTransId="{05AE3DAE-3760-4097-A774-817AB68F8536}"/>
    <dgm:cxn modelId="{D13A5D4F-18FA-4D51-9310-CF5C4616F43B}" srcId="{FCAEB5DE-B0BE-4B70-B554-F51087202208}" destId="{219CE6A4-82CE-4347-8DEA-A914F133FA83}" srcOrd="2" destOrd="0" parTransId="{B3B8046A-5DAC-417D-B15E-99551DB76ACB}" sibTransId="{94ABE797-A738-4E9A-B821-3559C3DBCD7D}"/>
    <dgm:cxn modelId="{CACB7EC8-A88D-4034-B498-C48E71194487}" srcId="{FCAEB5DE-B0BE-4B70-B554-F51087202208}" destId="{12811C0A-297D-4795-8280-F8BDD9D6BBD5}" srcOrd="1" destOrd="0" parTransId="{2AA55206-EA6A-4D15-B158-352E72AB9FE7}" sibTransId="{A5895321-4222-4994-BB1B-F62AAA0BB7E8}"/>
    <dgm:cxn modelId="{03456657-A7D2-449F-BC2B-BB0CEEBE290B}" type="presOf" srcId="{2F9E67B6-29B5-4217-B3CC-837DE2EB1127}" destId="{D379ADC2-5967-4AC7-BC3E-1FFD95CDF040}" srcOrd="0" destOrd="0" presId="urn:microsoft.com/office/officeart/2005/8/layout/process2"/>
    <dgm:cxn modelId="{F3B123C4-6CCF-4847-91C2-CC5862DB03BF}" type="presOf" srcId="{B3C0FE13-B18A-4299-B590-24DA27CA497E}" destId="{9403E04B-D9F8-42DF-BDA9-80BB1AEAABF5}" srcOrd="0" destOrd="0" presId="urn:microsoft.com/office/officeart/2005/8/layout/process2"/>
    <dgm:cxn modelId="{797F13FB-1311-4091-B316-9A6A03948411}" type="presOf" srcId="{94ABE797-A738-4E9A-B821-3559C3DBCD7D}" destId="{75B34422-9ED1-497F-9959-196DB031FD32}" srcOrd="0" destOrd="0" presId="urn:microsoft.com/office/officeart/2005/8/layout/process2"/>
    <dgm:cxn modelId="{55729617-6973-4C52-9ADE-4694DD97D307}" type="presOf" srcId="{E686FD2F-BD7E-4F5F-B167-EF38BC9CD505}" destId="{083D9111-3758-4AA8-92FE-D1C4EBD9137D}" srcOrd="0" destOrd="0" presId="urn:microsoft.com/office/officeart/2005/8/layout/process2"/>
    <dgm:cxn modelId="{DFA1A5C3-0F36-4434-8382-9325166EE8E4}" type="presOf" srcId="{7791F247-CAEF-4267-992C-6E9D418FD619}" destId="{8FED6410-3A7A-4582-85FA-C56851FA7723}" srcOrd="0" destOrd="0" presId="urn:microsoft.com/office/officeart/2005/8/layout/process2"/>
    <dgm:cxn modelId="{4FC62717-741E-4CF9-B04F-D8FA7E4F2951}" type="presOf" srcId="{94ABE797-A738-4E9A-B821-3559C3DBCD7D}" destId="{D83846CE-29B6-45EF-A6ED-68ABB60EDF53}" srcOrd="1" destOrd="0" presId="urn:microsoft.com/office/officeart/2005/8/layout/process2"/>
    <dgm:cxn modelId="{2CB0FF31-EFBD-4E1D-9F55-47C2482A8D6B}" type="presOf" srcId="{2F277FAA-96FD-470A-ABE4-4259879870D3}" destId="{3F4BAC07-82B0-4FF1-895C-FF772915FB4B}" srcOrd="0" destOrd="0" presId="urn:microsoft.com/office/officeart/2005/8/layout/process2"/>
    <dgm:cxn modelId="{3728C866-EA68-4A4D-93F3-BEC9A093E0FE}" type="presOf" srcId="{FCAEB5DE-B0BE-4B70-B554-F51087202208}" destId="{4CFDDB19-6EA4-48DB-9900-45556B8396D0}" srcOrd="0" destOrd="0" presId="urn:microsoft.com/office/officeart/2005/8/layout/process2"/>
    <dgm:cxn modelId="{45352762-9EEF-4A51-AF68-D8A40955AA23}" type="presOf" srcId="{A5895321-4222-4994-BB1B-F62AAA0BB7E8}" destId="{E341E80B-475D-4B34-934E-41A2E99F37CE}" srcOrd="0" destOrd="0" presId="urn:microsoft.com/office/officeart/2005/8/layout/process2"/>
    <dgm:cxn modelId="{35206C96-9C71-4487-BDDD-13E7E320D581}" srcId="{FCAEB5DE-B0BE-4B70-B554-F51087202208}" destId="{2F9E67B6-29B5-4217-B3CC-837DE2EB1127}" srcOrd="4" destOrd="0" parTransId="{FD7EEAE5-C88F-4A82-BF82-DDE0CCF2ACA1}" sibTransId="{B3C0FE13-B18A-4299-B590-24DA27CA497E}"/>
    <dgm:cxn modelId="{1CD9717C-F8BC-4332-BC59-1263588B0D8C}" srcId="{FCAEB5DE-B0BE-4B70-B554-F51087202208}" destId="{E686FD2F-BD7E-4F5F-B167-EF38BC9CD505}" srcOrd="5" destOrd="0" parTransId="{31AE8432-1AF3-4C62-88C2-8D3BBCEE18C1}" sibTransId="{E6F9003B-61CA-4494-BB03-0CD455D09018}"/>
    <dgm:cxn modelId="{C56DEC8B-BB90-414C-925E-DEF36364E5E5}" type="presOf" srcId="{A5895321-4222-4994-BB1B-F62AAA0BB7E8}" destId="{C0A0A54D-DA82-46BE-81A1-4A25DE335EBC}" srcOrd="1" destOrd="0" presId="urn:microsoft.com/office/officeart/2005/8/layout/process2"/>
    <dgm:cxn modelId="{DFB87671-046D-42C0-B938-287BE354F507}" type="presOf" srcId="{05AE3DAE-3760-4097-A774-817AB68F8536}" destId="{6F1AF019-A5DD-4402-AD26-B7D1F3D61555}" srcOrd="0" destOrd="0" presId="urn:microsoft.com/office/officeart/2005/8/layout/process2"/>
    <dgm:cxn modelId="{6E04750E-06B9-47CF-B2BE-CD3E7DE38B88}" type="presOf" srcId="{219CE6A4-82CE-4347-8DEA-A914F133FA83}" destId="{F70E2993-FA77-4F04-8106-CBE183C9B45C}" srcOrd="0" destOrd="0" presId="urn:microsoft.com/office/officeart/2005/8/layout/process2"/>
    <dgm:cxn modelId="{B0A20D05-4853-49C1-82F3-5D521AE61992}" type="presOf" srcId="{DE8E4F2E-D6C0-4DAB-96C6-4AD3473F2CB1}" destId="{1DBC1613-DC75-4BC0-B8B7-DD88FC41C7E5}" srcOrd="0" destOrd="0" presId="urn:microsoft.com/office/officeart/2005/8/layout/process2"/>
    <dgm:cxn modelId="{1333A563-7F73-4628-BE96-43CD4FB3B21B}" type="presOf" srcId="{7791F247-CAEF-4267-992C-6E9D418FD619}" destId="{FF2AB85B-FF50-475D-93AA-CBDB616EF214}" srcOrd="1" destOrd="0" presId="urn:microsoft.com/office/officeart/2005/8/layout/process2"/>
    <dgm:cxn modelId="{A13ECF73-569C-41D6-BC37-53FAC4054786}" srcId="{FCAEB5DE-B0BE-4B70-B554-F51087202208}" destId="{DE8E4F2E-D6C0-4DAB-96C6-4AD3473F2CB1}" srcOrd="0" destOrd="0" parTransId="{70E60C87-BC3F-4A2F-9A30-083A9EA98691}" sibTransId="{7791F247-CAEF-4267-992C-6E9D418FD619}"/>
    <dgm:cxn modelId="{9F524A0B-EED3-48AB-8427-2043526FF340}" type="presOf" srcId="{B3C0FE13-B18A-4299-B590-24DA27CA497E}" destId="{C2986C5D-D62A-4CDF-BCBC-E3AC30C99FA6}" srcOrd="1" destOrd="0" presId="urn:microsoft.com/office/officeart/2005/8/layout/process2"/>
    <dgm:cxn modelId="{62803D83-8F0C-49EE-9C2A-3C38D71F5440}" type="presOf" srcId="{05AE3DAE-3760-4097-A774-817AB68F8536}" destId="{717FDE80-8FE0-4B37-990C-F6DCE14837A8}" srcOrd="1" destOrd="0" presId="urn:microsoft.com/office/officeart/2005/8/layout/process2"/>
    <dgm:cxn modelId="{13C370E6-55D9-4B88-AC3D-13A54588FD27}" type="presParOf" srcId="{4CFDDB19-6EA4-48DB-9900-45556B8396D0}" destId="{1DBC1613-DC75-4BC0-B8B7-DD88FC41C7E5}" srcOrd="0" destOrd="0" presId="urn:microsoft.com/office/officeart/2005/8/layout/process2"/>
    <dgm:cxn modelId="{197E30A5-438E-4A26-AAAC-BEF57B175661}" type="presParOf" srcId="{4CFDDB19-6EA4-48DB-9900-45556B8396D0}" destId="{8FED6410-3A7A-4582-85FA-C56851FA7723}" srcOrd="1" destOrd="0" presId="urn:microsoft.com/office/officeart/2005/8/layout/process2"/>
    <dgm:cxn modelId="{4269F124-319D-47BD-A929-46DA6D27EFFD}" type="presParOf" srcId="{8FED6410-3A7A-4582-85FA-C56851FA7723}" destId="{FF2AB85B-FF50-475D-93AA-CBDB616EF214}" srcOrd="0" destOrd="0" presId="urn:microsoft.com/office/officeart/2005/8/layout/process2"/>
    <dgm:cxn modelId="{BEF63307-3488-4BAE-88CA-6CF0C9C77F17}" type="presParOf" srcId="{4CFDDB19-6EA4-48DB-9900-45556B8396D0}" destId="{7B576150-7C9A-4572-8001-DC9131B8B342}" srcOrd="2" destOrd="0" presId="urn:microsoft.com/office/officeart/2005/8/layout/process2"/>
    <dgm:cxn modelId="{E0BC6CB9-1EB9-4FD0-B0CF-E15ED4D7D48C}" type="presParOf" srcId="{4CFDDB19-6EA4-48DB-9900-45556B8396D0}" destId="{E341E80B-475D-4B34-934E-41A2E99F37CE}" srcOrd="3" destOrd="0" presId="urn:microsoft.com/office/officeart/2005/8/layout/process2"/>
    <dgm:cxn modelId="{A6C2024C-0948-4189-8866-13C4871862B5}" type="presParOf" srcId="{E341E80B-475D-4B34-934E-41A2E99F37CE}" destId="{C0A0A54D-DA82-46BE-81A1-4A25DE335EBC}" srcOrd="0" destOrd="0" presId="urn:microsoft.com/office/officeart/2005/8/layout/process2"/>
    <dgm:cxn modelId="{00F2D72C-2086-45A0-B1DB-75A0EB0C710D}" type="presParOf" srcId="{4CFDDB19-6EA4-48DB-9900-45556B8396D0}" destId="{F70E2993-FA77-4F04-8106-CBE183C9B45C}" srcOrd="4" destOrd="0" presId="urn:microsoft.com/office/officeart/2005/8/layout/process2"/>
    <dgm:cxn modelId="{A9C151D0-DA06-4B20-964B-C814673F1E31}" type="presParOf" srcId="{4CFDDB19-6EA4-48DB-9900-45556B8396D0}" destId="{75B34422-9ED1-497F-9959-196DB031FD32}" srcOrd="5" destOrd="0" presId="urn:microsoft.com/office/officeart/2005/8/layout/process2"/>
    <dgm:cxn modelId="{79B6A4E9-CFC8-45A4-9C77-3A86ABA7585B}" type="presParOf" srcId="{75B34422-9ED1-497F-9959-196DB031FD32}" destId="{D83846CE-29B6-45EF-A6ED-68ABB60EDF53}" srcOrd="0" destOrd="0" presId="urn:microsoft.com/office/officeart/2005/8/layout/process2"/>
    <dgm:cxn modelId="{44CCCF2D-973D-4552-AA53-A10FB4949F14}" type="presParOf" srcId="{4CFDDB19-6EA4-48DB-9900-45556B8396D0}" destId="{3F4BAC07-82B0-4FF1-895C-FF772915FB4B}" srcOrd="6" destOrd="0" presId="urn:microsoft.com/office/officeart/2005/8/layout/process2"/>
    <dgm:cxn modelId="{0D7B2CBB-33A4-4122-82E1-366E70311ABC}" type="presParOf" srcId="{4CFDDB19-6EA4-48DB-9900-45556B8396D0}" destId="{6F1AF019-A5DD-4402-AD26-B7D1F3D61555}" srcOrd="7" destOrd="0" presId="urn:microsoft.com/office/officeart/2005/8/layout/process2"/>
    <dgm:cxn modelId="{63732037-8288-457B-8071-1112DE50FDF4}" type="presParOf" srcId="{6F1AF019-A5DD-4402-AD26-B7D1F3D61555}" destId="{717FDE80-8FE0-4B37-990C-F6DCE14837A8}" srcOrd="0" destOrd="0" presId="urn:microsoft.com/office/officeart/2005/8/layout/process2"/>
    <dgm:cxn modelId="{CF3D3C8F-B069-4892-B889-A71EBCD6FC97}" type="presParOf" srcId="{4CFDDB19-6EA4-48DB-9900-45556B8396D0}" destId="{D379ADC2-5967-4AC7-BC3E-1FFD95CDF040}" srcOrd="8" destOrd="0" presId="urn:microsoft.com/office/officeart/2005/8/layout/process2"/>
    <dgm:cxn modelId="{0510F575-13DD-404F-AB45-1000E2FEF257}" type="presParOf" srcId="{4CFDDB19-6EA4-48DB-9900-45556B8396D0}" destId="{9403E04B-D9F8-42DF-BDA9-80BB1AEAABF5}" srcOrd="9" destOrd="0" presId="urn:microsoft.com/office/officeart/2005/8/layout/process2"/>
    <dgm:cxn modelId="{E529D7FA-8378-46A8-B158-897F4480DE89}" type="presParOf" srcId="{9403E04B-D9F8-42DF-BDA9-80BB1AEAABF5}" destId="{C2986C5D-D62A-4CDF-BCBC-E3AC30C99FA6}" srcOrd="0" destOrd="0" presId="urn:microsoft.com/office/officeart/2005/8/layout/process2"/>
    <dgm:cxn modelId="{2FC8E9B5-EE11-4766-BFF4-042B35B52E9A}" type="presParOf" srcId="{4CFDDB19-6EA4-48DB-9900-45556B8396D0}" destId="{083D9111-3758-4AA8-92FE-D1C4EBD9137D}"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C1613-DC75-4BC0-B8B7-DD88FC41C7E5}">
      <dsp:nvSpPr>
        <dsp:cNvPr id="0" name=""/>
        <dsp:cNvSpPr/>
      </dsp:nvSpPr>
      <dsp:spPr>
        <a:xfrm>
          <a:off x="2774820" y="257"/>
          <a:ext cx="2679959" cy="627965"/>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mj-lt"/>
            </a:rPr>
            <a:t>Lead</a:t>
          </a:r>
          <a:endParaRPr lang="en-US" sz="1800" kern="1200" dirty="0">
            <a:latin typeface="+mj-lt"/>
          </a:endParaRPr>
        </a:p>
      </dsp:txBody>
      <dsp:txXfrm>
        <a:off x="2793212" y="18649"/>
        <a:ext cx="2643175" cy="591181"/>
      </dsp:txXfrm>
    </dsp:sp>
    <dsp:sp modelId="{8FED6410-3A7A-4582-85FA-C56851FA7723}">
      <dsp:nvSpPr>
        <dsp:cNvPr id="0" name=""/>
        <dsp:cNvSpPr/>
      </dsp:nvSpPr>
      <dsp:spPr>
        <a:xfrm rot="5400000">
          <a:off x="4005021" y="642860"/>
          <a:ext cx="219556" cy="2634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4035759" y="664816"/>
        <a:ext cx="158081" cy="153689"/>
      </dsp:txXfrm>
    </dsp:sp>
    <dsp:sp modelId="{7B576150-7C9A-4572-8001-DC9131B8B342}">
      <dsp:nvSpPr>
        <dsp:cNvPr id="0" name=""/>
        <dsp:cNvSpPr/>
      </dsp:nvSpPr>
      <dsp:spPr>
        <a:xfrm>
          <a:off x="2734852" y="920964"/>
          <a:ext cx="2759894" cy="6275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mj-lt"/>
            </a:rPr>
            <a:t>Definition</a:t>
          </a:r>
          <a:endParaRPr lang="en-US" sz="1800" kern="1200" dirty="0">
            <a:latin typeface="+mj-lt"/>
          </a:endParaRPr>
        </a:p>
      </dsp:txBody>
      <dsp:txXfrm>
        <a:off x="2753231" y="939343"/>
        <a:ext cx="2723136" cy="590756"/>
      </dsp:txXfrm>
    </dsp:sp>
    <dsp:sp modelId="{E341E80B-475D-4B34-934E-41A2E99F37CE}">
      <dsp:nvSpPr>
        <dsp:cNvPr id="0" name=""/>
        <dsp:cNvSpPr/>
      </dsp:nvSpPr>
      <dsp:spPr>
        <a:xfrm rot="5400000">
          <a:off x="4005021" y="1563116"/>
          <a:ext cx="219556" cy="2634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4035759" y="1585072"/>
        <a:ext cx="158081" cy="153689"/>
      </dsp:txXfrm>
    </dsp:sp>
    <dsp:sp modelId="{F70E2993-FA77-4F04-8106-CBE183C9B45C}">
      <dsp:nvSpPr>
        <dsp:cNvPr id="0" name=""/>
        <dsp:cNvSpPr/>
      </dsp:nvSpPr>
      <dsp:spPr>
        <a:xfrm>
          <a:off x="2771113" y="1841220"/>
          <a:ext cx="2687372" cy="596595"/>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mj-lt"/>
            </a:rPr>
            <a:t>Hurdle</a:t>
          </a:r>
          <a:endParaRPr lang="en-US" sz="1800" kern="1200" dirty="0">
            <a:latin typeface="+mj-lt"/>
          </a:endParaRPr>
        </a:p>
      </dsp:txBody>
      <dsp:txXfrm>
        <a:off x="2788587" y="1858694"/>
        <a:ext cx="2652424" cy="561647"/>
      </dsp:txXfrm>
    </dsp:sp>
    <dsp:sp modelId="{75B34422-9ED1-497F-9959-196DB031FD32}">
      <dsp:nvSpPr>
        <dsp:cNvPr id="0" name=""/>
        <dsp:cNvSpPr/>
      </dsp:nvSpPr>
      <dsp:spPr>
        <a:xfrm rot="5400000">
          <a:off x="4005021" y="2452453"/>
          <a:ext cx="219556" cy="2634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4035759" y="2474409"/>
        <a:ext cx="158081" cy="153689"/>
      </dsp:txXfrm>
    </dsp:sp>
    <dsp:sp modelId="{3F4BAC07-82B0-4FF1-895C-FF772915FB4B}">
      <dsp:nvSpPr>
        <dsp:cNvPr id="0" name=""/>
        <dsp:cNvSpPr/>
      </dsp:nvSpPr>
      <dsp:spPr>
        <a:xfrm>
          <a:off x="2776669" y="2730557"/>
          <a:ext cx="2676260" cy="572098"/>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mj-lt"/>
            </a:rPr>
            <a:t>Negotiation</a:t>
          </a:r>
          <a:endParaRPr lang="en-US" sz="1800" kern="1200" dirty="0">
            <a:latin typeface="+mj-lt"/>
          </a:endParaRPr>
        </a:p>
      </dsp:txBody>
      <dsp:txXfrm>
        <a:off x="2793425" y="2747313"/>
        <a:ext cx="2642748" cy="538586"/>
      </dsp:txXfrm>
    </dsp:sp>
    <dsp:sp modelId="{6F1AF019-A5DD-4402-AD26-B7D1F3D61555}">
      <dsp:nvSpPr>
        <dsp:cNvPr id="0" name=""/>
        <dsp:cNvSpPr/>
      </dsp:nvSpPr>
      <dsp:spPr>
        <a:xfrm rot="5400000">
          <a:off x="4005021" y="3317293"/>
          <a:ext cx="219556" cy="2634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4035759" y="3339249"/>
        <a:ext cx="158081" cy="153689"/>
      </dsp:txXfrm>
    </dsp:sp>
    <dsp:sp modelId="{D379ADC2-5967-4AC7-BC3E-1FFD95CDF040}">
      <dsp:nvSpPr>
        <dsp:cNvPr id="0" name=""/>
        <dsp:cNvSpPr/>
      </dsp:nvSpPr>
      <dsp:spPr>
        <a:xfrm>
          <a:off x="3368995" y="3595398"/>
          <a:ext cx="1491609" cy="585482"/>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mj-lt"/>
            </a:rPr>
            <a:t>Closing</a:t>
          </a:r>
          <a:endParaRPr lang="en-US" sz="1800" kern="1200" dirty="0">
            <a:latin typeface="+mj-lt"/>
          </a:endParaRPr>
        </a:p>
      </dsp:txBody>
      <dsp:txXfrm>
        <a:off x="3386143" y="3612546"/>
        <a:ext cx="1457313" cy="551186"/>
      </dsp:txXfrm>
    </dsp:sp>
    <dsp:sp modelId="{9403E04B-D9F8-42DF-BDA9-80BB1AEAABF5}">
      <dsp:nvSpPr>
        <dsp:cNvPr id="0" name=""/>
        <dsp:cNvSpPr/>
      </dsp:nvSpPr>
      <dsp:spPr>
        <a:xfrm rot="5400000">
          <a:off x="4005021" y="4195518"/>
          <a:ext cx="219556" cy="2634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4035759" y="4217474"/>
        <a:ext cx="158081" cy="153689"/>
      </dsp:txXfrm>
    </dsp:sp>
    <dsp:sp modelId="{083D9111-3758-4AA8-92FE-D1C4EBD9137D}">
      <dsp:nvSpPr>
        <dsp:cNvPr id="0" name=""/>
        <dsp:cNvSpPr/>
      </dsp:nvSpPr>
      <dsp:spPr>
        <a:xfrm>
          <a:off x="3368995" y="4473622"/>
          <a:ext cx="1491609" cy="585482"/>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mj-lt"/>
            </a:rPr>
            <a:t>Closed</a:t>
          </a:r>
          <a:endParaRPr lang="en-US" sz="1800" kern="1200" dirty="0">
            <a:latin typeface="+mj-lt"/>
          </a:endParaRPr>
        </a:p>
      </dsp:txBody>
      <dsp:txXfrm>
        <a:off x="3386143" y="4490770"/>
        <a:ext cx="1457313" cy="5511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BD921-1772-44BE-A93C-5E34E04F3057}" type="datetimeFigureOut">
              <a:rPr lang="en-US" smtClean="0"/>
              <a:t>9/5/2018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0D8D99-65B8-4596-A514-21AD492E9AE1}" type="slidenum">
              <a:rPr lang="en-US" smtClean="0"/>
              <a:t>‹#›</a:t>
            </a:fld>
            <a:endParaRPr lang="en-US" dirty="0"/>
          </a:p>
        </p:txBody>
      </p:sp>
    </p:spTree>
    <p:extLst>
      <p:ext uri="{BB962C8B-B14F-4D97-AF65-F5344CB8AC3E}">
        <p14:creationId xmlns:p14="http://schemas.microsoft.com/office/powerpoint/2010/main" val="2634111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D8D99-65B8-4596-A514-21AD492E9AE1}" type="slidenum">
              <a:rPr lang="en-US" smtClean="0"/>
              <a:t>1</a:t>
            </a:fld>
            <a:endParaRPr lang="en-US" dirty="0"/>
          </a:p>
        </p:txBody>
      </p:sp>
    </p:spTree>
    <p:extLst>
      <p:ext uri="{BB962C8B-B14F-4D97-AF65-F5344CB8AC3E}">
        <p14:creationId xmlns:p14="http://schemas.microsoft.com/office/powerpoint/2010/main" val="3771484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then it may come as a surprise that </a:t>
            </a:r>
            <a:r>
              <a:rPr lang="en-US" dirty="0">
                <a:solidFill>
                  <a:srgbClr val="FFC000"/>
                </a:solidFill>
              </a:rPr>
              <a:t>true values </a:t>
            </a:r>
            <a:r>
              <a:rPr lang="en-US" dirty="0"/>
              <a:t>used for Federal income </a:t>
            </a:r>
            <a:r>
              <a:rPr lang="en-US" b="1" dirty="0">
                <a:effectLst>
                  <a:outerShdw blurRad="38100" dist="38100" dir="2700000" algn="tl">
                    <a:srgbClr val="000000">
                      <a:alpha val="43137"/>
                    </a:srgbClr>
                  </a:outerShdw>
                </a:effectLst>
              </a:rPr>
              <a:t>tax reporting</a:t>
            </a:r>
            <a:r>
              <a:rPr lang="en-US" b="1" dirty="0"/>
              <a:t>, </a:t>
            </a:r>
            <a:r>
              <a:rPr lang="en-US" b="1" dirty="0">
                <a:effectLst>
                  <a:outerShdw blurRad="38100" dist="38100" dir="2700000" algn="tl">
                    <a:srgbClr val="000000">
                      <a:alpha val="43137"/>
                    </a:srgbClr>
                  </a:outerShdw>
                </a:effectLst>
              </a:rPr>
              <a:t>lending purposes</a:t>
            </a:r>
            <a:r>
              <a:rPr lang="en-US" dirty="0"/>
              <a:t>, and </a:t>
            </a:r>
            <a:r>
              <a:rPr lang="en-US" b="1" dirty="0">
                <a:effectLst>
                  <a:outerShdw blurRad="38100" dist="38100" dir="2700000" algn="tl">
                    <a:srgbClr val="000000">
                      <a:alpha val="43137"/>
                    </a:srgbClr>
                  </a:outerShdw>
                </a:effectLst>
              </a:rPr>
              <a:t>purchase or sale transactions </a:t>
            </a:r>
            <a:r>
              <a:rPr lang="en-US" dirty="0"/>
              <a:t>are </a:t>
            </a:r>
            <a:r>
              <a:rPr lang="en-US" b="1" u="sng" dirty="0">
                <a:solidFill>
                  <a:srgbClr val="FFC000"/>
                </a:solidFill>
                <a:effectLst>
                  <a:outerShdw blurRad="38100" dist="38100" dir="2700000" algn="tl">
                    <a:srgbClr val="000000">
                      <a:alpha val="43137"/>
                    </a:srgbClr>
                  </a:outerShdw>
                </a:effectLst>
              </a:rPr>
              <a:t>not</a:t>
            </a:r>
            <a:r>
              <a:rPr lang="en-US" dirty="0"/>
              <a:t> the same for </a:t>
            </a:r>
            <a:r>
              <a:rPr lang="en-US" b="1" dirty="0">
                <a:solidFill>
                  <a:srgbClr val="FFC000"/>
                </a:solidFill>
              </a:rPr>
              <a:t>tax assessment</a:t>
            </a:r>
            <a:r>
              <a:rPr lang="en-US" dirty="0">
                <a:solidFill>
                  <a:srgbClr val="FFC000"/>
                </a:solidFill>
              </a:rPr>
              <a:t> purposes</a:t>
            </a:r>
            <a:r>
              <a:rPr lang="en-US" dirty="0"/>
              <a:t>. </a:t>
            </a:r>
          </a:p>
          <a:p>
            <a:endParaRPr lang="en-US" dirty="0"/>
          </a:p>
        </p:txBody>
      </p:sp>
      <p:sp>
        <p:nvSpPr>
          <p:cNvPr id="4" name="Slide Number Placeholder 3"/>
          <p:cNvSpPr>
            <a:spLocks noGrp="1"/>
          </p:cNvSpPr>
          <p:nvPr>
            <p:ph type="sldNum" sz="quarter" idx="10"/>
          </p:nvPr>
        </p:nvSpPr>
        <p:spPr/>
        <p:txBody>
          <a:bodyPr/>
          <a:lstStyle/>
          <a:p>
            <a:fld id="{F50D8D99-65B8-4596-A514-21AD492E9AE1}" type="slidenum">
              <a:rPr lang="en-US" smtClean="0"/>
              <a:t>34</a:t>
            </a:fld>
            <a:endParaRPr lang="en-US" dirty="0"/>
          </a:p>
        </p:txBody>
      </p:sp>
    </p:spTree>
    <p:extLst>
      <p:ext uri="{BB962C8B-B14F-4D97-AF65-F5344CB8AC3E}">
        <p14:creationId xmlns:p14="http://schemas.microsoft.com/office/powerpoint/2010/main" val="660273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Walgreens and two CVS pharmacies in West Allis.  Following the Walgreens Supreme Court case all four Walgreens sought and received reduced assessments.  </a:t>
            </a:r>
            <a:r>
              <a:rPr lang="en-US"/>
              <a:t>Today, those Walgreens are collectively assessed at $7.8 million or an average of </a:t>
            </a:r>
            <a:r>
              <a:rPr lang="en-US">
                <a:solidFill>
                  <a:srgbClr val="FFC000"/>
                </a:solidFill>
              </a:rPr>
              <a:t>$1.95 million </a:t>
            </a:r>
            <a:r>
              <a:rPr lang="en-US"/>
              <a:t>each</a:t>
            </a:r>
          </a:p>
        </p:txBody>
      </p:sp>
      <p:sp>
        <p:nvSpPr>
          <p:cNvPr id="4" name="Slide Number Placeholder 3"/>
          <p:cNvSpPr>
            <a:spLocks noGrp="1"/>
          </p:cNvSpPr>
          <p:nvPr>
            <p:ph type="sldNum" sz="quarter" idx="10"/>
          </p:nvPr>
        </p:nvSpPr>
        <p:spPr/>
        <p:txBody>
          <a:bodyPr/>
          <a:lstStyle/>
          <a:p>
            <a:fld id="{F50D8D99-65B8-4596-A514-21AD492E9AE1}" type="slidenum">
              <a:rPr lang="en-US" smtClean="0"/>
              <a:t>36</a:t>
            </a:fld>
            <a:endParaRPr lang="en-US" dirty="0"/>
          </a:p>
        </p:txBody>
      </p:sp>
    </p:spTree>
    <p:extLst>
      <p:ext uri="{BB962C8B-B14F-4D97-AF65-F5344CB8AC3E}">
        <p14:creationId xmlns:p14="http://schemas.microsoft.com/office/powerpoint/2010/main" val="4246703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these cases, in order to </a:t>
            </a:r>
            <a:r>
              <a:rPr lang="en-US" b="1" dirty="0" smtClean="0">
                <a:solidFill>
                  <a:srgbClr val="FFC000"/>
                </a:solidFill>
              </a:rPr>
              <a:t>maintain a tax rate, </a:t>
            </a:r>
            <a:r>
              <a:rPr lang="en-US" dirty="0" smtClean="0"/>
              <a:t>or if a municipality </a:t>
            </a:r>
            <a:r>
              <a:rPr lang="en-US" b="1" dirty="0" smtClean="0">
                <a:solidFill>
                  <a:srgbClr val="FFC000"/>
                </a:solidFill>
              </a:rPr>
              <a:t>does not have the ability to raise the tax levy, </a:t>
            </a:r>
            <a:r>
              <a:rPr lang="en-US" dirty="0" smtClean="0"/>
              <a:t>the result is downward pressure on the levy and cuts must be made to services</a:t>
            </a:r>
            <a:endParaRPr lang="en-US" dirty="0"/>
          </a:p>
        </p:txBody>
      </p:sp>
      <p:sp>
        <p:nvSpPr>
          <p:cNvPr id="4" name="Slide Number Placeholder 3"/>
          <p:cNvSpPr>
            <a:spLocks noGrp="1"/>
          </p:cNvSpPr>
          <p:nvPr>
            <p:ph type="sldNum" sz="quarter" idx="10"/>
          </p:nvPr>
        </p:nvSpPr>
        <p:spPr/>
        <p:txBody>
          <a:bodyPr/>
          <a:lstStyle/>
          <a:p>
            <a:fld id="{F50D8D99-65B8-4596-A514-21AD492E9AE1}" type="slidenum">
              <a:rPr lang="en-US" smtClean="0"/>
              <a:t>45</a:t>
            </a:fld>
            <a:endParaRPr lang="en-US" dirty="0"/>
          </a:p>
        </p:txBody>
      </p:sp>
    </p:spTree>
    <p:extLst>
      <p:ext uri="{BB962C8B-B14F-4D97-AF65-F5344CB8AC3E}">
        <p14:creationId xmlns:p14="http://schemas.microsoft.com/office/powerpoint/2010/main" val="355490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Company</a:t>
            </a:r>
            <a:r>
              <a:rPr lang="en-US" baseline="0" dirty="0" smtClean="0"/>
              <a:t> decisions on where to choose to expand or locate operate like a funnel. Within that funnel, is the typical evolution of a project as see here. </a:t>
            </a:r>
            <a:r>
              <a:rPr lang="en-US" dirty="0" smtClean="0"/>
              <a:t>This slide depicts</a:t>
            </a:r>
            <a:r>
              <a:rPr lang="en-US" baseline="0" dirty="0" smtClean="0"/>
              <a:t> a project pipeline and how to structure community engagement and decision-making. </a:t>
            </a:r>
            <a:r>
              <a:rPr lang="en-US" dirty="0" smtClean="0"/>
              <a:t>The workbook</a:t>
            </a:r>
            <a:r>
              <a:rPr lang="en-US" baseline="0" dirty="0" smtClean="0"/>
              <a:t> includes an opportunity for participants to map out their community’s project pipeline. Have them fill out how leads are started, where decision-making rests and when elected officials are involved. </a:t>
            </a:r>
            <a:endParaRPr lang="en-US" dirty="0"/>
          </a:p>
        </p:txBody>
      </p:sp>
      <p:sp>
        <p:nvSpPr>
          <p:cNvPr id="4" name="Slide Number Placeholder 3"/>
          <p:cNvSpPr>
            <a:spLocks noGrp="1"/>
          </p:cNvSpPr>
          <p:nvPr>
            <p:ph type="sldNum" sz="quarter" idx="10"/>
          </p:nvPr>
        </p:nvSpPr>
        <p:spPr/>
        <p:txBody>
          <a:bodyPr/>
          <a:lstStyle/>
          <a:p>
            <a:fld id="{77406069-54F8-4159-A7CE-3357A15EFFDE}" type="slidenum">
              <a:rPr lang="en-US" smtClean="0"/>
              <a:t>15</a:t>
            </a:fld>
            <a:endParaRPr lang="en-US" dirty="0"/>
          </a:p>
        </p:txBody>
      </p:sp>
    </p:spTree>
    <p:extLst>
      <p:ext uri="{BB962C8B-B14F-4D97-AF65-F5344CB8AC3E}">
        <p14:creationId xmlns:p14="http://schemas.microsoft.com/office/powerpoint/2010/main" val="133005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D8D99-65B8-4596-A514-21AD492E9AE1}" type="slidenum">
              <a:rPr lang="en-US" smtClean="0"/>
              <a:t>27</a:t>
            </a:fld>
            <a:endParaRPr lang="en-US" dirty="0"/>
          </a:p>
        </p:txBody>
      </p:sp>
    </p:spTree>
    <p:extLst>
      <p:ext uri="{BB962C8B-B14F-4D97-AF65-F5344CB8AC3E}">
        <p14:creationId xmlns:p14="http://schemas.microsoft.com/office/powerpoint/2010/main" val="4080600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D8D99-65B8-4596-A514-21AD492E9AE1}" type="slidenum">
              <a:rPr lang="en-US" smtClean="0"/>
              <a:t>28</a:t>
            </a:fld>
            <a:endParaRPr lang="en-US" dirty="0"/>
          </a:p>
        </p:txBody>
      </p:sp>
    </p:spTree>
    <p:extLst>
      <p:ext uri="{BB962C8B-B14F-4D97-AF65-F5344CB8AC3E}">
        <p14:creationId xmlns:p14="http://schemas.microsoft.com/office/powerpoint/2010/main" val="287812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D8D99-65B8-4596-A514-21AD492E9AE1}" type="slidenum">
              <a:rPr lang="en-US" smtClean="0"/>
              <a:t>29</a:t>
            </a:fld>
            <a:endParaRPr lang="en-US" dirty="0"/>
          </a:p>
        </p:txBody>
      </p:sp>
    </p:spTree>
    <p:extLst>
      <p:ext uri="{BB962C8B-B14F-4D97-AF65-F5344CB8AC3E}">
        <p14:creationId xmlns:p14="http://schemas.microsoft.com/office/powerpoint/2010/main" val="3453506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D8D99-65B8-4596-A514-21AD492E9AE1}" type="slidenum">
              <a:rPr lang="en-US" smtClean="0"/>
              <a:t>30</a:t>
            </a:fld>
            <a:endParaRPr lang="en-US" dirty="0"/>
          </a:p>
        </p:txBody>
      </p:sp>
    </p:spTree>
    <p:extLst>
      <p:ext uri="{BB962C8B-B14F-4D97-AF65-F5344CB8AC3E}">
        <p14:creationId xmlns:p14="http://schemas.microsoft.com/office/powerpoint/2010/main" val="16069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D8D99-65B8-4596-A514-21AD492E9AE1}" type="slidenum">
              <a:rPr lang="en-US" smtClean="0"/>
              <a:t>31</a:t>
            </a:fld>
            <a:endParaRPr lang="en-US" dirty="0"/>
          </a:p>
        </p:txBody>
      </p:sp>
    </p:spTree>
    <p:extLst>
      <p:ext uri="{BB962C8B-B14F-4D97-AF65-F5344CB8AC3E}">
        <p14:creationId xmlns:p14="http://schemas.microsoft.com/office/powerpoint/2010/main" val="3759876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D8D99-65B8-4596-A514-21AD492E9AE1}" type="slidenum">
              <a:rPr lang="en-US" smtClean="0"/>
              <a:t>32</a:t>
            </a:fld>
            <a:endParaRPr lang="en-US" dirty="0"/>
          </a:p>
        </p:txBody>
      </p:sp>
    </p:spTree>
    <p:extLst>
      <p:ext uri="{BB962C8B-B14F-4D97-AF65-F5344CB8AC3E}">
        <p14:creationId xmlns:p14="http://schemas.microsoft.com/office/powerpoint/2010/main" val="3087595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notion of overpaying “above market” rent misses the mark.  In practice these </a:t>
            </a:r>
            <a:r>
              <a:rPr lang="en-US" dirty="0" smtClean="0">
                <a:solidFill>
                  <a:srgbClr val="FFC000"/>
                </a:solidFill>
              </a:rPr>
              <a:t>actual leases </a:t>
            </a:r>
            <a:r>
              <a:rPr lang="en-US" dirty="0" smtClean="0"/>
              <a:t>represent </a:t>
            </a:r>
            <a:r>
              <a:rPr lang="en-US" dirty="0" smtClean="0">
                <a:solidFill>
                  <a:srgbClr val="FFC000"/>
                </a:solidFill>
              </a:rPr>
              <a:t>market rent.  </a:t>
            </a:r>
            <a:r>
              <a:rPr lang="en-US" dirty="0" smtClean="0"/>
              <a:t>Businesses are not in the business to lose money or overpay above market rent.  The values derived from these market based leases undergo an overwhelming amount of scrutiny by professionals to ensure a return on investment and establish </a:t>
            </a:r>
            <a:r>
              <a:rPr lang="en-US" b="1" dirty="0" smtClean="0">
                <a:solidFill>
                  <a:srgbClr val="FFC000"/>
                </a:solidFill>
                <a:effectLst>
                  <a:outerShdw blurRad="38100" dist="38100" dir="2700000" algn="tl">
                    <a:srgbClr val="000000">
                      <a:alpha val="43137"/>
                    </a:srgbClr>
                  </a:outerShdw>
                </a:effectLst>
              </a:rPr>
              <a:t>true values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F50D8D99-65B8-4596-A514-21AD492E9AE1}" type="slidenum">
              <a:rPr lang="en-US" smtClean="0"/>
              <a:t>33</a:t>
            </a:fld>
            <a:endParaRPr lang="en-US" dirty="0"/>
          </a:p>
        </p:txBody>
      </p:sp>
    </p:spTree>
    <p:extLst>
      <p:ext uri="{BB962C8B-B14F-4D97-AF65-F5344CB8AC3E}">
        <p14:creationId xmlns:p14="http://schemas.microsoft.com/office/powerpoint/2010/main" val="158303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90568-C6F7-42C4-B110-394363B0C287}" type="datetimeFigureOut">
              <a:rPr lang="en-US" smtClean="0"/>
              <a:t>9/5/2018</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D47F3561-8F70-44D5-9E89-F6123BCC88B6}"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90568-C6F7-42C4-B110-394363B0C287}" type="datetimeFigureOut">
              <a:rPr lang="en-US" smtClean="0"/>
              <a:t>9/5/2018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7F3561-8F70-44D5-9E89-F6123BCC88B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90568-C6F7-42C4-B110-394363B0C287}" type="datetimeFigureOut">
              <a:rPr lang="en-US" smtClean="0"/>
              <a:t>9/5/2018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7F3561-8F70-44D5-9E89-F6123BCC88B6}"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90568-C6F7-42C4-B110-394363B0C287}" type="datetimeFigureOut">
              <a:rPr lang="en-US" smtClean="0"/>
              <a:t>9/5/2018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7F3561-8F70-44D5-9E89-F6123BCC88B6}"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90568-C6F7-42C4-B110-394363B0C287}" type="datetimeFigureOut">
              <a:rPr lang="en-US" smtClean="0"/>
              <a:t>9/5/2018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D47F3561-8F70-44D5-9E89-F6123BCC88B6}"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90568-C6F7-42C4-B110-394363B0C287}" type="datetimeFigureOut">
              <a:rPr lang="en-US" smtClean="0"/>
              <a:t>9/5/2018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7F3561-8F70-44D5-9E89-F6123BCC88B6}"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90568-C6F7-42C4-B110-394363B0C287}" type="datetimeFigureOut">
              <a:rPr lang="en-US" smtClean="0"/>
              <a:t>9/5/2018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7F3561-8F70-44D5-9E89-F6123BCC88B6}"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90568-C6F7-42C4-B110-394363B0C287}" type="datetimeFigureOut">
              <a:rPr lang="en-US" smtClean="0"/>
              <a:t>9/5/2018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7F3561-8F70-44D5-9E89-F6123BCC88B6}"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90568-C6F7-42C4-B110-394363B0C287}" type="datetimeFigureOut">
              <a:rPr lang="en-US" smtClean="0"/>
              <a:t>9/5/2018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7F3561-8F70-44D5-9E89-F6123BCC88B6}"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90568-C6F7-42C4-B110-394363B0C287}" type="datetimeFigureOut">
              <a:rPr lang="en-US" smtClean="0"/>
              <a:t>9/5/2018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7F3561-8F70-44D5-9E89-F6123BCC88B6}"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90568-C6F7-42C4-B110-394363B0C287}" type="datetimeFigureOut">
              <a:rPr lang="en-US" smtClean="0"/>
              <a:t>9/5/2018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7F3561-8F70-44D5-9E89-F6123BCC88B6}"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90568-C6F7-42C4-B110-394363B0C287}" type="datetimeFigureOut">
              <a:rPr lang="en-US" smtClean="0"/>
              <a:t>9/5/2018</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47F3561-8F70-44D5-9E89-F6123BCC88B6}"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46.tmp"/><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tmp"/><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hyperlink" Target="mailto:pschloss@westalliswi.gov"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t>
            </a:r>
            <a:r>
              <a:rPr lang="en-US" dirty="0" smtClean="0"/>
              <a:t>Study Committee on Property Assessment Practices </a:t>
            </a:r>
            <a:r>
              <a:rPr lang="en-US" sz="3100" dirty="0" smtClean="0"/>
              <a:t/>
            </a:r>
            <a:br>
              <a:rPr lang="en-US" sz="3100" dirty="0" smtClean="0"/>
            </a:br>
            <a:r>
              <a:rPr lang="en-US" sz="2000" dirty="0" smtClean="0"/>
              <a:t> </a:t>
            </a:r>
            <a:endParaRPr lang="en-US" sz="2000" dirty="0"/>
          </a:p>
        </p:txBody>
      </p:sp>
      <p:sp>
        <p:nvSpPr>
          <p:cNvPr id="3" name="Content Placeholder 2"/>
          <p:cNvSpPr>
            <a:spLocks noGrp="1"/>
          </p:cNvSpPr>
          <p:nvPr>
            <p:ph idx="1"/>
          </p:nvPr>
        </p:nvSpPr>
        <p:spPr/>
        <p:txBody>
          <a:bodyPr/>
          <a:lstStyle/>
          <a:p>
            <a:pPr marL="0" indent="0" algn="ctr">
              <a:buNone/>
            </a:pPr>
            <a:r>
              <a:rPr lang="en-US" sz="2600" dirty="0" smtClean="0">
                <a:effectLst>
                  <a:outerShdw blurRad="38100" dist="38100" dir="2700000" algn="tl">
                    <a:srgbClr val="000000">
                      <a:alpha val="43137"/>
                    </a:srgbClr>
                  </a:outerShdw>
                </a:effectLst>
              </a:rPr>
              <a:t>Discussion on Economic Development and Assessment Practices </a:t>
            </a:r>
          </a:p>
          <a:p>
            <a:pPr marL="0" indent="0" algn="ctr">
              <a:buNone/>
            </a:pPr>
            <a:r>
              <a:rPr lang="en-US" sz="2600" dirty="0" smtClean="0">
                <a:effectLst>
                  <a:outerShdw blurRad="38100" dist="38100" dir="2700000" algn="tl">
                    <a:srgbClr val="000000">
                      <a:alpha val="43137"/>
                    </a:srgbClr>
                  </a:outerShdw>
                </a:effectLst>
              </a:rPr>
              <a:t> Impact to TIF,  Development Agreements and  Dark Store Theory and Shifting the Tax Burden </a:t>
            </a:r>
          </a:p>
          <a:p>
            <a:pPr marL="0" indent="0" algn="ctr">
              <a:buNone/>
            </a:pPr>
            <a:r>
              <a:rPr lang="en-US" sz="1400" dirty="0" smtClean="0">
                <a:effectLst>
                  <a:outerShdw blurRad="38100" dist="38100" dir="2700000" algn="tl">
                    <a:srgbClr val="000000">
                      <a:alpha val="43137"/>
                    </a:srgbClr>
                  </a:outerShdw>
                </a:effectLst>
              </a:rPr>
              <a:t>September 6, 2018</a:t>
            </a:r>
          </a:p>
          <a:p>
            <a:pPr marL="0" indent="0" algn="ctr">
              <a:buNone/>
            </a:pPr>
            <a:r>
              <a:rPr lang="en-US" sz="2000" dirty="0" smtClean="0"/>
              <a:t>Patrick Schloss</a:t>
            </a:r>
          </a:p>
          <a:p>
            <a:pPr marL="0" indent="0" algn="ctr">
              <a:buNone/>
            </a:pPr>
            <a:r>
              <a:rPr lang="en-US" sz="2000" dirty="0" smtClean="0"/>
              <a:t>Community Development Manager </a:t>
            </a:r>
            <a:endParaRPr lang="en-US" sz="2000"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657600"/>
            <a:ext cx="6603635" cy="2446347"/>
          </a:xfrm>
          <a:prstGeom prst="rect">
            <a:avLst/>
          </a:prstGeom>
        </p:spPr>
      </p:pic>
      <p:pic>
        <p:nvPicPr>
          <p:cNvPr id="1026" name="Picture 2" descr="C:\Users\jwilliams\AppData\Local\Microsoft\Windows\Temporary Internet Files\Content.Outlook\6ASM8XTS\Current City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966787"/>
            <a:ext cx="1905000" cy="75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334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3"/>
          <a:srcRect/>
          <a:stretch>
            <a:fillRect/>
          </a:stretch>
        </p:blipFill>
        <p:spPr bwMode="auto">
          <a:xfrm>
            <a:off x="3733800" y="3035300"/>
            <a:ext cx="4876800" cy="3251200"/>
          </a:xfrm>
          <a:prstGeom prst="rect">
            <a:avLst/>
          </a:prstGeom>
          <a:noFill/>
          <a:ln w="9525">
            <a:noFill/>
            <a:miter lim="800000"/>
            <a:headEnd/>
            <a:tailEnd/>
          </a:ln>
          <a:effectLst/>
        </p:spPr>
      </p:pic>
      <p:pic>
        <p:nvPicPr>
          <p:cNvPr id="223235" name="Picture 3"/>
          <p:cNvPicPr>
            <a:picLocks noChangeAspect="1" noChangeArrowheads="1"/>
          </p:cNvPicPr>
          <p:nvPr/>
        </p:nvPicPr>
        <p:blipFill>
          <a:blip r:embed="rId4"/>
          <a:srcRect/>
          <a:stretch>
            <a:fillRect/>
          </a:stretch>
        </p:blipFill>
        <p:spPr bwMode="auto">
          <a:xfrm>
            <a:off x="533400" y="520700"/>
            <a:ext cx="5257800" cy="3498850"/>
          </a:xfrm>
          <a:prstGeom prst="rect">
            <a:avLst/>
          </a:prstGeom>
          <a:noFill/>
          <a:ln w="9525">
            <a:noFill/>
            <a:miter lim="800000"/>
            <a:headEnd/>
            <a:tailEnd/>
          </a:ln>
          <a:effectLst/>
        </p:spPr>
      </p:pic>
      <p:graphicFrame>
        <p:nvGraphicFramePr>
          <p:cNvPr id="223236" name="Object 4"/>
          <p:cNvGraphicFramePr>
            <a:graphicFrameLocks noChangeAspect="1"/>
          </p:cNvGraphicFramePr>
          <p:nvPr/>
        </p:nvGraphicFramePr>
        <p:xfrm>
          <a:off x="5029200" y="292100"/>
          <a:ext cx="3581400" cy="2686050"/>
        </p:xfrm>
        <a:graphic>
          <a:graphicData uri="http://schemas.openxmlformats.org/presentationml/2006/ole">
            <mc:AlternateContent xmlns:mc="http://schemas.openxmlformats.org/markup-compatibility/2006">
              <mc:Choice xmlns:v="urn:schemas-microsoft-com:vml" Requires="v">
                <p:oleObj spid="_x0000_s4110" name="Slide" r:id="rId5" imgW="4568937" imgH="3426125" progId="PowerPoint.Slide.8">
                  <p:embed/>
                </p:oleObj>
              </mc:Choice>
              <mc:Fallback>
                <p:oleObj name="Slide" r:id="rId5" imgW="4568937" imgH="3426125"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921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23237" name="Picture 5" descr="Q:\Pressed Steel\Pictures\020_18A.JPG"/>
          <p:cNvPicPr>
            <a:picLocks noChangeAspect="1" noChangeArrowheads="1"/>
          </p:cNvPicPr>
          <p:nvPr/>
        </p:nvPicPr>
        <p:blipFill>
          <a:blip r:embed="rId7" cstate="print"/>
          <a:srcRect/>
          <a:stretch>
            <a:fillRect/>
          </a:stretch>
        </p:blipFill>
        <p:spPr bwMode="auto">
          <a:xfrm>
            <a:off x="368808" y="4019550"/>
            <a:ext cx="3733800" cy="2451100"/>
          </a:xfrm>
          <a:prstGeom prst="rect">
            <a:avLst/>
          </a:prstGeom>
          <a:noFill/>
          <a:ln w="9525">
            <a:noFill/>
            <a:miter lim="800000"/>
            <a:headEnd/>
            <a:tailEnd/>
          </a:ln>
        </p:spPr>
      </p:pic>
    </p:spTree>
    <p:extLst>
      <p:ext uri="{BB962C8B-B14F-4D97-AF65-F5344CB8AC3E}">
        <p14:creationId xmlns:p14="http://schemas.microsoft.com/office/powerpoint/2010/main" val="2853459697"/>
      </p:ext>
    </p:extLst>
  </p:cSld>
  <p:clrMapOvr>
    <a:masterClrMapping/>
  </p:clrMapOvr>
  <mc:AlternateContent xmlns:mc="http://schemas.openxmlformats.org/markup-compatibility/2006" xmlns:p14="http://schemas.microsoft.com/office/powerpoint/2010/main">
    <mc:Choice Requires="p14">
      <p:transition spd="slow" p14:dur="2250">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04800"/>
            <a:ext cx="7924800" cy="990600"/>
          </a:xfrm>
        </p:spPr>
        <p:txBody>
          <a:bodyPr>
            <a:normAutofit/>
          </a:bodyPr>
          <a:lstStyle/>
          <a:p>
            <a:pPr algn="ctr"/>
            <a:r>
              <a:rPr lang="en-US" sz="3200" dirty="0" smtClean="0">
                <a:latin typeface="Berlin Sans FB" pitchFamily="34" charset="0"/>
              </a:rPr>
              <a:t>Do Nothing? Provide TIF assistance?</a:t>
            </a:r>
            <a:endParaRPr lang="en-US" sz="3200" dirty="0">
              <a:latin typeface="Berlin Sans FB" pitchFamily="34" charset="0"/>
            </a:endParaRPr>
          </a:p>
        </p:txBody>
      </p:sp>
      <p:sp>
        <p:nvSpPr>
          <p:cNvPr id="2" name="Content Placeholder 1"/>
          <p:cNvSpPr>
            <a:spLocks noGrp="1"/>
          </p:cNvSpPr>
          <p:nvPr>
            <p:ph idx="1"/>
          </p:nvPr>
        </p:nvSpPr>
        <p:spPr>
          <a:xfrm>
            <a:off x="533400" y="1219200"/>
            <a:ext cx="8001000" cy="4800600"/>
          </a:xfrm>
        </p:spPr>
        <p:txBody>
          <a:bodyPr anchor="t">
            <a:normAutofit fontScale="92500"/>
          </a:bodyPr>
          <a:lstStyle/>
          <a:p>
            <a:r>
              <a:rPr lang="en-US" sz="2800" dirty="0" smtClean="0"/>
              <a:t>Do nothing:</a:t>
            </a:r>
          </a:p>
          <a:p>
            <a:pPr lvl="1"/>
            <a:r>
              <a:rPr lang="en-US" sz="2400" dirty="0" smtClean="0"/>
              <a:t>Continue with current base value</a:t>
            </a:r>
          </a:p>
          <a:p>
            <a:pPr lvl="1"/>
            <a:r>
              <a:rPr lang="en-US" sz="2400" dirty="0" smtClean="0"/>
              <a:t>“</a:t>
            </a:r>
            <a:r>
              <a:rPr lang="en-US" sz="2400" b="1" dirty="0" smtClean="0"/>
              <a:t>Opportunity cost</a:t>
            </a:r>
            <a:r>
              <a:rPr lang="en-US" sz="2400" dirty="0" smtClean="0"/>
              <a:t>”- lost taxes,  lack of image improvement, inability to attract new users</a:t>
            </a:r>
          </a:p>
          <a:p>
            <a:endParaRPr lang="en-US" sz="2800" dirty="0" smtClean="0"/>
          </a:p>
          <a:p>
            <a:r>
              <a:rPr lang="en-US" sz="2800" dirty="0" smtClean="0"/>
              <a:t>Implement Tax Incremental Financing assistance:</a:t>
            </a:r>
          </a:p>
          <a:p>
            <a:pPr lvl="1"/>
            <a:r>
              <a:rPr lang="en-US" sz="2400" dirty="0" smtClean="0"/>
              <a:t>Incremental taxable value to community</a:t>
            </a:r>
          </a:p>
          <a:p>
            <a:pPr lvl="1"/>
            <a:r>
              <a:rPr lang="en-US" sz="2400" dirty="0" smtClean="0"/>
              <a:t>“But for” test – </a:t>
            </a:r>
            <a:r>
              <a:rPr lang="en-US" sz="2400" i="1" dirty="0" smtClean="0"/>
              <a:t>the development would not occur </a:t>
            </a:r>
            <a:r>
              <a:rPr lang="en-US" sz="2400" b="1" i="1" dirty="0" smtClean="0">
                <a:effectLst>
                  <a:outerShdw blurRad="38100" dist="38100" dir="2700000" algn="tl">
                    <a:srgbClr val="000000">
                      <a:alpha val="43137"/>
                    </a:srgbClr>
                  </a:outerShdw>
                </a:effectLst>
              </a:rPr>
              <a:t>but for </a:t>
            </a:r>
            <a:r>
              <a:rPr lang="en-US" sz="2400" i="1" dirty="0" smtClean="0"/>
              <a:t>the use of TIF</a:t>
            </a:r>
          </a:p>
          <a:p>
            <a:endParaRPr lang="en-US" sz="2800" dirty="0" smtClean="0"/>
          </a:p>
          <a:p>
            <a:r>
              <a:rPr lang="en-US" sz="2800" dirty="0" smtClean="0"/>
              <a:t>Other creative financial tools?   </a:t>
            </a:r>
            <a:endParaRPr lang="en-US" sz="2800" dirty="0"/>
          </a:p>
        </p:txBody>
      </p:sp>
    </p:spTree>
    <p:extLst>
      <p:ext uri="{BB962C8B-B14F-4D97-AF65-F5344CB8AC3E}">
        <p14:creationId xmlns:p14="http://schemas.microsoft.com/office/powerpoint/2010/main" val="41352400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752600" y="3429000"/>
            <a:ext cx="2097024" cy="1676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Economics</a:t>
            </a:r>
          </a:p>
          <a:p>
            <a:pPr algn="ctr"/>
            <a:r>
              <a:rPr lang="en-US" dirty="0" smtClean="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11" name="Oval 10"/>
          <p:cNvSpPr/>
          <p:nvPr/>
        </p:nvSpPr>
        <p:spPr>
          <a:xfrm>
            <a:off x="5068824" y="3489960"/>
            <a:ext cx="1828800" cy="1676400"/>
          </a:xfrm>
          <a:prstGeom prst="ellipse">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rPr>
              <a:t>Balance of Risk</a:t>
            </a:r>
            <a:endParaRPr lang="en-US" sz="2000" b="1" dirty="0">
              <a:effectLst>
                <a:outerShdw blurRad="38100" dist="38100" dir="2700000" algn="tl">
                  <a:srgbClr val="000000">
                    <a:alpha val="43137"/>
                  </a:srgbClr>
                </a:outerShdw>
              </a:effectLst>
            </a:endParaRPr>
          </a:p>
        </p:txBody>
      </p:sp>
      <p:sp>
        <p:nvSpPr>
          <p:cNvPr id="2" name="Title 1"/>
          <p:cNvSpPr>
            <a:spLocks noGrp="1"/>
          </p:cNvSpPr>
          <p:nvPr>
            <p:ph type="title"/>
          </p:nvPr>
        </p:nvSpPr>
        <p:spPr>
          <a:solidFill>
            <a:schemeClr val="bg1">
              <a:lumMod val="65000"/>
              <a:lumOff val="35000"/>
            </a:schemeClr>
          </a:solidFill>
        </p:spPr>
        <p:txBody>
          <a:bodyPr>
            <a:normAutofit/>
          </a:bodyPr>
          <a:lstStyle/>
          <a:p>
            <a:r>
              <a:rPr lang="en-US" dirty="0" smtClean="0"/>
              <a:t>The Policy of TIF </a:t>
            </a:r>
            <a:endParaRPr lang="en-US" dirty="0"/>
          </a:p>
        </p:txBody>
      </p:sp>
      <p:sp>
        <p:nvSpPr>
          <p:cNvPr id="4" name="Date Placeholder 3"/>
          <p:cNvSpPr>
            <a:spLocks noGrp="1"/>
          </p:cNvSpPr>
          <p:nvPr>
            <p:ph type="dt" sz="half" idx="10"/>
          </p:nvPr>
        </p:nvSpPr>
        <p:spPr/>
        <p:txBody>
          <a:bodyPr/>
          <a:lstStyle/>
          <a:p>
            <a:pPr>
              <a:defRPr/>
            </a:pPr>
            <a:r>
              <a:rPr lang="en-US" altLang="en-US" dirty="0" smtClean="0"/>
              <a:t> </a:t>
            </a:r>
            <a:endParaRPr lang="en-US" altLang="en-US" dirty="0"/>
          </a:p>
        </p:txBody>
      </p:sp>
      <p:sp>
        <p:nvSpPr>
          <p:cNvPr id="5" name="Footer Placeholder 4"/>
          <p:cNvSpPr>
            <a:spLocks noGrp="1"/>
          </p:cNvSpPr>
          <p:nvPr>
            <p:ph type="ftr" sz="quarter" idx="11"/>
          </p:nvPr>
        </p:nvSpPr>
        <p:spPr/>
        <p:txBody>
          <a:bodyPr/>
          <a:lstStyle/>
          <a:p>
            <a:pPr>
              <a:defRPr/>
            </a:pPr>
            <a:r>
              <a:rPr lang="en-US" altLang="en-US" dirty="0" smtClean="0"/>
              <a:t> </a:t>
            </a:r>
            <a:endParaRPr lang="en-US" altLang="en-US" dirty="0"/>
          </a:p>
        </p:txBody>
      </p:sp>
      <p:sp>
        <p:nvSpPr>
          <p:cNvPr id="9" name="Oval 8"/>
          <p:cNvSpPr/>
          <p:nvPr/>
        </p:nvSpPr>
        <p:spPr>
          <a:xfrm>
            <a:off x="2935224" y="1219200"/>
            <a:ext cx="3048000" cy="290322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Community</a:t>
            </a:r>
            <a:r>
              <a:rPr lang="en-US" dirty="0" smtClean="0"/>
              <a:t> </a:t>
            </a:r>
            <a:endParaRPr lang="en-US" dirty="0"/>
          </a:p>
        </p:txBody>
      </p:sp>
      <p:sp>
        <p:nvSpPr>
          <p:cNvPr id="10" name="Oval 9"/>
          <p:cNvSpPr/>
          <p:nvPr/>
        </p:nvSpPr>
        <p:spPr>
          <a:xfrm>
            <a:off x="3544824" y="3581400"/>
            <a:ext cx="1828800" cy="1676400"/>
          </a:xfrm>
          <a:prstGeom prst="ellipse">
            <a:avLst/>
          </a:prstGeom>
          <a:solidFill>
            <a:srgbClr val="00B0F0"/>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rPr>
              <a:t>Public Benefit  </a:t>
            </a:r>
            <a:endParaRPr lang="en-US" sz="2000" b="1"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3048000" y="4419600"/>
            <a:ext cx="5638800" cy="1889760"/>
          </a:xfrm>
        </p:spPr>
        <p:txBody>
          <a:bodyPr/>
          <a:lstStyle/>
          <a:p>
            <a:endParaRPr lang="en-US" dirty="0"/>
          </a:p>
        </p:txBody>
      </p:sp>
    </p:spTree>
    <p:extLst>
      <p:ext uri="{BB962C8B-B14F-4D97-AF65-F5344CB8AC3E}">
        <p14:creationId xmlns:p14="http://schemas.microsoft.com/office/powerpoint/2010/main" val="274100521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descr="http://www.extramilefiber.com/wp-content/uploads/2015/01/public-private.png?d034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599"/>
            <a:ext cx="8502650" cy="425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70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274638"/>
            <a:ext cx="8234863" cy="1143000"/>
          </a:xfrm>
        </p:spPr>
        <p:txBody>
          <a:bodyPr>
            <a:normAutofit fontScale="90000"/>
          </a:bodyPr>
          <a:lstStyle/>
          <a:p>
            <a:r>
              <a:rPr lang="en-US" dirty="0" smtClean="0"/>
              <a:t>Tax Increment Financing </a:t>
            </a:r>
            <a:br>
              <a:rPr lang="en-US" dirty="0" smtClean="0"/>
            </a:br>
            <a:r>
              <a:rPr lang="en-US" dirty="0" smtClean="0"/>
              <a:t>		</a:t>
            </a:r>
            <a:r>
              <a:rPr lang="en-US" dirty="0" smtClean="0">
                <a:solidFill>
                  <a:srgbClr val="00B050"/>
                </a:solidFill>
              </a:rPr>
              <a:t>“Transformative Tool” </a:t>
            </a:r>
            <a:endParaRPr lang="en-US" dirty="0">
              <a:solidFill>
                <a:srgbClr val="00B050"/>
              </a:solidFill>
            </a:endParaRPr>
          </a:p>
        </p:txBody>
      </p:sp>
      <p:sp>
        <p:nvSpPr>
          <p:cNvPr id="5" name="Content Placeholder 4"/>
          <p:cNvSpPr>
            <a:spLocks noGrp="1"/>
          </p:cNvSpPr>
          <p:nvPr>
            <p:ph sz="half" idx="1"/>
          </p:nvPr>
        </p:nvSpPr>
        <p:spPr>
          <a:xfrm>
            <a:off x="457200" y="1905000"/>
            <a:ext cx="3810000" cy="4525963"/>
          </a:xfrm>
        </p:spPr>
        <p:txBody>
          <a:bodyPr/>
          <a:lstStyle/>
          <a:p>
            <a:pPr marL="36576" indent="0">
              <a:buNone/>
            </a:pPr>
            <a:r>
              <a:rPr lang="en-US" dirty="0" smtClean="0"/>
              <a:t>Impetus to Advance transformation</a:t>
            </a:r>
          </a:p>
          <a:p>
            <a:r>
              <a:rPr lang="en-US" dirty="0" smtClean="0"/>
              <a:t>Projected to add over $228 million in new tax base </a:t>
            </a:r>
          </a:p>
          <a:p>
            <a:r>
              <a:rPr lang="en-US" dirty="0" smtClean="0"/>
              <a:t>Expanded employment base by over 4,450 jobs</a:t>
            </a:r>
            <a:endParaRPr lang="en-US" dirty="0"/>
          </a:p>
        </p:txBody>
      </p:sp>
      <p:sp>
        <p:nvSpPr>
          <p:cNvPr id="9" name="Content Placeholder 8"/>
          <p:cNvSpPr>
            <a:spLocks noGrp="1"/>
          </p:cNvSpPr>
          <p:nvPr>
            <p:ph sz="half" idx="2"/>
          </p:nvPr>
        </p:nvSpPr>
        <p:spPr/>
        <p:txBody>
          <a:bodyPr/>
          <a:lstStyle/>
          <a:p>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537"/>
          <a:stretch/>
        </p:blipFill>
        <p:spPr>
          <a:xfrm>
            <a:off x="4834347" y="1534108"/>
            <a:ext cx="3892378" cy="2400300"/>
          </a:xfrm>
          <a:prstGeom prst="rect">
            <a:avLst/>
          </a:prstGeom>
        </p:spPr>
      </p:pic>
      <p:pic>
        <p:nvPicPr>
          <p:cNvPr id="10" name="Picture 20" descr="http://media.glassdoor.com/sqll/3343/quad-graphics-square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9769" y="2875410"/>
            <a:ext cx="558511" cy="5585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4347" y="4015547"/>
            <a:ext cx="3857716" cy="2565645"/>
          </a:xfrm>
          <a:prstGeom prst="rect">
            <a:avLst/>
          </a:prstGeom>
          <a:scene3d>
            <a:camera prst="perspectiveLeft"/>
            <a:lightRig rig="threePt" dir="t"/>
          </a:scene3d>
        </p:spPr>
      </p:pic>
    </p:spTree>
    <p:extLst>
      <p:ext uri="{BB962C8B-B14F-4D97-AF65-F5344CB8AC3E}">
        <p14:creationId xmlns:p14="http://schemas.microsoft.com/office/powerpoint/2010/main" val="97035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499" y="-45720"/>
            <a:ext cx="8229600" cy="1143000"/>
          </a:xfrm>
        </p:spPr>
        <p:txBody>
          <a:bodyPr>
            <a:normAutofit/>
          </a:bodyPr>
          <a:lstStyle/>
          <a:p>
            <a:r>
              <a:rPr lang="en-US" dirty="0" smtClean="0"/>
              <a:t>Moving from Project to Deal</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165110469"/>
              </p:ext>
            </p:extLst>
          </p:nvPr>
        </p:nvGraphicFramePr>
        <p:xfrm>
          <a:off x="1829942" y="1219200"/>
          <a:ext cx="8229600" cy="5059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Isosceles Triangle 7"/>
          <p:cNvSpPr/>
          <p:nvPr/>
        </p:nvSpPr>
        <p:spPr>
          <a:xfrm rot="10800000">
            <a:off x="304799" y="1295400"/>
            <a:ext cx="4343400" cy="4800600"/>
          </a:xfrm>
          <a:prstGeom prst="triangle">
            <a:avLst/>
          </a:prstGeom>
          <a:solidFill>
            <a:schemeClr val="accent1"/>
          </a:solidFill>
          <a:ln>
            <a:solidFill>
              <a:srgbClr val="FFC000"/>
            </a:solidFill>
          </a:ln>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1003">
            <a:schemeClr val="dk2"/>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7" name="TextBox 6"/>
          <p:cNvSpPr txBox="1"/>
          <p:nvPr/>
        </p:nvSpPr>
        <p:spPr>
          <a:xfrm>
            <a:off x="647699" y="1371600"/>
            <a:ext cx="3657600" cy="3477875"/>
          </a:xfrm>
          <a:prstGeom prst="rect">
            <a:avLst/>
          </a:prstGeom>
          <a:noFill/>
        </p:spPr>
        <p:txBody>
          <a:bodyPr wrap="square" rtlCol="0">
            <a:spAutoFit/>
          </a:bodyPr>
          <a:lstStyle/>
          <a:p>
            <a:pPr algn="ctr"/>
            <a:r>
              <a:rPr lang="en-US" sz="2000" b="1" dirty="0" smtClean="0">
                <a:ln>
                  <a:solidFill>
                    <a:prstClr val="black">
                      <a:lumMod val="75000"/>
                      <a:lumOff val="25000"/>
                    </a:prstClr>
                  </a:solidFill>
                </a:ln>
                <a:solidFill>
                  <a:prstClr val="white">
                    <a:lumMod val="95000"/>
                  </a:prstClr>
                </a:solidFill>
                <a:latin typeface="Arial Black" pitchFamily="34" charset="0"/>
              </a:rPr>
              <a:t>City – Broker -Developer</a:t>
            </a:r>
          </a:p>
          <a:p>
            <a:pPr algn="ctr"/>
            <a:endParaRPr lang="en-US" sz="2000" b="1" dirty="0" smtClean="0">
              <a:ln>
                <a:solidFill>
                  <a:prstClr val="black">
                    <a:lumMod val="75000"/>
                    <a:lumOff val="25000"/>
                  </a:prstClr>
                </a:solidFill>
              </a:ln>
              <a:solidFill>
                <a:prstClr val="white">
                  <a:lumMod val="95000"/>
                </a:prstClr>
              </a:solidFill>
              <a:latin typeface="Arial Black" pitchFamily="34" charset="0"/>
            </a:endParaRPr>
          </a:p>
          <a:p>
            <a:pPr algn="ctr"/>
            <a:endParaRPr lang="en-US" sz="2000" b="1" dirty="0" smtClean="0">
              <a:ln>
                <a:solidFill>
                  <a:prstClr val="black">
                    <a:lumMod val="75000"/>
                    <a:lumOff val="25000"/>
                  </a:prstClr>
                </a:solidFill>
              </a:ln>
              <a:solidFill>
                <a:prstClr val="white">
                  <a:lumMod val="95000"/>
                </a:prstClr>
              </a:solidFill>
              <a:latin typeface="Arial Black" pitchFamily="34" charset="0"/>
            </a:endParaRPr>
          </a:p>
          <a:p>
            <a:pPr algn="ctr"/>
            <a:r>
              <a:rPr lang="en-US" sz="2000" b="1" dirty="0" smtClean="0">
                <a:ln>
                  <a:solidFill>
                    <a:prstClr val="black">
                      <a:lumMod val="75000"/>
                      <a:lumOff val="25000"/>
                    </a:prstClr>
                  </a:solidFill>
                </a:ln>
                <a:solidFill>
                  <a:prstClr val="white">
                    <a:lumMod val="95000"/>
                  </a:prstClr>
                </a:solidFill>
                <a:latin typeface="Arial Black" pitchFamily="34" charset="0"/>
              </a:rPr>
              <a:t>CDA/Consultants</a:t>
            </a:r>
          </a:p>
          <a:p>
            <a:pPr algn="ctr"/>
            <a:endParaRPr lang="en-US" sz="2000" b="1" dirty="0" smtClean="0">
              <a:ln>
                <a:solidFill>
                  <a:prstClr val="black">
                    <a:lumMod val="75000"/>
                    <a:lumOff val="25000"/>
                  </a:prstClr>
                </a:solidFill>
              </a:ln>
              <a:solidFill>
                <a:prstClr val="white">
                  <a:lumMod val="95000"/>
                </a:prstClr>
              </a:solidFill>
              <a:latin typeface="Arial Black" pitchFamily="34" charset="0"/>
            </a:endParaRPr>
          </a:p>
          <a:p>
            <a:pPr algn="ctr"/>
            <a:endParaRPr lang="en-US" sz="2000" b="1" dirty="0" smtClean="0">
              <a:ln>
                <a:solidFill>
                  <a:prstClr val="black">
                    <a:lumMod val="75000"/>
                    <a:lumOff val="25000"/>
                  </a:prstClr>
                </a:solidFill>
              </a:ln>
              <a:solidFill>
                <a:prstClr val="white">
                  <a:lumMod val="95000"/>
                </a:prstClr>
              </a:solidFill>
              <a:latin typeface="Arial Black" pitchFamily="34" charset="0"/>
            </a:endParaRPr>
          </a:p>
          <a:p>
            <a:pPr algn="ctr"/>
            <a:r>
              <a:rPr lang="en-US" sz="2000" b="1" dirty="0" smtClean="0">
                <a:ln>
                  <a:solidFill>
                    <a:prstClr val="black">
                      <a:lumMod val="75000"/>
                      <a:lumOff val="25000"/>
                    </a:prstClr>
                  </a:solidFill>
                </a:ln>
                <a:solidFill>
                  <a:prstClr val="white">
                    <a:lumMod val="95000"/>
                  </a:prstClr>
                </a:solidFill>
                <a:latin typeface="Arial Black" pitchFamily="34" charset="0"/>
              </a:rPr>
              <a:t>Committee</a:t>
            </a:r>
          </a:p>
          <a:p>
            <a:pPr algn="ctr"/>
            <a:endParaRPr lang="en-US" sz="2000" b="1" dirty="0" smtClean="0">
              <a:ln>
                <a:solidFill>
                  <a:prstClr val="black">
                    <a:lumMod val="75000"/>
                    <a:lumOff val="25000"/>
                  </a:prstClr>
                </a:solidFill>
              </a:ln>
              <a:solidFill>
                <a:prstClr val="white">
                  <a:lumMod val="95000"/>
                </a:prstClr>
              </a:solidFill>
              <a:latin typeface="Arial Black" pitchFamily="34" charset="0"/>
            </a:endParaRPr>
          </a:p>
          <a:p>
            <a:pPr algn="ctr"/>
            <a:endParaRPr lang="en-US" sz="2000" b="1" dirty="0" smtClean="0">
              <a:ln>
                <a:solidFill>
                  <a:prstClr val="black">
                    <a:lumMod val="75000"/>
                    <a:lumOff val="25000"/>
                  </a:prstClr>
                </a:solidFill>
              </a:ln>
              <a:solidFill>
                <a:prstClr val="white">
                  <a:lumMod val="95000"/>
                </a:prstClr>
              </a:solidFill>
              <a:latin typeface="Arial Black" pitchFamily="34" charset="0"/>
            </a:endParaRPr>
          </a:p>
          <a:p>
            <a:pPr algn="ctr"/>
            <a:r>
              <a:rPr lang="en-US" sz="2000" b="1" dirty="0" smtClean="0">
                <a:ln>
                  <a:solidFill>
                    <a:prstClr val="black">
                      <a:lumMod val="75000"/>
                      <a:lumOff val="25000"/>
                    </a:prstClr>
                  </a:solidFill>
                </a:ln>
                <a:solidFill>
                  <a:prstClr val="white">
                    <a:lumMod val="95000"/>
                  </a:prstClr>
                </a:solidFill>
                <a:latin typeface="Arial Black" pitchFamily="34" charset="0"/>
              </a:rPr>
              <a:t>Council</a:t>
            </a:r>
          </a:p>
          <a:p>
            <a:pPr algn="ctr"/>
            <a:endParaRPr lang="en-US" sz="2000" b="1" dirty="0" smtClean="0">
              <a:ln>
                <a:solidFill>
                  <a:prstClr val="black">
                    <a:lumMod val="75000"/>
                    <a:lumOff val="25000"/>
                  </a:prstClr>
                </a:solidFill>
              </a:ln>
              <a:solidFill>
                <a:prstClr val="white">
                  <a:lumMod val="95000"/>
                </a:prstClr>
              </a:solidFill>
              <a:latin typeface="Arial Black" pitchFamily="34" charset="0"/>
            </a:endParaRPr>
          </a:p>
        </p:txBody>
      </p:sp>
      <p:sp>
        <p:nvSpPr>
          <p:cNvPr id="3" name="Down Arrow 2"/>
          <p:cNvSpPr/>
          <p:nvPr/>
        </p:nvSpPr>
        <p:spPr>
          <a:xfrm>
            <a:off x="6858000" y="1230630"/>
            <a:ext cx="2017016" cy="499872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b="1" dirty="0" smtClean="0"/>
              <a:t>Day 1</a:t>
            </a:r>
          </a:p>
          <a:p>
            <a:pPr algn="ctr"/>
            <a:endParaRPr lang="en-US" sz="2200" b="1" dirty="0"/>
          </a:p>
          <a:p>
            <a:pPr algn="ctr"/>
            <a:endParaRPr lang="en-US" sz="2200" b="1" dirty="0" smtClean="0"/>
          </a:p>
          <a:p>
            <a:pPr algn="ctr"/>
            <a:endParaRPr lang="en-US" sz="2200" b="1" dirty="0"/>
          </a:p>
          <a:p>
            <a:pPr algn="ctr"/>
            <a:endParaRPr lang="en-US" sz="2200" b="1" dirty="0" smtClean="0"/>
          </a:p>
          <a:p>
            <a:pPr algn="ctr"/>
            <a:endParaRPr lang="en-US" sz="2200" b="1" dirty="0" smtClean="0"/>
          </a:p>
          <a:p>
            <a:pPr algn="ctr"/>
            <a:endParaRPr lang="en-US" sz="2200" b="1" dirty="0"/>
          </a:p>
          <a:p>
            <a:pPr algn="ctr"/>
            <a:endParaRPr lang="en-US" sz="2200" b="1" dirty="0" smtClean="0"/>
          </a:p>
          <a:p>
            <a:pPr algn="ctr"/>
            <a:endParaRPr lang="en-US" sz="2200" b="1" dirty="0"/>
          </a:p>
          <a:p>
            <a:pPr algn="ctr"/>
            <a:endParaRPr lang="en-US" sz="2200" b="1" dirty="0" smtClean="0"/>
          </a:p>
          <a:p>
            <a:pPr algn="ctr"/>
            <a:endParaRPr lang="en-US" sz="2200" b="1" dirty="0"/>
          </a:p>
          <a:p>
            <a:pPr algn="ctr"/>
            <a:endParaRPr lang="en-US" sz="2200" b="1" dirty="0"/>
          </a:p>
          <a:p>
            <a:pPr algn="ctr"/>
            <a:r>
              <a:rPr lang="en-US" sz="2200" b="1" dirty="0" smtClean="0"/>
              <a:t>Day 75</a:t>
            </a:r>
          </a:p>
        </p:txBody>
      </p:sp>
    </p:spTree>
    <p:extLst>
      <p:ext uri="{BB962C8B-B14F-4D97-AF65-F5344CB8AC3E}">
        <p14:creationId xmlns:p14="http://schemas.microsoft.com/office/powerpoint/2010/main" val="73770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172" name="Rectangle 3"/>
          <p:cNvSpPr>
            <a:spLocks noChangeArrowheads="1"/>
          </p:cNvSpPr>
          <p:nvPr/>
        </p:nvSpPr>
        <p:spPr bwMode="auto">
          <a:xfrm>
            <a:off x="1524000" y="4953000"/>
            <a:ext cx="4114800" cy="762000"/>
          </a:xfrm>
          <a:prstGeom prst="rect">
            <a:avLst/>
          </a:prstGeom>
          <a:solidFill>
            <a:srgbClr val="00BA00"/>
          </a:solidFill>
          <a:ln w="1905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tx1"/>
              </a:buClr>
              <a:buSzPct val="70000"/>
              <a:buFont typeface="Wingdings" charset="2"/>
              <a:buChar char="¢"/>
              <a:defRPr sz="3000">
                <a:solidFill>
                  <a:schemeClr val="tx2"/>
                </a:solidFill>
                <a:latin typeface="Arial" charset="0"/>
              </a:defRPr>
            </a:lvl1pPr>
            <a:lvl2pPr marL="742950" indent="-285750">
              <a:spcBef>
                <a:spcPct val="20000"/>
              </a:spcBef>
              <a:buClr>
                <a:schemeClr val="accent1"/>
              </a:buClr>
              <a:buSzPct val="75000"/>
              <a:buFont typeface="Wingdings" charset="2"/>
              <a:buChar char="l"/>
              <a:defRPr sz="2800">
                <a:solidFill>
                  <a:schemeClr val="tx2"/>
                </a:solidFill>
                <a:latin typeface="Arial" charset="0"/>
              </a:defRPr>
            </a:lvl2pPr>
            <a:lvl3pPr marL="1143000" indent="-228600">
              <a:spcBef>
                <a:spcPct val="20000"/>
              </a:spcBef>
              <a:buClr>
                <a:schemeClr val="accent2"/>
              </a:buClr>
              <a:buChar char="•"/>
              <a:defRPr sz="2400">
                <a:solidFill>
                  <a:schemeClr val="tx2"/>
                </a:solidFill>
                <a:latin typeface="Arial" charset="0"/>
              </a:defRPr>
            </a:lvl3pPr>
            <a:lvl4pPr marL="1600200" indent="-228600">
              <a:spcBef>
                <a:spcPct val="20000"/>
              </a:spcBef>
              <a:buClr>
                <a:schemeClr val="tx1"/>
              </a:buClr>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lgn="ctr">
              <a:spcBef>
                <a:spcPct val="0"/>
              </a:spcBef>
              <a:buClrTx/>
              <a:buSzTx/>
              <a:buFontTx/>
              <a:buNone/>
            </a:pPr>
            <a:endParaRPr lang="en-US" altLang="en-US" sz="1800" dirty="0">
              <a:solidFill>
                <a:srgbClr val="669900"/>
              </a:solidFill>
            </a:endParaRPr>
          </a:p>
        </p:txBody>
      </p:sp>
      <p:sp>
        <p:nvSpPr>
          <p:cNvPr id="7173" name="Line 4"/>
          <p:cNvSpPr>
            <a:spLocks noChangeShapeType="1"/>
          </p:cNvSpPr>
          <p:nvPr/>
        </p:nvSpPr>
        <p:spPr bwMode="auto">
          <a:xfrm>
            <a:off x="1524000" y="2362200"/>
            <a:ext cx="0" cy="335280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7174" name="AutoShape 5"/>
          <p:cNvSpPr>
            <a:spLocks noChangeArrowheads="1"/>
          </p:cNvSpPr>
          <p:nvPr/>
        </p:nvSpPr>
        <p:spPr bwMode="auto">
          <a:xfrm rot="-5400000">
            <a:off x="2358232" y="1654968"/>
            <a:ext cx="2463800" cy="4132263"/>
          </a:xfrm>
          <a:custGeom>
            <a:avLst/>
            <a:gdLst>
              <a:gd name="T0" fmla="*/ 0 w 2464052"/>
              <a:gd name="T1" fmla="*/ 4114154 h 4132912"/>
              <a:gd name="T2" fmla="*/ 0 w 2464052"/>
              <a:gd name="T3" fmla="*/ 0 h 4132912"/>
              <a:gd name="T4" fmla="*/ 2463800 w 2464052"/>
              <a:gd name="T5" fmla="*/ 4132263 h 4132912"/>
              <a:gd name="T6" fmla="*/ 0 w 2464052"/>
              <a:gd name="T7" fmla="*/ 4114154 h 4132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64052" h="4132912">
                <a:moveTo>
                  <a:pt x="0" y="4114800"/>
                </a:moveTo>
                <a:lnTo>
                  <a:pt x="0" y="0"/>
                </a:lnTo>
                <a:lnTo>
                  <a:pt x="2464052" y="4132912"/>
                </a:lnTo>
                <a:lnTo>
                  <a:pt x="0" y="4114800"/>
                </a:lnTo>
                <a:close/>
              </a:path>
            </a:pathLst>
          </a:custGeom>
          <a:solidFill>
            <a:srgbClr val="FFDB41"/>
          </a:solidFill>
          <a:ln w="1905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175" name="Text Box 6"/>
          <p:cNvSpPr txBox="1">
            <a:spLocks noChangeArrowheads="1"/>
          </p:cNvSpPr>
          <p:nvPr/>
        </p:nvSpPr>
        <p:spPr bwMode="auto">
          <a:xfrm>
            <a:off x="2590800" y="5105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tx1"/>
              </a:buClr>
              <a:buSzPct val="70000"/>
              <a:buFont typeface="Wingdings" charset="2"/>
              <a:buChar char="¢"/>
              <a:defRPr sz="3000">
                <a:solidFill>
                  <a:schemeClr val="tx2"/>
                </a:solidFill>
                <a:latin typeface="Arial" charset="0"/>
              </a:defRPr>
            </a:lvl1pPr>
            <a:lvl2pPr marL="742950" indent="-285750">
              <a:spcBef>
                <a:spcPct val="20000"/>
              </a:spcBef>
              <a:buClr>
                <a:schemeClr val="accent1"/>
              </a:buClr>
              <a:buSzPct val="75000"/>
              <a:buFont typeface="Wingdings" charset="2"/>
              <a:buChar char="l"/>
              <a:defRPr sz="2800">
                <a:solidFill>
                  <a:schemeClr val="tx2"/>
                </a:solidFill>
                <a:latin typeface="Arial" charset="0"/>
              </a:defRPr>
            </a:lvl2pPr>
            <a:lvl3pPr marL="1143000" indent="-228600">
              <a:spcBef>
                <a:spcPct val="20000"/>
              </a:spcBef>
              <a:buClr>
                <a:schemeClr val="accent2"/>
              </a:buClr>
              <a:buChar char="•"/>
              <a:defRPr sz="2400">
                <a:solidFill>
                  <a:schemeClr val="tx2"/>
                </a:solidFill>
                <a:latin typeface="Arial" charset="0"/>
              </a:defRPr>
            </a:lvl3pPr>
            <a:lvl4pPr marL="1600200" indent="-228600">
              <a:spcBef>
                <a:spcPct val="20000"/>
              </a:spcBef>
              <a:buClr>
                <a:schemeClr val="tx1"/>
              </a:buClr>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spcBef>
                <a:spcPct val="50000"/>
              </a:spcBef>
              <a:buClrTx/>
              <a:buSzTx/>
              <a:buFontTx/>
              <a:buNone/>
            </a:pPr>
            <a:r>
              <a:rPr lang="en-US" altLang="en-US" sz="2400" b="1" dirty="0">
                <a:latin typeface="Verdana" charset="0"/>
              </a:rPr>
              <a:t>Base Value</a:t>
            </a:r>
          </a:p>
        </p:txBody>
      </p:sp>
      <p:sp>
        <p:nvSpPr>
          <p:cNvPr id="7176" name="Text Box 7"/>
          <p:cNvSpPr txBox="1">
            <a:spLocks noChangeArrowheads="1"/>
          </p:cNvSpPr>
          <p:nvPr/>
        </p:nvSpPr>
        <p:spPr bwMode="auto">
          <a:xfrm>
            <a:off x="3352800" y="3810000"/>
            <a:ext cx="2057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tx1"/>
              </a:buClr>
              <a:buSzPct val="70000"/>
              <a:buFont typeface="Wingdings" charset="2"/>
              <a:buChar char="¢"/>
              <a:defRPr sz="3000">
                <a:solidFill>
                  <a:schemeClr val="tx2"/>
                </a:solidFill>
                <a:latin typeface="Arial" charset="0"/>
              </a:defRPr>
            </a:lvl1pPr>
            <a:lvl2pPr marL="742950" indent="-285750">
              <a:spcBef>
                <a:spcPct val="20000"/>
              </a:spcBef>
              <a:buClr>
                <a:schemeClr val="accent1"/>
              </a:buClr>
              <a:buSzPct val="75000"/>
              <a:buFont typeface="Wingdings" charset="2"/>
              <a:buChar char="l"/>
              <a:defRPr sz="2800">
                <a:solidFill>
                  <a:schemeClr val="tx2"/>
                </a:solidFill>
                <a:latin typeface="Arial" charset="0"/>
              </a:defRPr>
            </a:lvl2pPr>
            <a:lvl3pPr marL="1143000" indent="-228600">
              <a:spcBef>
                <a:spcPct val="20000"/>
              </a:spcBef>
              <a:buClr>
                <a:schemeClr val="accent2"/>
              </a:buClr>
              <a:buChar char="•"/>
              <a:defRPr sz="2400">
                <a:solidFill>
                  <a:schemeClr val="tx2"/>
                </a:solidFill>
                <a:latin typeface="Arial" charset="0"/>
              </a:defRPr>
            </a:lvl3pPr>
            <a:lvl4pPr marL="1600200" indent="-228600">
              <a:spcBef>
                <a:spcPct val="20000"/>
              </a:spcBef>
              <a:buClr>
                <a:schemeClr val="tx1"/>
              </a:buClr>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lgn="ctr">
              <a:spcBef>
                <a:spcPct val="50000"/>
              </a:spcBef>
              <a:buClrTx/>
              <a:buSzTx/>
              <a:buFontTx/>
              <a:buNone/>
            </a:pPr>
            <a:r>
              <a:rPr lang="en-US" altLang="en-US" sz="2400" b="1" dirty="0">
                <a:latin typeface="Verdana" charset="0"/>
              </a:rPr>
              <a:t>Increment Value</a:t>
            </a:r>
          </a:p>
        </p:txBody>
      </p:sp>
      <p:sp>
        <p:nvSpPr>
          <p:cNvPr id="7177" name="Text Box 8"/>
          <p:cNvSpPr txBox="1">
            <a:spLocks noChangeArrowheads="1"/>
          </p:cNvSpPr>
          <p:nvPr/>
        </p:nvSpPr>
        <p:spPr bwMode="auto">
          <a:xfrm>
            <a:off x="3048000" y="5791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tx1"/>
              </a:buClr>
              <a:buSzPct val="70000"/>
              <a:buFont typeface="Wingdings" charset="2"/>
              <a:buChar char="¢"/>
              <a:defRPr sz="3000">
                <a:solidFill>
                  <a:schemeClr val="tx2"/>
                </a:solidFill>
                <a:latin typeface="Arial" charset="0"/>
              </a:defRPr>
            </a:lvl1pPr>
            <a:lvl2pPr marL="742950" indent="-285750">
              <a:spcBef>
                <a:spcPct val="20000"/>
              </a:spcBef>
              <a:buClr>
                <a:schemeClr val="accent1"/>
              </a:buClr>
              <a:buSzPct val="75000"/>
              <a:buFont typeface="Wingdings" charset="2"/>
              <a:buChar char="l"/>
              <a:defRPr sz="2800">
                <a:solidFill>
                  <a:schemeClr val="tx2"/>
                </a:solidFill>
                <a:latin typeface="Arial" charset="0"/>
              </a:defRPr>
            </a:lvl2pPr>
            <a:lvl3pPr marL="1143000" indent="-228600">
              <a:spcBef>
                <a:spcPct val="20000"/>
              </a:spcBef>
              <a:buClr>
                <a:schemeClr val="accent2"/>
              </a:buClr>
              <a:buChar char="•"/>
              <a:defRPr sz="2400">
                <a:solidFill>
                  <a:schemeClr val="tx2"/>
                </a:solidFill>
                <a:latin typeface="Arial" charset="0"/>
              </a:defRPr>
            </a:lvl3pPr>
            <a:lvl4pPr marL="1600200" indent="-228600">
              <a:spcBef>
                <a:spcPct val="20000"/>
              </a:spcBef>
              <a:buClr>
                <a:schemeClr val="tx1"/>
              </a:buClr>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spcBef>
                <a:spcPct val="50000"/>
              </a:spcBef>
              <a:buClrTx/>
              <a:buSzTx/>
              <a:buFontTx/>
              <a:buNone/>
            </a:pPr>
            <a:r>
              <a:rPr lang="en-US" altLang="en-US" sz="2400" b="1" dirty="0">
                <a:latin typeface="Verdana" charset="0"/>
              </a:rPr>
              <a:t>Time</a:t>
            </a:r>
          </a:p>
        </p:txBody>
      </p:sp>
      <p:sp>
        <p:nvSpPr>
          <p:cNvPr id="7178" name="Text Box 9"/>
          <p:cNvSpPr txBox="1">
            <a:spLocks noChangeArrowheads="1"/>
          </p:cNvSpPr>
          <p:nvPr/>
        </p:nvSpPr>
        <p:spPr bwMode="auto">
          <a:xfrm rot="-5400000">
            <a:off x="-266700" y="36195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tx1"/>
              </a:buClr>
              <a:buSzPct val="70000"/>
              <a:buFont typeface="Wingdings" charset="2"/>
              <a:buChar char="¢"/>
              <a:defRPr sz="3000">
                <a:solidFill>
                  <a:schemeClr val="tx2"/>
                </a:solidFill>
                <a:latin typeface="Arial" charset="0"/>
              </a:defRPr>
            </a:lvl1pPr>
            <a:lvl2pPr marL="742950" indent="-285750">
              <a:spcBef>
                <a:spcPct val="20000"/>
              </a:spcBef>
              <a:buClr>
                <a:schemeClr val="accent1"/>
              </a:buClr>
              <a:buSzPct val="75000"/>
              <a:buFont typeface="Wingdings" charset="2"/>
              <a:buChar char="l"/>
              <a:defRPr sz="2800">
                <a:solidFill>
                  <a:schemeClr val="tx2"/>
                </a:solidFill>
                <a:latin typeface="Arial" charset="0"/>
              </a:defRPr>
            </a:lvl2pPr>
            <a:lvl3pPr marL="1143000" indent="-228600">
              <a:spcBef>
                <a:spcPct val="20000"/>
              </a:spcBef>
              <a:buClr>
                <a:schemeClr val="accent2"/>
              </a:buClr>
              <a:buChar char="•"/>
              <a:defRPr sz="2400">
                <a:solidFill>
                  <a:schemeClr val="tx2"/>
                </a:solidFill>
                <a:latin typeface="Arial" charset="0"/>
              </a:defRPr>
            </a:lvl3pPr>
            <a:lvl4pPr marL="1600200" indent="-228600">
              <a:spcBef>
                <a:spcPct val="20000"/>
              </a:spcBef>
              <a:buClr>
                <a:schemeClr val="tx1"/>
              </a:buClr>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spcBef>
                <a:spcPct val="50000"/>
              </a:spcBef>
              <a:buClrTx/>
              <a:buSzTx/>
              <a:buFontTx/>
              <a:buNone/>
            </a:pPr>
            <a:r>
              <a:rPr lang="en-US" altLang="en-US" sz="2400" b="1" dirty="0">
                <a:latin typeface="Verdana" charset="0"/>
              </a:rPr>
              <a:t>Property Value</a:t>
            </a:r>
          </a:p>
        </p:txBody>
      </p:sp>
      <p:sp>
        <p:nvSpPr>
          <p:cNvPr id="7179" name="Line 14"/>
          <p:cNvSpPr>
            <a:spLocks noChangeShapeType="1"/>
          </p:cNvSpPr>
          <p:nvPr/>
        </p:nvSpPr>
        <p:spPr bwMode="auto">
          <a:xfrm>
            <a:off x="1524000" y="5715000"/>
            <a:ext cx="411480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 name="Up Arrow 5"/>
          <p:cNvSpPr>
            <a:spLocks noChangeArrowheads="1"/>
          </p:cNvSpPr>
          <p:nvPr/>
        </p:nvSpPr>
        <p:spPr bwMode="auto">
          <a:xfrm rot="-2076169">
            <a:off x="5716588" y="5756275"/>
            <a:ext cx="204787" cy="603250"/>
          </a:xfrm>
          <a:prstGeom prst="upArrow">
            <a:avLst>
              <a:gd name="adj1" fmla="val 50000"/>
              <a:gd name="adj2" fmla="val 49928"/>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lr>
                <a:schemeClr val="tx1"/>
              </a:buClr>
              <a:buSzPct val="70000"/>
              <a:buFont typeface="Wingdings" charset="2"/>
              <a:buChar char="¢"/>
              <a:defRPr sz="3000">
                <a:solidFill>
                  <a:schemeClr val="tx2"/>
                </a:solidFill>
                <a:latin typeface="Arial" charset="0"/>
              </a:defRPr>
            </a:lvl1pPr>
            <a:lvl2pPr marL="742950" indent="-285750">
              <a:spcBef>
                <a:spcPct val="20000"/>
              </a:spcBef>
              <a:buClr>
                <a:schemeClr val="accent1"/>
              </a:buClr>
              <a:buSzPct val="75000"/>
              <a:buFont typeface="Wingdings" charset="2"/>
              <a:buChar char="l"/>
              <a:defRPr sz="2800">
                <a:solidFill>
                  <a:schemeClr val="tx2"/>
                </a:solidFill>
                <a:latin typeface="Arial" charset="0"/>
              </a:defRPr>
            </a:lvl2pPr>
            <a:lvl3pPr marL="1143000" indent="-228600">
              <a:spcBef>
                <a:spcPct val="20000"/>
              </a:spcBef>
              <a:buClr>
                <a:schemeClr val="accent2"/>
              </a:buClr>
              <a:buChar char="•"/>
              <a:defRPr sz="2400">
                <a:solidFill>
                  <a:schemeClr val="tx2"/>
                </a:solidFill>
                <a:latin typeface="Arial" charset="0"/>
              </a:defRPr>
            </a:lvl3pPr>
            <a:lvl4pPr marL="1600200" indent="-228600">
              <a:spcBef>
                <a:spcPct val="20000"/>
              </a:spcBef>
              <a:buClr>
                <a:schemeClr val="tx1"/>
              </a:buClr>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spcBef>
                <a:spcPct val="0"/>
              </a:spcBef>
              <a:buClrTx/>
              <a:buSzTx/>
              <a:buFontTx/>
              <a:buNone/>
            </a:pPr>
            <a:endParaRPr lang="en-US" altLang="en-US" sz="1800" dirty="0">
              <a:solidFill>
                <a:schemeClr val="tx1"/>
              </a:solidFill>
            </a:endParaRPr>
          </a:p>
        </p:txBody>
      </p:sp>
      <p:sp>
        <p:nvSpPr>
          <p:cNvPr id="7" name="TextBox 6"/>
          <p:cNvSpPr txBox="1">
            <a:spLocks noChangeArrowheads="1"/>
          </p:cNvSpPr>
          <p:nvPr/>
        </p:nvSpPr>
        <p:spPr bwMode="auto">
          <a:xfrm>
            <a:off x="5956300" y="5964238"/>
            <a:ext cx="1490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3000">
                <a:solidFill>
                  <a:schemeClr val="tx2"/>
                </a:solidFill>
                <a:latin typeface="Arial" charset="0"/>
              </a:defRPr>
            </a:lvl1pPr>
            <a:lvl2pPr marL="742950" indent="-285750">
              <a:spcBef>
                <a:spcPct val="20000"/>
              </a:spcBef>
              <a:buClr>
                <a:schemeClr val="accent1"/>
              </a:buClr>
              <a:buSzPct val="75000"/>
              <a:buFont typeface="Wingdings" charset="2"/>
              <a:buChar char="l"/>
              <a:defRPr sz="2800">
                <a:solidFill>
                  <a:schemeClr val="tx2"/>
                </a:solidFill>
                <a:latin typeface="Arial" charset="0"/>
              </a:defRPr>
            </a:lvl2pPr>
            <a:lvl3pPr marL="1143000" indent="-228600">
              <a:spcBef>
                <a:spcPct val="20000"/>
              </a:spcBef>
              <a:buClr>
                <a:schemeClr val="accent2"/>
              </a:buClr>
              <a:buChar char="•"/>
              <a:defRPr sz="2400">
                <a:solidFill>
                  <a:schemeClr val="tx2"/>
                </a:solidFill>
                <a:latin typeface="Arial" charset="0"/>
              </a:defRPr>
            </a:lvl3pPr>
            <a:lvl4pPr marL="1600200" indent="-228600">
              <a:spcBef>
                <a:spcPct val="20000"/>
              </a:spcBef>
              <a:buClr>
                <a:schemeClr val="tx1"/>
              </a:buClr>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lgn="ctr">
              <a:spcBef>
                <a:spcPct val="50000"/>
              </a:spcBef>
              <a:buClrTx/>
              <a:buSzTx/>
              <a:buFontTx/>
              <a:buNone/>
            </a:pPr>
            <a:r>
              <a:rPr lang="en-US" altLang="en-US" sz="2000" b="1" dirty="0">
                <a:latin typeface="Verdana" charset="0"/>
              </a:rPr>
              <a:t>TID Ends</a:t>
            </a:r>
          </a:p>
        </p:txBody>
      </p:sp>
      <p:sp>
        <p:nvSpPr>
          <p:cNvPr id="9" name="TextBox 8"/>
          <p:cNvSpPr txBox="1">
            <a:spLocks noChangeArrowheads="1"/>
          </p:cNvSpPr>
          <p:nvPr/>
        </p:nvSpPr>
        <p:spPr bwMode="auto">
          <a:xfrm>
            <a:off x="1905000" y="2259013"/>
            <a:ext cx="320040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1"/>
              </a:buClr>
              <a:buSzPct val="70000"/>
              <a:buFont typeface="Wingdings" charset="2"/>
              <a:buChar char="¢"/>
              <a:defRPr sz="3000">
                <a:solidFill>
                  <a:schemeClr val="tx2"/>
                </a:solidFill>
                <a:latin typeface="Arial" charset="0"/>
              </a:defRPr>
            </a:lvl1pPr>
            <a:lvl2pPr marL="742950" indent="-285750">
              <a:spcBef>
                <a:spcPct val="20000"/>
              </a:spcBef>
              <a:buClr>
                <a:schemeClr val="accent1"/>
              </a:buClr>
              <a:buSzPct val="75000"/>
              <a:buFont typeface="Wingdings" charset="2"/>
              <a:buChar char="l"/>
              <a:defRPr sz="2800">
                <a:solidFill>
                  <a:schemeClr val="tx2"/>
                </a:solidFill>
                <a:latin typeface="Arial" charset="0"/>
              </a:defRPr>
            </a:lvl2pPr>
            <a:lvl3pPr marL="1143000" indent="-228600">
              <a:spcBef>
                <a:spcPct val="20000"/>
              </a:spcBef>
              <a:buClr>
                <a:schemeClr val="accent2"/>
              </a:buClr>
              <a:buChar char="•"/>
              <a:defRPr sz="2400">
                <a:solidFill>
                  <a:schemeClr val="tx2"/>
                </a:solidFill>
                <a:latin typeface="Arial" charset="0"/>
              </a:defRPr>
            </a:lvl3pPr>
            <a:lvl4pPr marL="1600200" indent="-228600">
              <a:spcBef>
                <a:spcPct val="20000"/>
              </a:spcBef>
              <a:buClr>
                <a:schemeClr val="tx1"/>
              </a:buClr>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spcBef>
                <a:spcPct val="0"/>
              </a:spcBef>
              <a:buClrTx/>
              <a:buSzTx/>
              <a:buFontTx/>
              <a:buNone/>
            </a:pPr>
            <a:r>
              <a:rPr lang="en-US" altLang="en-US" sz="1400" dirty="0"/>
              <a:t>All taxing jurisdictions receive their share of taxes from all property value.</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535614">
            <a:off x="4049713" y="1093788"/>
            <a:ext cx="26447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649913" y="1487488"/>
            <a:ext cx="1762125" cy="4221162"/>
            <a:chOff x="5649913" y="1487488"/>
            <a:chExt cx="1762125" cy="4221162"/>
          </a:xfrm>
        </p:grpSpPr>
        <p:sp>
          <p:nvSpPr>
            <p:cNvPr id="7180" name="Rectangle 1"/>
            <p:cNvSpPr>
              <a:spLocks/>
            </p:cNvSpPr>
            <p:nvPr/>
          </p:nvSpPr>
          <p:spPr bwMode="auto">
            <a:xfrm>
              <a:off x="5649913" y="1487488"/>
              <a:ext cx="1762125" cy="4221162"/>
            </a:xfrm>
            <a:custGeom>
              <a:avLst/>
              <a:gdLst>
                <a:gd name="T0" fmla="*/ 18112 w 1761653"/>
                <a:gd name="T1" fmla="*/ 1012265 h 4167611"/>
                <a:gd name="T2" fmla="*/ 1762125 w 1761653"/>
                <a:gd name="T3" fmla="*/ 0 h 4167611"/>
                <a:gd name="T4" fmla="*/ 1753070 w 1761653"/>
                <a:gd name="T5" fmla="*/ 4275048 h 4167611"/>
                <a:gd name="T6" fmla="*/ 0 w 1761653"/>
                <a:gd name="T7" fmla="*/ 4275048 h 4167611"/>
                <a:gd name="T8" fmla="*/ 18112 w 1761653"/>
                <a:gd name="T9" fmla="*/ 1012265 h 4167611"/>
                <a:gd name="T10" fmla="*/ 0 60000 65536"/>
                <a:gd name="T11" fmla="*/ 0 60000 65536"/>
                <a:gd name="T12" fmla="*/ 0 60000 65536"/>
                <a:gd name="T13" fmla="*/ 0 60000 65536"/>
                <a:gd name="T14" fmla="*/ 0 60000 65536"/>
                <a:gd name="T15" fmla="*/ 0 w 1761653"/>
                <a:gd name="T16" fmla="*/ 0 h 4167611"/>
                <a:gd name="T17" fmla="*/ 1761653 w 1761653"/>
                <a:gd name="T18" fmla="*/ 4167611 h 4167611"/>
              </a:gdLst>
              <a:ahLst/>
              <a:cxnLst>
                <a:cxn ang="T10">
                  <a:pos x="T0" y="T1"/>
                </a:cxn>
                <a:cxn ang="T11">
                  <a:pos x="T2" y="T3"/>
                </a:cxn>
                <a:cxn ang="T12">
                  <a:pos x="T4" y="T5"/>
                </a:cxn>
                <a:cxn ang="T13">
                  <a:pos x="T6" y="T7"/>
                </a:cxn>
                <a:cxn ang="T14">
                  <a:pos x="T8" y="T9"/>
                </a:cxn>
              </a:cxnLst>
              <a:rect l="T15" t="T16" r="T17" b="T18"/>
              <a:pathLst>
                <a:path w="1761653" h="4167611">
                  <a:moveTo>
                    <a:pt x="18107" y="986826"/>
                  </a:moveTo>
                  <a:lnTo>
                    <a:pt x="1761653" y="0"/>
                  </a:lnTo>
                  <a:cubicBezTo>
                    <a:pt x="1758635" y="1389204"/>
                    <a:pt x="1755618" y="2778407"/>
                    <a:pt x="1752600" y="4167611"/>
                  </a:cubicBezTo>
                  <a:lnTo>
                    <a:pt x="0" y="4167611"/>
                  </a:lnTo>
                  <a:cubicBezTo>
                    <a:pt x="3018" y="3074154"/>
                    <a:pt x="15089" y="2080283"/>
                    <a:pt x="18107" y="986826"/>
                  </a:cubicBezTo>
                  <a:close/>
                </a:path>
              </a:pathLst>
            </a:custGeom>
            <a:solidFill>
              <a:srgbClr val="00BA00"/>
            </a:solidFill>
            <a:ln w="28575">
              <a:solidFill>
                <a:schemeClr val="tx1"/>
              </a:solidFill>
              <a:round/>
              <a:headEnd/>
              <a:tailEnd/>
            </a:ln>
          </p:spPr>
          <p:txBody>
            <a:bodyPr/>
            <a:lstStyle>
              <a:lvl1pPr>
                <a:spcBef>
                  <a:spcPct val="20000"/>
                </a:spcBef>
                <a:buClr>
                  <a:schemeClr val="tx1"/>
                </a:buClr>
                <a:buSzPct val="70000"/>
                <a:buFont typeface="Wingdings" charset="2"/>
                <a:buChar char="¢"/>
                <a:defRPr sz="3000">
                  <a:solidFill>
                    <a:schemeClr val="tx2"/>
                  </a:solidFill>
                  <a:latin typeface="Arial" charset="0"/>
                </a:defRPr>
              </a:lvl1pPr>
              <a:lvl2pPr marL="742950" indent="-285750">
                <a:spcBef>
                  <a:spcPct val="20000"/>
                </a:spcBef>
                <a:buClr>
                  <a:schemeClr val="accent1"/>
                </a:buClr>
                <a:buSzPct val="75000"/>
                <a:buFont typeface="Wingdings" charset="2"/>
                <a:buChar char="l"/>
                <a:defRPr sz="2800">
                  <a:solidFill>
                    <a:schemeClr val="tx2"/>
                  </a:solidFill>
                  <a:latin typeface="Arial" charset="0"/>
                </a:defRPr>
              </a:lvl2pPr>
              <a:lvl3pPr marL="1143000" indent="-228600">
                <a:spcBef>
                  <a:spcPct val="20000"/>
                </a:spcBef>
                <a:buClr>
                  <a:schemeClr val="accent2"/>
                </a:buClr>
                <a:buChar char="•"/>
                <a:defRPr sz="2400">
                  <a:solidFill>
                    <a:schemeClr val="tx2"/>
                  </a:solidFill>
                  <a:latin typeface="Arial" charset="0"/>
                </a:defRPr>
              </a:lvl3pPr>
              <a:lvl4pPr marL="1600200" indent="-228600">
                <a:spcBef>
                  <a:spcPct val="20000"/>
                </a:spcBef>
                <a:buClr>
                  <a:schemeClr val="tx1"/>
                </a:buClr>
                <a:buChar char="•"/>
                <a:defRPr sz="2000">
                  <a:solidFill>
                    <a:schemeClr val="tx2"/>
                  </a:solidFill>
                  <a:latin typeface="Arial" charset="0"/>
                </a:defRPr>
              </a:lvl4pPr>
              <a:lvl5pPr marL="2057400" indent="-228600">
                <a:spcBef>
                  <a:spcPct val="20000"/>
                </a:spcBef>
                <a:buChar char="•"/>
                <a:defRPr sz="2000">
                  <a:solidFill>
                    <a:schemeClr val="tx2"/>
                  </a:solidFill>
                  <a:latin typeface="Arial" charset="0"/>
                </a:defRPr>
              </a:lvl5pPr>
              <a:lvl6pPr marL="2514600" indent="-228600" eaLnBrk="0" fontAlgn="base" hangingPunct="0">
                <a:spcBef>
                  <a:spcPct val="20000"/>
                </a:spcBef>
                <a:spcAft>
                  <a:spcPct val="0"/>
                </a:spcAft>
                <a:buChar char="•"/>
                <a:defRPr sz="2000">
                  <a:solidFill>
                    <a:schemeClr val="tx2"/>
                  </a:solidFill>
                  <a:latin typeface="Arial" charset="0"/>
                </a:defRPr>
              </a:lvl6pPr>
              <a:lvl7pPr marL="2971800" indent="-228600" eaLnBrk="0" fontAlgn="base" hangingPunct="0">
                <a:spcBef>
                  <a:spcPct val="20000"/>
                </a:spcBef>
                <a:spcAft>
                  <a:spcPct val="0"/>
                </a:spcAft>
                <a:buChar char="•"/>
                <a:defRPr sz="2000">
                  <a:solidFill>
                    <a:schemeClr val="tx2"/>
                  </a:solidFill>
                  <a:latin typeface="Arial" charset="0"/>
                </a:defRPr>
              </a:lvl7pPr>
              <a:lvl8pPr marL="3429000" indent="-228600" eaLnBrk="0" fontAlgn="base" hangingPunct="0">
                <a:spcBef>
                  <a:spcPct val="20000"/>
                </a:spcBef>
                <a:spcAft>
                  <a:spcPct val="0"/>
                </a:spcAft>
                <a:buChar char="•"/>
                <a:defRPr sz="2000">
                  <a:solidFill>
                    <a:schemeClr val="tx2"/>
                  </a:solidFill>
                  <a:latin typeface="Arial" charset="0"/>
                </a:defRPr>
              </a:lvl8pPr>
              <a:lvl9pPr marL="3886200" indent="-228600" eaLnBrk="0" fontAlgn="base" hangingPunct="0">
                <a:spcBef>
                  <a:spcPct val="20000"/>
                </a:spcBef>
                <a:spcAft>
                  <a:spcPct val="0"/>
                </a:spcAft>
                <a:buChar char="•"/>
                <a:defRPr sz="2000">
                  <a:solidFill>
                    <a:schemeClr val="tx2"/>
                  </a:solidFill>
                  <a:latin typeface="Arial" charset="0"/>
                </a:defRPr>
              </a:lvl9pPr>
            </a:lstStyle>
            <a:p>
              <a:pPr>
                <a:spcBef>
                  <a:spcPct val="0"/>
                </a:spcBef>
                <a:buClrTx/>
                <a:buSzTx/>
                <a:buFontTx/>
                <a:buNone/>
              </a:pPr>
              <a:endParaRPr lang="en-US" altLang="en-US" sz="1800" dirty="0">
                <a:solidFill>
                  <a:schemeClr val="tx1"/>
                </a:solidFill>
              </a:endParaRPr>
            </a:p>
            <a:p>
              <a:pPr>
                <a:spcBef>
                  <a:spcPct val="0"/>
                </a:spcBef>
                <a:buClrTx/>
                <a:buSzTx/>
                <a:buFontTx/>
                <a:buNone/>
              </a:pPr>
              <a:endParaRPr lang="en-US" altLang="en-US" sz="1800" dirty="0">
                <a:solidFill>
                  <a:schemeClr val="tx1"/>
                </a:solidFill>
              </a:endParaRPr>
            </a:p>
            <a:p>
              <a:pPr>
                <a:spcBef>
                  <a:spcPct val="0"/>
                </a:spcBef>
                <a:buClrTx/>
                <a:buSzTx/>
                <a:buFontTx/>
                <a:buNone/>
              </a:pPr>
              <a:endParaRPr lang="en-US" altLang="en-US" sz="1800" dirty="0">
                <a:solidFill>
                  <a:schemeClr val="tx1"/>
                </a:solidFill>
              </a:endParaRPr>
            </a:p>
          </p:txBody>
        </p:sp>
        <p:sp>
          <p:nvSpPr>
            <p:cNvPr id="7185" name="TextBox 15"/>
            <p:cNvSpPr txBox="1">
              <a:spLocks noChangeArrowheads="1"/>
            </p:cNvSpPr>
            <p:nvPr/>
          </p:nvSpPr>
          <p:spPr bwMode="auto">
            <a:xfrm>
              <a:off x="5895975" y="2743200"/>
              <a:ext cx="13430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2400" b="1" dirty="0">
                  <a:solidFill>
                    <a:schemeClr val="tx2"/>
                  </a:solidFill>
                  <a:latin typeface="Verdana" charset="0"/>
                </a:rPr>
                <a:t>NEW BASE VALUE</a:t>
              </a:r>
            </a:p>
          </p:txBody>
        </p:sp>
      </p:grpSp>
      <p:sp>
        <p:nvSpPr>
          <p:cNvPr id="3" name="Title 2"/>
          <p:cNvSpPr>
            <a:spLocks noGrp="1"/>
          </p:cNvSpPr>
          <p:nvPr>
            <p:ph type="title"/>
          </p:nvPr>
        </p:nvSpPr>
        <p:spPr/>
        <p:txBody>
          <a:bodyPr/>
          <a:lstStyle/>
          <a:p>
            <a:r>
              <a:rPr lang="en-US" dirty="0" smtClean="0"/>
              <a:t>BASIC TIF PREMISE</a:t>
            </a:r>
            <a:endParaRPr lang="en-US" dirty="0"/>
          </a:p>
        </p:txBody>
      </p:sp>
      <p:sp>
        <p:nvSpPr>
          <p:cNvPr id="4" name="Content Placeholder 3"/>
          <p:cNvSpPr>
            <a:spLocks noGrp="1"/>
          </p:cNvSpPr>
          <p:nvPr>
            <p:ph idx="1"/>
          </p:nvPr>
        </p:nvSpPr>
        <p:spPr>
          <a:xfrm>
            <a:off x="914400" y="3344069"/>
            <a:ext cx="8229600" cy="4709160"/>
          </a:xfrm>
        </p:spPr>
        <p:txBody>
          <a:bodyPr/>
          <a:lstStyle/>
          <a:p>
            <a:endParaRPr lang="en-US" b="1" dirty="0"/>
          </a:p>
        </p:txBody>
      </p:sp>
    </p:spTree>
    <p:extLst>
      <p:ext uri="{BB962C8B-B14F-4D97-AF65-F5344CB8AC3E}">
        <p14:creationId xmlns:p14="http://schemas.microsoft.com/office/powerpoint/2010/main" val="18501412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175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2250"/>
                            </p:stCondLst>
                            <p:childTnLst>
                              <p:par>
                                <p:cTn id="13" presetID="45" presetClass="entr" presetSubtype="0"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ppt_w</p:attrName>
                                        </p:attrNameLst>
                                      </p:cBhvr>
                                      <p:tavLst>
                                        <p:tav tm="0" fmla="#ppt_w*sin(2.5*pi*$)">
                                          <p:val>
                                            <p:fltVal val="0"/>
                                          </p:val>
                                        </p:tav>
                                        <p:tav tm="100000">
                                          <p:val>
                                            <p:fltVal val="1"/>
                                          </p:val>
                                        </p:tav>
                                      </p:tavLst>
                                    </p:anim>
                                    <p:anim calcmode="lin" valueType="num">
                                      <p:cBhvr>
                                        <p:cTn id="17" dur="2000" fill="hold"/>
                                        <p:tgtEl>
                                          <p:spTgt spid="2"/>
                                        </p:tgtEl>
                                        <p:attrNameLst>
                                          <p:attrName>ppt_h</p:attrName>
                                        </p:attrNameLst>
                                      </p:cBhvr>
                                      <p:tavLst>
                                        <p:tav tm="0">
                                          <p:val>
                                            <p:strVal val="#ppt_h"/>
                                          </p:val>
                                        </p:tav>
                                        <p:tav tm="100000">
                                          <p:val>
                                            <p:strVal val="#ppt_h"/>
                                          </p:val>
                                        </p:tav>
                                      </p:tavLst>
                                    </p:anim>
                                  </p:childTnLst>
                                </p:cTn>
                              </p:par>
                            </p:childTnLst>
                          </p:cTn>
                        </p:par>
                        <p:par>
                          <p:cTn id="18" fill="hold">
                            <p:stCondLst>
                              <p:cond delay="4750"/>
                            </p:stCondLst>
                            <p:childTnLst>
                              <p:par>
                                <p:cTn id="19" presetID="9" presetClass="entr" presetSubtype="0" fill="hold" grpId="0" nodeType="afterEffect">
                                  <p:stCondLst>
                                    <p:cond delay="75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par>
                          <p:cTn id="22" fill="hold">
                            <p:stCondLst>
                              <p:cond delay="6000"/>
                            </p:stCondLst>
                            <p:childTnLst>
                              <p:par>
                                <p:cTn id="23" presetID="9"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Rectangle 4"/>
          <p:cNvSpPr/>
          <p:nvPr/>
        </p:nvSpPr>
        <p:spPr>
          <a:xfrm>
            <a:off x="444366" y="304800"/>
            <a:ext cx="2603634"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effectLst>
                  <a:outerShdw blurRad="38100" dist="38100" dir="2700000" algn="tl">
                    <a:srgbClr val="000000">
                      <a:alpha val="43137"/>
                    </a:srgbClr>
                  </a:outerShdw>
                </a:effectLst>
              </a:rPr>
              <a:t>Financing</a:t>
            </a:r>
          </a:p>
          <a:p>
            <a:pPr algn="ctr"/>
            <a:endParaRPr lang="en-US" b="1" u="sng"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smtClean="0">
                <a:solidFill>
                  <a:schemeClr val="tx1"/>
                </a:solidFill>
                <a:effectLst>
                  <a:outerShdw blurRad="38100" dist="38100" dir="2700000" algn="tl">
                    <a:srgbClr val="000000">
                      <a:alpha val="43137"/>
                    </a:srgbClr>
                  </a:outerShdw>
                </a:effectLst>
              </a:rPr>
              <a:t>Pro forma</a:t>
            </a:r>
          </a:p>
          <a:p>
            <a:pPr marL="285750" indent="-285750">
              <a:buFont typeface="Arial" panose="020B0604020202020204" pitchFamily="34" charset="0"/>
              <a:buChar char="•"/>
            </a:pPr>
            <a:r>
              <a:rPr lang="en-US" dirty="0" smtClean="0">
                <a:solidFill>
                  <a:schemeClr val="tx1"/>
                </a:solidFill>
                <a:effectLst>
                  <a:outerShdw blurRad="38100" dist="38100" dir="2700000" algn="tl">
                    <a:srgbClr val="000000">
                      <a:alpha val="43137"/>
                    </a:srgbClr>
                  </a:outerShdw>
                </a:effectLst>
              </a:rPr>
              <a:t>Loan to value/Loan to Cost (How much can obtained in private financing?)</a:t>
            </a:r>
          </a:p>
          <a:p>
            <a:pPr marL="285750" indent="-285750">
              <a:buFont typeface="Arial" panose="020B0604020202020204" pitchFamily="34" charset="0"/>
              <a:buChar char="•"/>
            </a:pPr>
            <a:r>
              <a:rPr lang="en-US" dirty="0" smtClean="0">
                <a:solidFill>
                  <a:schemeClr val="tx1"/>
                </a:solidFill>
                <a:effectLst>
                  <a:outerShdw blurRad="38100" dist="38100" dir="2700000" algn="tl">
                    <a:srgbClr val="000000">
                      <a:alpha val="43137"/>
                    </a:srgbClr>
                  </a:outerShdw>
                </a:effectLst>
              </a:rPr>
              <a:t>Equity (deferred fees and/or owner equity)</a:t>
            </a:r>
          </a:p>
          <a:p>
            <a:pPr marL="285750" indent="-285750">
              <a:buFont typeface="Arial" panose="020B0604020202020204" pitchFamily="34" charset="0"/>
              <a:buChar char="•"/>
            </a:pPr>
            <a:r>
              <a:rPr lang="en-US" dirty="0" smtClean="0">
                <a:solidFill>
                  <a:schemeClr val="tx1"/>
                </a:solidFill>
                <a:effectLst>
                  <a:outerShdw blurRad="38100" dist="38100" dir="2700000" algn="tl">
                    <a:srgbClr val="000000">
                      <a:alpha val="43137"/>
                    </a:srgbClr>
                  </a:outerShdw>
                </a:effectLst>
              </a:rPr>
              <a:t>Level of Public Participation</a:t>
            </a:r>
            <a:endParaRPr lang="en-US" dirty="0">
              <a:solidFill>
                <a:schemeClr val="tx1"/>
              </a:solidFill>
              <a:effectLst>
                <a:outerShdw blurRad="38100" dist="38100" dir="2700000" algn="tl">
                  <a:srgbClr val="000000">
                    <a:alpha val="43137"/>
                  </a:srgbClr>
                </a:outerShdw>
              </a:effectLst>
            </a:endParaRPr>
          </a:p>
        </p:txBody>
      </p:sp>
      <p:sp>
        <p:nvSpPr>
          <p:cNvPr id="7" name="Content Placeholder 6"/>
          <p:cNvSpPr>
            <a:spLocks noGrp="1"/>
          </p:cNvSpPr>
          <p:nvPr>
            <p:ph sz="half" idx="1"/>
          </p:nvPr>
        </p:nvSpPr>
        <p:spPr>
          <a:xfrm>
            <a:off x="3810000" y="2895600"/>
            <a:ext cx="685799" cy="3230563"/>
          </a:xfrm>
        </p:spPr>
        <p:txBody>
          <a:bodyPr/>
          <a:lstStyle/>
          <a:p>
            <a:endParaRPr lang="en-US" dirty="0"/>
          </a:p>
        </p:txBody>
      </p:sp>
      <p:sp>
        <p:nvSpPr>
          <p:cNvPr id="8" name="Rectangle 7"/>
          <p:cNvSpPr/>
          <p:nvPr/>
        </p:nvSpPr>
        <p:spPr>
          <a:xfrm>
            <a:off x="3352800" y="290361"/>
            <a:ext cx="2743200" cy="339450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effectLst>
                  <a:outerShdw blurRad="38100" dist="38100" dir="2700000" algn="tl">
                    <a:srgbClr val="000000">
                      <a:alpha val="43137"/>
                    </a:srgbClr>
                  </a:outerShdw>
                </a:effectLst>
              </a:rPr>
              <a:t>Projections</a:t>
            </a:r>
          </a:p>
          <a:p>
            <a:pPr algn="ctr"/>
            <a:endParaRPr lang="en-US" dirty="0" smtClean="0"/>
          </a:p>
          <a:p>
            <a:pPr algn="ctr"/>
            <a:endParaRPr lang="en-US" dirty="0"/>
          </a:p>
          <a:p>
            <a:pPr marL="285750" indent="-285750">
              <a:buFont typeface="Arial" panose="020B0604020202020204" pitchFamily="34" charset="0"/>
              <a:buChar char="•"/>
            </a:pPr>
            <a:r>
              <a:rPr lang="en-US" dirty="0" smtClean="0">
                <a:effectLst>
                  <a:outerShdw blurRad="38100" dist="38100" dir="2700000" algn="tl">
                    <a:srgbClr val="000000">
                      <a:alpha val="43137"/>
                    </a:srgbClr>
                  </a:outerShdw>
                </a:effectLst>
              </a:rPr>
              <a:t>Rents</a:t>
            </a:r>
          </a:p>
          <a:p>
            <a:pPr marL="285750" indent="-285750">
              <a:buFont typeface="Arial" panose="020B0604020202020204" pitchFamily="34" charset="0"/>
              <a:buChar char="•"/>
            </a:pPr>
            <a:r>
              <a:rPr lang="en-US" dirty="0" smtClean="0">
                <a:effectLst>
                  <a:outerShdw blurRad="38100" dist="38100" dir="2700000" algn="tl">
                    <a:srgbClr val="000000">
                      <a:alpha val="43137"/>
                    </a:srgbClr>
                  </a:outerShdw>
                </a:effectLst>
              </a:rPr>
              <a:t>Absorption rate</a:t>
            </a:r>
          </a:p>
          <a:p>
            <a:pPr marL="285750" indent="-285750">
              <a:buFont typeface="Arial" panose="020B0604020202020204" pitchFamily="34" charset="0"/>
              <a:buChar char="•"/>
            </a:pPr>
            <a:r>
              <a:rPr lang="en-US" dirty="0" smtClean="0">
                <a:effectLst>
                  <a:outerShdw blurRad="38100" dist="38100" dir="2700000" algn="tl">
                    <a:srgbClr val="000000">
                      <a:alpha val="43137"/>
                    </a:srgbClr>
                  </a:outerShdw>
                </a:effectLst>
              </a:rPr>
              <a:t>Costs to construct</a:t>
            </a:r>
          </a:p>
          <a:p>
            <a:pPr marL="285750" indent="-285750">
              <a:buFont typeface="Arial" panose="020B0604020202020204" pitchFamily="34" charset="0"/>
              <a:buChar char="•"/>
            </a:pPr>
            <a:r>
              <a:rPr lang="en-US" dirty="0" smtClean="0">
                <a:effectLst>
                  <a:outerShdw blurRad="38100" dist="38100" dir="2700000" algn="tl">
                    <a:srgbClr val="000000">
                      <a:alpha val="43137"/>
                    </a:srgbClr>
                  </a:outerShdw>
                </a:effectLst>
              </a:rPr>
              <a:t>Expenses </a:t>
            </a:r>
          </a:p>
          <a:p>
            <a:pPr marL="285750" indent="-285750">
              <a:buFont typeface="Arial" panose="020B0604020202020204" pitchFamily="34" charset="0"/>
              <a:buChar char="•"/>
            </a:pPr>
            <a:r>
              <a:rPr lang="en-US" dirty="0" smtClean="0">
                <a:effectLst>
                  <a:outerShdw blurRad="38100" dist="38100" dir="2700000" algn="tl">
                    <a:srgbClr val="000000">
                      <a:alpha val="43137"/>
                    </a:srgbClr>
                  </a:outerShdw>
                </a:effectLst>
              </a:rPr>
              <a:t>Taxes  </a:t>
            </a:r>
          </a:p>
          <a:p>
            <a:pPr marL="285750" indent="-285750">
              <a:buFont typeface="Arial" panose="020B0604020202020204" pitchFamily="34" charset="0"/>
              <a:buChar char="•"/>
            </a:pPr>
            <a:r>
              <a:rPr lang="en-US" dirty="0" smtClean="0">
                <a:effectLst>
                  <a:outerShdw blurRad="38100" dist="38100" dir="2700000" algn="tl">
                    <a:srgbClr val="000000">
                      <a:alpha val="43137"/>
                    </a:srgbClr>
                  </a:outerShdw>
                </a:effectLst>
              </a:rPr>
              <a:t>Returns</a:t>
            </a:r>
          </a:p>
          <a:p>
            <a:pPr marL="285750" indent="-285750">
              <a:buFont typeface="Arial" panose="020B0604020202020204" pitchFamily="34" charset="0"/>
              <a:buChar char="•"/>
            </a:pPr>
            <a:r>
              <a:rPr lang="en-US" dirty="0" smtClean="0">
                <a:effectLst>
                  <a:outerShdw blurRad="38100" dist="38100" dir="2700000" algn="tl">
                    <a:srgbClr val="000000">
                      <a:alpha val="43137"/>
                    </a:srgbClr>
                  </a:outerShdw>
                </a:effectLst>
              </a:rPr>
              <a:t>Fees </a:t>
            </a:r>
          </a:p>
          <a:p>
            <a:pPr marL="285750" indent="-285750">
              <a:buFont typeface="Arial" panose="020B0604020202020204" pitchFamily="34" charset="0"/>
              <a:buChar char="•"/>
            </a:pPr>
            <a:r>
              <a:rPr lang="en-US" dirty="0" smtClean="0">
                <a:effectLst>
                  <a:outerShdw blurRad="38100" dist="38100" dir="2700000" algn="tl">
                    <a:srgbClr val="000000">
                      <a:alpha val="43137"/>
                    </a:srgbClr>
                  </a:outerShdw>
                </a:effectLst>
              </a:rPr>
              <a:t>Debt Coverage Ratio</a:t>
            </a:r>
          </a:p>
          <a:p>
            <a:pPr marL="285750" indent="-285750">
              <a:buFont typeface="Arial" panose="020B0604020202020204" pitchFamily="34" charset="0"/>
              <a:buChar char="•"/>
            </a:pPr>
            <a:r>
              <a:rPr lang="en-US" dirty="0" smtClean="0">
                <a:effectLst>
                  <a:outerShdw blurRad="38100" dist="38100" dir="2700000" algn="tl">
                    <a:srgbClr val="000000">
                      <a:alpha val="43137"/>
                    </a:srgbClr>
                  </a:outerShdw>
                </a:effectLst>
              </a:rPr>
              <a:t>Flow of funds </a:t>
            </a:r>
            <a:endParaRPr lang="en-US" dirty="0">
              <a:effectLst>
                <a:outerShdw blurRad="38100" dist="38100" dir="2700000" algn="tl">
                  <a:srgbClr val="000000">
                    <a:alpha val="43137"/>
                  </a:srgbClr>
                </a:outerShdw>
              </a:effectLst>
            </a:endParaRPr>
          </a:p>
        </p:txBody>
      </p:sp>
      <p:sp>
        <p:nvSpPr>
          <p:cNvPr id="12" name="Content Placeholder 11"/>
          <p:cNvSpPr>
            <a:spLocks noGrp="1"/>
          </p:cNvSpPr>
          <p:nvPr>
            <p:ph sz="half" idx="2"/>
          </p:nvPr>
        </p:nvSpPr>
        <p:spPr/>
        <p:txBody>
          <a:bodyPr/>
          <a:lstStyle/>
          <a:p>
            <a:endParaRPr lang="en-US" dirty="0"/>
          </a:p>
        </p:txBody>
      </p:sp>
      <p:sp>
        <p:nvSpPr>
          <p:cNvPr id="14" name="Rectangle 13"/>
          <p:cNvSpPr/>
          <p:nvPr/>
        </p:nvSpPr>
        <p:spPr>
          <a:xfrm>
            <a:off x="6400800" y="290361"/>
            <a:ext cx="2286000" cy="344343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effectLst>
                  <a:outerShdw blurRad="38100" dist="38100" dir="2700000" algn="tl">
                    <a:srgbClr val="000000">
                      <a:alpha val="43137"/>
                    </a:srgbClr>
                  </a:outerShdw>
                </a:effectLst>
              </a:rPr>
              <a:t>Performs/Future</a:t>
            </a:r>
          </a:p>
          <a:p>
            <a:pPr algn="ctr"/>
            <a:endParaRPr lang="en-US" b="1" dirty="0" smtClean="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b="1" dirty="0" smtClean="0">
                <a:effectLst>
                  <a:outerShdw blurRad="38100" dist="38100" dir="2700000" algn="tl">
                    <a:srgbClr val="000000">
                      <a:alpha val="43137"/>
                    </a:srgbClr>
                  </a:outerShdw>
                </a:effectLst>
              </a:rPr>
              <a:t>Future value of the project</a:t>
            </a:r>
          </a:p>
          <a:p>
            <a:pPr marL="285750" indent="-285750">
              <a:buFont typeface="Arial" panose="020B0604020202020204" pitchFamily="34" charset="0"/>
              <a:buChar char="•"/>
            </a:pPr>
            <a:r>
              <a:rPr lang="en-US" b="1" dirty="0" smtClean="0">
                <a:effectLst>
                  <a:outerShdw blurRad="38100" dist="38100" dir="2700000" algn="tl">
                    <a:srgbClr val="000000">
                      <a:alpha val="43137"/>
                    </a:srgbClr>
                  </a:outerShdw>
                </a:effectLst>
              </a:rPr>
              <a:t>Future cash flows</a:t>
            </a:r>
          </a:p>
          <a:p>
            <a:pPr marL="285750" indent="-285750">
              <a:buFont typeface="Arial" panose="020B0604020202020204" pitchFamily="34" charset="0"/>
              <a:buChar char="•"/>
            </a:pPr>
            <a:r>
              <a:rPr lang="en-US" b="1" dirty="0" smtClean="0">
                <a:effectLst>
                  <a:outerShdw blurRad="38100" dist="38100" dir="2700000" algn="tl">
                    <a:srgbClr val="000000">
                      <a:alpha val="43137"/>
                    </a:srgbClr>
                  </a:outerShdw>
                </a:effectLst>
              </a:rPr>
              <a:t>Disbursements of funds (waterfall of surplus cash)</a:t>
            </a:r>
          </a:p>
          <a:p>
            <a:pPr marL="285750" indent="-285750">
              <a:buFont typeface="Arial" panose="020B0604020202020204" pitchFamily="34" charset="0"/>
              <a:buChar char="•"/>
            </a:pPr>
            <a:r>
              <a:rPr lang="en-US" b="1" dirty="0" smtClean="0">
                <a:effectLst>
                  <a:outerShdw blurRad="38100" dist="38100" dir="2700000" algn="tl">
                    <a:srgbClr val="000000">
                      <a:alpha val="43137"/>
                    </a:srgbClr>
                  </a:outerShdw>
                </a:effectLst>
              </a:rPr>
              <a:t>Internal Rates of Return </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4038599"/>
            <a:ext cx="5495091" cy="2468497"/>
          </a:xfrm>
          <a:prstGeom prst="rect">
            <a:avLst/>
          </a:prstGeom>
        </p:spPr>
      </p:pic>
    </p:spTree>
    <p:extLst>
      <p:ext uri="{BB962C8B-B14F-4D97-AF65-F5344CB8AC3E}">
        <p14:creationId xmlns:p14="http://schemas.microsoft.com/office/powerpoint/2010/main" val="1930963030"/>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52400"/>
            <a:ext cx="4455524" cy="29718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941462" y="3352800"/>
            <a:ext cx="6068938" cy="523220"/>
          </a:xfrm>
          <a:prstGeom prst="rect">
            <a:avLst/>
          </a:prstGeom>
          <a:noFill/>
        </p:spPr>
        <p:txBody>
          <a:bodyPr wrap="square" rtlCol="0">
            <a:spAutoFit/>
          </a:bodyPr>
          <a:lstStyle/>
          <a:p>
            <a:r>
              <a:rPr lang="en-US" sz="2800" b="1" dirty="0" smtClean="0">
                <a:solidFill>
                  <a:schemeClr val="tx2"/>
                </a:solidFill>
              </a:rPr>
              <a:t>Bank Debt		$ 8,500,000</a:t>
            </a:r>
            <a:endParaRPr lang="en-US" sz="2800" b="1" dirty="0">
              <a:solidFill>
                <a:schemeClr val="tx2"/>
              </a:solidFill>
            </a:endParaRPr>
          </a:p>
        </p:txBody>
      </p:sp>
      <p:sp>
        <p:nvSpPr>
          <p:cNvPr id="8" name="TextBox 7"/>
          <p:cNvSpPr txBox="1"/>
          <p:nvPr/>
        </p:nvSpPr>
        <p:spPr>
          <a:xfrm>
            <a:off x="940750" y="4028420"/>
            <a:ext cx="8077200" cy="523220"/>
          </a:xfrm>
          <a:prstGeom prst="rect">
            <a:avLst/>
          </a:prstGeom>
          <a:noFill/>
        </p:spPr>
        <p:txBody>
          <a:bodyPr wrap="square" rtlCol="0">
            <a:spAutoFit/>
          </a:bodyPr>
          <a:lstStyle/>
          <a:p>
            <a:r>
              <a:rPr lang="en-US" sz="2800" b="1" dirty="0" smtClean="0">
                <a:solidFill>
                  <a:schemeClr val="tx2"/>
                </a:solidFill>
              </a:rPr>
              <a:t>* </a:t>
            </a:r>
            <a:r>
              <a:rPr lang="en-US" sz="2800" b="1" i="1" dirty="0" smtClean="0">
                <a:solidFill>
                  <a:schemeClr val="tx2"/>
                </a:solidFill>
              </a:rPr>
              <a:t>EPA Loan</a:t>
            </a:r>
            <a:r>
              <a:rPr lang="en-US" sz="2800" i="1" dirty="0" smtClean="0">
                <a:solidFill>
                  <a:schemeClr val="tx2"/>
                </a:solidFill>
              </a:rPr>
              <a:t>	 $ 400,000    1% interest</a:t>
            </a:r>
            <a:endParaRPr lang="en-US" sz="2800" i="1" dirty="0">
              <a:solidFill>
                <a:schemeClr val="tx2"/>
              </a:solidFill>
            </a:endParaRPr>
          </a:p>
        </p:txBody>
      </p:sp>
      <p:sp>
        <p:nvSpPr>
          <p:cNvPr id="9" name="TextBox 8"/>
          <p:cNvSpPr txBox="1"/>
          <p:nvPr/>
        </p:nvSpPr>
        <p:spPr>
          <a:xfrm>
            <a:off x="941462" y="4648200"/>
            <a:ext cx="6068938" cy="523220"/>
          </a:xfrm>
          <a:prstGeom prst="rect">
            <a:avLst/>
          </a:prstGeom>
          <a:noFill/>
        </p:spPr>
        <p:txBody>
          <a:bodyPr wrap="square" rtlCol="0">
            <a:spAutoFit/>
          </a:bodyPr>
          <a:lstStyle/>
          <a:p>
            <a:r>
              <a:rPr lang="en-US" sz="2800" dirty="0" smtClean="0">
                <a:solidFill>
                  <a:schemeClr val="tx2"/>
                </a:solidFill>
              </a:rPr>
              <a:t>NMTC Equity	 $ 3,000,000</a:t>
            </a:r>
            <a:endParaRPr lang="en-US" sz="2800" dirty="0">
              <a:solidFill>
                <a:schemeClr val="tx2"/>
              </a:solidFill>
            </a:endParaRPr>
          </a:p>
        </p:txBody>
      </p:sp>
      <p:sp>
        <p:nvSpPr>
          <p:cNvPr id="10" name="TextBox 9"/>
          <p:cNvSpPr txBox="1"/>
          <p:nvPr/>
        </p:nvSpPr>
        <p:spPr>
          <a:xfrm>
            <a:off x="941462" y="5257800"/>
            <a:ext cx="6068938" cy="523220"/>
          </a:xfrm>
          <a:prstGeom prst="rect">
            <a:avLst/>
          </a:prstGeom>
          <a:noFill/>
        </p:spPr>
        <p:txBody>
          <a:bodyPr wrap="square" rtlCol="0">
            <a:spAutoFit/>
          </a:bodyPr>
          <a:lstStyle/>
          <a:p>
            <a:r>
              <a:rPr lang="en-US" sz="2800" dirty="0" smtClean="0">
                <a:solidFill>
                  <a:schemeClr val="tx2"/>
                </a:solidFill>
              </a:rPr>
              <a:t>Developer Equity </a:t>
            </a:r>
            <a:r>
              <a:rPr lang="en-US" sz="2800" u="sng" dirty="0" smtClean="0">
                <a:solidFill>
                  <a:schemeClr val="tx2"/>
                </a:solidFill>
              </a:rPr>
              <a:t>$ 2,000,000</a:t>
            </a:r>
            <a:endParaRPr lang="en-US" sz="2800" u="sng" dirty="0">
              <a:solidFill>
                <a:schemeClr val="tx2"/>
              </a:solidFill>
            </a:endParaRPr>
          </a:p>
        </p:txBody>
      </p:sp>
      <p:sp>
        <p:nvSpPr>
          <p:cNvPr id="11" name="TextBox 10"/>
          <p:cNvSpPr txBox="1"/>
          <p:nvPr/>
        </p:nvSpPr>
        <p:spPr>
          <a:xfrm>
            <a:off x="914400" y="5959770"/>
            <a:ext cx="6068938" cy="523220"/>
          </a:xfrm>
          <a:prstGeom prst="rect">
            <a:avLst/>
          </a:prstGeom>
          <a:noFill/>
        </p:spPr>
        <p:txBody>
          <a:bodyPr wrap="square" rtlCol="0">
            <a:spAutoFit/>
          </a:bodyPr>
          <a:lstStyle/>
          <a:p>
            <a:r>
              <a:rPr lang="en-US" sz="2800" dirty="0" smtClean="0">
                <a:solidFill>
                  <a:srgbClr val="FFFF00"/>
                </a:solidFill>
              </a:rPr>
              <a:t>			</a:t>
            </a:r>
            <a:r>
              <a:rPr lang="en-US" sz="2800" dirty="0" smtClean="0">
                <a:solidFill>
                  <a:schemeClr val="tx2"/>
                </a:solidFill>
              </a:rPr>
              <a:t>$ 14,000,000</a:t>
            </a:r>
            <a:endParaRPr lang="en-US" sz="2800" dirty="0">
              <a:solidFill>
                <a:schemeClr val="tx2"/>
              </a:solidFill>
            </a:endParaRPr>
          </a:p>
        </p:txBody>
      </p:sp>
      <p:sp>
        <p:nvSpPr>
          <p:cNvPr id="2" name="Rectangle 1"/>
          <p:cNvSpPr/>
          <p:nvPr/>
        </p:nvSpPr>
        <p:spPr>
          <a:xfrm>
            <a:off x="5181600" y="990600"/>
            <a:ext cx="3775329" cy="1477328"/>
          </a:xfrm>
          <a:prstGeom prst="rect">
            <a:avLst/>
          </a:prstGeom>
        </p:spPr>
        <p:txBody>
          <a:bodyPr wrap="none">
            <a:spAutoFit/>
          </a:bodyPr>
          <a:lstStyle/>
          <a:p>
            <a:r>
              <a:rPr lang="en-US" b="1" i="1" dirty="0" smtClean="0">
                <a:solidFill>
                  <a:schemeClr val="tx2"/>
                </a:solidFill>
              </a:rPr>
              <a:t>* EPA Loan : Environmental Cap </a:t>
            </a:r>
          </a:p>
          <a:p>
            <a:endParaRPr lang="en-US" dirty="0">
              <a:solidFill>
                <a:schemeClr val="tx2"/>
              </a:solidFill>
            </a:endParaRPr>
          </a:p>
          <a:p>
            <a:pPr marL="285750" indent="-285750">
              <a:buFont typeface="Arial" pitchFamily="34" charset="0"/>
              <a:buChar char="•"/>
            </a:pPr>
            <a:r>
              <a:rPr lang="en-US" dirty="0" smtClean="0">
                <a:solidFill>
                  <a:schemeClr val="tx2"/>
                </a:solidFill>
              </a:rPr>
              <a:t>  parking lot</a:t>
            </a:r>
          </a:p>
          <a:p>
            <a:pPr marL="285750" indent="-285750">
              <a:buFont typeface="Arial" pitchFamily="34" charset="0"/>
              <a:buChar char="•"/>
            </a:pPr>
            <a:r>
              <a:rPr lang="en-US" dirty="0">
                <a:solidFill>
                  <a:schemeClr val="tx2"/>
                </a:solidFill>
              </a:rPr>
              <a:t> </a:t>
            </a:r>
            <a:r>
              <a:rPr lang="en-US" dirty="0" smtClean="0">
                <a:solidFill>
                  <a:schemeClr val="tx2"/>
                </a:solidFill>
              </a:rPr>
              <a:t> foundation </a:t>
            </a:r>
          </a:p>
          <a:p>
            <a:pPr marL="285750" indent="-285750">
              <a:buFont typeface="Arial" pitchFamily="34" charset="0"/>
              <a:buChar char="•"/>
            </a:pPr>
            <a:r>
              <a:rPr lang="en-US" dirty="0">
                <a:solidFill>
                  <a:schemeClr val="tx2"/>
                </a:solidFill>
              </a:rPr>
              <a:t> </a:t>
            </a:r>
            <a:r>
              <a:rPr lang="en-US" dirty="0" smtClean="0">
                <a:solidFill>
                  <a:schemeClr val="tx2"/>
                </a:solidFill>
              </a:rPr>
              <a:t> flooring, etc.</a:t>
            </a:r>
            <a:endParaRPr lang="en-US" dirty="0">
              <a:solidFill>
                <a:schemeClr val="tx2"/>
              </a:solidFill>
            </a:endParaRPr>
          </a:p>
        </p:txBody>
      </p:sp>
      <p:sp>
        <p:nvSpPr>
          <p:cNvPr id="3" name="Oval 2"/>
          <p:cNvSpPr/>
          <p:nvPr/>
        </p:nvSpPr>
        <p:spPr>
          <a:xfrm>
            <a:off x="3429000" y="3124200"/>
            <a:ext cx="2819400" cy="990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5498592" y="2864641"/>
            <a:ext cx="2807208" cy="1200330"/>
            <a:chOff x="5498592" y="2819400"/>
            <a:chExt cx="2807208" cy="620567"/>
          </a:xfrm>
        </p:grpSpPr>
        <p:sp>
          <p:nvSpPr>
            <p:cNvPr id="4" name="TextBox 3"/>
            <p:cNvSpPr txBox="1"/>
            <p:nvPr/>
          </p:nvSpPr>
          <p:spPr>
            <a:xfrm>
              <a:off x="6477000" y="2819400"/>
              <a:ext cx="1828800" cy="620567"/>
            </a:xfrm>
            <a:prstGeom prst="rect">
              <a:avLst/>
            </a:prstGeom>
            <a:solidFill>
              <a:schemeClr val="tx1"/>
            </a:solidFill>
          </p:spPr>
          <p:txBody>
            <a:bodyPr wrap="square" rtlCol="0">
              <a:spAutoFit/>
            </a:bodyPr>
            <a:lstStyle/>
            <a:p>
              <a:endParaRPr lang="en-US" dirty="0" smtClean="0">
                <a:solidFill>
                  <a:srgbClr val="FF0000"/>
                </a:solidFill>
              </a:endParaRPr>
            </a:p>
            <a:p>
              <a:endParaRPr lang="en-US" dirty="0">
                <a:solidFill>
                  <a:srgbClr val="FF0000"/>
                </a:solidFill>
              </a:endParaRPr>
            </a:p>
            <a:p>
              <a:r>
                <a:rPr lang="en-US" dirty="0" smtClean="0">
                  <a:solidFill>
                    <a:srgbClr val="FF0000"/>
                  </a:solidFill>
                </a:rPr>
                <a:t>Participation LOAN </a:t>
              </a:r>
              <a:endParaRPr lang="en-US" dirty="0">
                <a:solidFill>
                  <a:srgbClr val="FF0000"/>
                </a:solidFill>
              </a:endParaRPr>
            </a:p>
          </p:txBody>
        </p:sp>
        <p:sp>
          <p:nvSpPr>
            <p:cNvPr id="15" name="Right Arrow 14"/>
            <p:cNvSpPr/>
            <p:nvPr/>
          </p:nvSpPr>
          <p:spPr>
            <a:xfrm>
              <a:off x="5498592" y="2829463"/>
              <a:ext cx="978408"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983476"/>
            <a:ext cx="1419225" cy="47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86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22" presetClass="entr" presetSubtype="4"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par>
                          <p:cTn id="42" fill="hold">
                            <p:stCondLst>
                              <p:cond delay="4500"/>
                            </p:stCondLst>
                            <p:childTnLst>
                              <p:par>
                                <p:cTn id="43" presetID="16" presetClass="entr" presetSubtype="21"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par>
                          <p:cTn id="46" fill="hold">
                            <p:stCondLst>
                              <p:cond delay="5000"/>
                            </p:stCondLst>
                            <p:childTnLst>
                              <p:par>
                                <p:cTn id="47" presetID="6" presetClass="entr" presetSubtype="16"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circle(in)">
                                      <p:cBhvr>
                                        <p:cTn id="4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469"/>
            <a:ext cx="9372600" cy="6970939"/>
          </a:xfrm>
          <a:prstGeom prst="rect">
            <a:avLst/>
          </a:prstGeom>
        </p:spPr>
      </p:pic>
    </p:spTree>
    <p:extLst>
      <p:ext uri="{BB962C8B-B14F-4D97-AF65-F5344CB8AC3E}">
        <p14:creationId xmlns:p14="http://schemas.microsoft.com/office/powerpoint/2010/main" val="8363353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descr="http://clock-desktop.com/screens/shiny_clock/palms-clock.jpg"/>
          <p:cNvPicPr>
            <a:picLocks noChangeAspect="1" noChangeArrowheads="1"/>
          </p:cNvPicPr>
          <p:nvPr/>
        </p:nvPicPr>
        <p:blipFill>
          <a:blip r:embed="rId2" cstate="print"/>
          <a:stretch>
            <a:fillRect/>
          </a:stretch>
        </p:blipFill>
        <p:spPr bwMode="auto">
          <a:xfrm>
            <a:off x="0" y="304800"/>
            <a:ext cx="8153400" cy="6115050"/>
          </a:xfrm>
          <a:prstGeom prst="rect">
            <a:avLst/>
          </a:prstGeom>
          <a:noFill/>
        </p:spPr>
      </p:pic>
    </p:spTree>
    <p:extLst>
      <p:ext uri="{BB962C8B-B14F-4D97-AF65-F5344CB8AC3E}">
        <p14:creationId xmlns:p14="http://schemas.microsoft.com/office/powerpoint/2010/main" val="3028596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610600" cy="1143000"/>
          </a:xfrm>
        </p:spPr>
        <p:txBody>
          <a:bodyPr>
            <a:normAutofit fontScale="90000"/>
          </a:bodyPr>
          <a:lstStyle/>
          <a:p>
            <a:r>
              <a:rPr lang="en-US" dirty="0" smtClean="0"/>
              <a:t>TIF Protections - Dark Store Theory  </a:t>
            </a:r>
            <a:endParaRPr lang="en-US" dirty="0"/>
          </a:p>
        </p:txBody>
      </p:sp>
      <p:sp>
        <p:nvSpPr>
          <p:cNvPr id="5" name="Content Placeholder 4"/>
          <p:cNvSpPr>
            <a:spLocks noGrp="1"/>
          </p:cNvSpPr>
          <p:nvPr>
            <p:ph idx="1"/>
          </p:nvPr>
        </p:nvSpPr>
        <p:spPr>
          <a:solidFill>
            <a:schemeClr val="accent3">
              <a:lumMod val="50000"/>
            </a:schemeClr>
          </a:solidFill>
        </p:spPr>
        <p:txBody>
          <a:bodyPr>
            <a:normAutofit/>
          </a:bodyPr>
          <a:lstStyle/>
          <a:p>
            <a:r>
              <a:rPr lang="en-US" u="sng" dirty="0" smtClean="0"/>
              <a:t>Developer Guarantees</a:t>
            </a:r>
          </a:p>
          <a:p>
            <a:pPr lvl="1"/>
            <a:r>
              <a:rPr lang="en-US" dirty="0" smtClean="0"/>
              <a:t>Special assessments  - if below projections </a:t>
            </a:r>
          </a:p>
          <a:p>
            <a:pPr lvl="1"/>
            <a:r>
              <a:rPr lang="en-US" dirty="0" smtClean="0"/>
              <a:t>Contingency payment issue</a:t>
            </a:r>
          </a:p>
          <a:p>
            <a:r>
              <a:rPr lang="en-US" u="sng" dirty="0" smtClean="0"/>
              <a:t>Developer Funded TIFs</a:t>
            </a:r>
          </a:p>
          <a:p>
            <a:pPr lvl="1"/>
            <a:r>
              <a:rPr lang="en-US" dirty="0" smtClean="0"/>
              <a:t>Developer: economic benefit to perform, capitalizes increment stream with a bank (discounted, higher interest) </a:t>
            </a:r>
          </a:p>
          <a:p>
            <a:pPr marL="888365" lvl="1" indent="-395288"/>
            <a:r>
              <a:rPr lang="en-US" u="sng" dirty="0" smtClean="0"/>
              <a:t>City:  In this case, p</a:t>
            </a:r>
            <a:r>
              <a:rPr lang="en-US" dirty="0" smtClean="0"/>
              <a:t>ay more interest overtime,  manage risk, insurance </a:t>
            </a:r>
            <a:endParaRPr lang="en-US" dirty="0"/>
          </a:p>
        </p:txBody>
      </p:sp>
    </p:spTree>
    <p:extLst>
      <p:ext uri="{BB962C8B-B14F-4D97-AF65-F5344CB8AC3E}">
        <p14:creationId xmlns:p14="http://schemas.microsoft.com/office/powerpoint/2010/main" val="622288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Dark Store Theory &amp; TIF</a:t>
            </a:r>
            <a:endParaRPr lang="en-US" u="sng" dirty="0"/>
          </a:p>
        </p:txBody>
      </p:sp>
      <p:sp>
        <p:nvSpPr>
          <p:cNvPr id="5" name="Content Placeholder 4"/>
          <p:cNvSpPr>
            <a:spLocks noGrp="1"/>
          </p:cNvSpPr>
          <p:nvPr>
            <p:ph idx="1"/>
          </p:nvPr>
        </p:nvSpPr>
        <p:spPr/>
        <p:txBody>
          <a:bodyPr/>
          <a:lstStyle/>
          <a:p>
            <a:r>
              <a:rPr lang="en-US" dirty="0" smtClean="0"/>
              <a:t>Developers vs. Tenants </a:t>
            </a:r>
          </a:p>
          <a:p>
            <a:pPr lvl="1"/>
            <a:r>
              <a:rPr lang="en-US" dirty="0" smtClean="0"/>
              <a:t>Tenants often pay the taxes </a:t>
            </a:r>
          </a:p>
          <a:p>
            <a:pPr lvl="1"/>
            <a:r>
              <a:rPr lang="en-US" dirty="0" smtClean="0"/>
              <a:t>Stick and Bones – there is more to value </a:t>
            </a:r>
          </a:p>
          <a:p>
            <a:r>
              <a:rPr lang="en-US" dirty="0" smtClean="0"/>
              <a:t>Communities hesitant about retail development </a:t>
            </a:r>
          </a:p>
          <a:p>
            <a:r>
              <a:rPr lang="en-US" dirty="0" smtClean="0"/>
              <a:t>Expansion of the theory </a:t>
            </a:r>
          </a:p>
          <a:p>
            <a:pPr lvl="1"/>
            <a:r>
              <a:rPr lang="en-US" dirty="0" smtClean="0"/>
              <a:t>Vacant manufacturing spaces</a:t>
            </a:r>
          </a:p>
          <a:p>
            <a:pPr lvl="1"/>
            <a:r>
              <a:rPr lang="en-US" dirty="0" smtClean="0"/>
              <a:t>Vacant fast food </a:t>
            </a:r>
            <a:endParaRPr lang="en-US" dirty="0"/>
          </a:p>
        </p:txBody>
      </p:sp>
    </p:spTree>
    <p:extLst>
      <p:ext uri="{BB962C8B-B14F-4D97-AF65-F5344CB8AC3E}">
        <p14:creationId xmlns:p14="http://schemas.microsoft.com/office/powerpoint/2010/main" val="1033671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Vacant Burger King Story </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2286000"/>
            <a:ext cx="9134475"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92154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Store Theory</a:t>
            </a:r>
            <a:endParaRPr lang="en-US" dirty="0"/>
          </a:p>
        </p:txBody>
      </p:sp>
      <p:sp>
        <p:nvSpPr>
          <p:cNvPr id="3" name="Content Placeholder 2"/>
          <p:cNvSpPr>
            <a:spLocks noGrp="1"/>
          </p:cNvSpPr>
          <p:nvPr>
            <p:ph idx="1"/>
          </p:nvPr>
        </p:nvSpPr>
        <p:spPr/>
        <p:txBody>
          <a:bodyPr/>
          <a:lstStyle/>
          <a:p>
            <a:endParaRPr lang="en-US" sz="2400" dirty="0" smtClean="0"/>
          </a:p>
          <a:p>
            <a:pPr marL="137160" indent="0">
              <a:buNone/>
            </a:pPr>
            <a:endParaRPr lang="en-US" sz="2400" dirty="0"/>
          </a:p>
          <a:p>
            <a:pPr marL="137160" indent="0">
              <a:buNone/>
            </a:pPr>
            <a:r>
              <a:rPr lang="en-US" sz="2400" dirty="0" smtClean="0"/>
              <a:t>Involves </a:t>
            </a:r>
            <a:r>
              <a:rPr lang="en-US" sz="2400" dirty="0"/>
              <a:t>using vacant, </a:t>
            </a:r>
            <a:r>
              <a:rPr lang="en-US" sz="2400" dirty="0" smtClean="0"/>
              <a:t>blighted </a:t>
            </a:r>
            <a:r>
              <a:rPr lang="en-US" sz="2400" dirty="0"/>
              <a:t>properties, in comparison to fully developed and functionally operable properties to determine fair market value. </a:t>
            </a:r>
          </a:p>
          <a:p>
            <a:endParaRPr lang="en-US" dirty="0"/>
          </a:p>
          <a:p>
            <a:endParaRPr lang="en-US" dirty="0"/>
          </a:p>
          <a:p>
            <a:endParaRPr lang="en-US" dirty="0"/>
          </a:p>
        </p:txBody>
      </p:sp>
    </p:spTree>
    <p:extLst>
      <p:ext uri="{BB962C8B-B14F-4D97-AF65-F5344CB8AC3E}">
        <p14:creationId xmlns:p14="http://schemas.microsoft.com/office/powerpoint/2010/main" val="30205036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Store Theory </a:t>
            </a:r>
            <a:endParaRPr lang="en-US" dirty="0"/>
          </a:p>
        </p:txBody>
      </p:sp>
      <p:sp>
        <p:nvSpPr>
          <p:cNvPr id="3" name="Content Placeholder 2"/>
          <p:cNvSpPr>
            <a:spLocks noGrp="1"/>
          </p:cNvSpPr>
          <p:nvPr>
            <p:ph idx="1"/>
          </p:nvPr>
        </p:nvSpPr>
        <p:spPr/>
        <p:txBody>
          <a:bodyPr/>
          <a:lstStyle/>
          <a:p>
            <a:pPr marL="137160" indent="0">
              <a:buNone/>
            </a:pPr>
            <a:r>
              <a:rPr lang="en-US" sz="1800" dirty="0" smtClean="0"/>
              <a:t>So </a:t>
            </a:r>
            <a:r>
              <a:rPr lang="en-US" sz="1800" dirty="0"/>
              <a:t>for instance, that newly constructed big box store that cost </a:t>
            </a:r>
            <a:r>
              <a:rPr lang="en-US" sz="1800" b="1" dirty="0">
                <a:solidFill>
                  <a:srgbClr val="FFC000"/>
                </a:solidFill>
                <a:effectLst>
                  <a:outerShdw blurRad="38100" dist="38100" dir="2700000" algn="tl">
                    <a:srgbClr val="000000">
                      <a:alpha val="43137"/>
                    </a:srgbClr>
                  </a:outerShdw>
                </a:effectLst>
              </a:rPr>
              <a:t>$20 million </a:t>
            </a:r>
            <a:r>
              <a:rPr lang="en-US" sz="1800" dirty="0"/>
              <a:t>to </a:t>
            </a:r>
            <a:r>
              <a:rPr lang="en-US" sz="1800" dirty="0" smtClean="0"/>
              <a:t>build…</a:t>
            </a:r>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pPr marL="137160" indent="0">
              <a:buNone/>
            </a:pPr>
            <a:r>
              <a:rPr lang="en-US" sz="1400" i="1" dirty="0" smtClean="0"/>
              <a:t>Walmart in Greenfield, WI </a:t>
            </a:r>
            <a:endParaRPr lang="en-US" sz="1400" i="1"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438400"/>
            <a:ext cx="8229600" cy="3008500"/>
          </a:xfrm>
          <a:prstGeom prst="rect">
            <a:avLst/>
          </a:prstGeom>
        </p:spPr>
      </p:pic>
    </p:spTree>
    <p:extLst>
      <p:ext uri="{BB962C8B-B14F-4D97-AF65-F5344CB8AC3E}">
        <p14:creationId xmlns:p14="http://schemas.microsoft.com/office/powerpoint/2010/main" val="1191819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Comparable?</a:t>
            </a:r>
            <a:endParaRPr lang="en-US" dirty="0"/>
          </a:p>
        </p:txBody>
      </p:sp>
      <p:sp>
        <p:nvSpPr>
          <p:cNvPr id="3" name="Content Placeholder 2"/>
          <p:cNvSpPr>
            <a:spLocks noGrp="1"/>
          </p:cNvSpPr>
          <p:nvPr>
            <p:ph idx="1"/>
          </p:nvPr>
        </p:nvSpPr>
        <p:spPr/>
        <p:txBody>
          <a:bodyPr/>
          <a:lstStyle/>
          <a:p>
            <a:pPr marL="137160" indent="0">
              <a:buNone/>
            </a:pPr>
            <a:r>
              <a:rPr lang="en-US" sz="1800" dirty="0" smtClean="0"/>
              <a:t>… </a:t>
            </a:r>
            <a:r>
              <a:rPr lang="en-US" sz="1800" dirty="0"/>
              <a:t>is being compared to that old, vacant, run-down K-Mart built in the </a:t>
            </a:r>
            <a:r>
              <a:rPr lang="en-US" sz="1800" dirty="0" smtClean="0"/>
              <a:t>70’s...</a:t>
            </a:r>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pPr marL="137160" indent="0">
              <a:buNone/>
            </a:pPr>
            <a:endParaRPr lang="en-US" sz="1400" i="1" dirty="0" smtClean="0"/>
          </a:p>
          <a:p>
            <a:pPr marL="137160" indent="0">
              <a:buNone/>
            </a:pPr>
            <a:r>
              <a:rPr lang="en-US" sz="1400" i="1" dirty="0" smtClean="0"/>
              <a:t>Former K-Mart in Waukesha, WI</a:t>
            </a:r>
          </a:p>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50" y="2286000"/>
            <a:ext cx="7641141" cy="3286018"/>
          </a:xfrm>
          <a:prstGeom prst="rect">
            <a:avLst/>
          </a:prstGeom>
        </p:spPr>
      </p:pic>
    </p:spTree>
    <p:extLst>
      <p:ext uri="{BB962C8B-B14F-4D97-AF65-F5344CB8AC3E}">
        <p14:creationId xmlns:p14="http://schemas.microsoft.com/office/powerpoint/2010/main" val="33973738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Store Theory  </a:t>
            </a:r>
            <a:endParaRPr lang="en-US" dirty="0"/>
          </a:p>
        </p:txBody>
      </p:sp>
      <p:sp>
        <p:nvSpPr>
          <p:cNvPr id="3" name="Content Placeholder 2"/>
          <p:cNvSpPr>
            <a:spLocks noGrp="1"/>
          </p:cNvSpPr>
          <p:nvPr>
            <p:ph idx="1"/>
          </p:nvPr>
        </p:nvSpPr>
        <p:spPr/>
        <p:txBody>
          <a:bodyPr>
            <a:normAutofit/>
          </a:bodyPr>
          <a:lstStyle/>
          <a:p>
            <a:pPr marL="137160" indent="0">
              <a:buNone/>
            </a:pPr>
            <a:r>
              <a:rPr lang="en-US" sz="2400" dirty="0" smtClean="0"/>
              <a:t>In </a:t>
            </a:r>
            <a:r>
              <a:rPr lang="en-US" sz="2400" dirty="0"/>
              <a:t>a nutshell, valuation professionals are to compare</a:t>
            </a:r>
            <a:r>
              <a:rPr lang="en-US" sz="2400" u="sng" dirty="0"/>
              <a:t> </a:t>
            </a:r>
            <a:r>
              <a:rPr lang="en-US" sz="2400" dirty="0">
                <a:solidFill>
                  <a:srgbClr val="FFC000"/>
                </a:solidFill>
              </a:rPr>
              <a:t>apples to apples</a:t>
            </a:r>
            <a:r>
              <a:rPr lang="en-US" sz="2400" dirty="0"/>
              <a:t>.  </a:t>
            </a:r>
            <a:r>
              <a:rPr lang="en-US" sz="2400" dirty="0" smtClean="0"/>
              <a:t> </a:t>
            </a:r>
          </a:p>
          <a:p>
            <a:pPr marL="137160" indent="0">
              <a:buNone/>
            </a:pPr>
            <a:endParaRPr lang="en-US" sz="2400" dirty="0"/>
          </a:p>
          <a:p>
            <a:pPr marL="137160" indent="0">
              <a:buNone/>
            </a:pPr>
            <a:endParaRPr lang="en-US" sz="2400" dirty="0" smtClean="0"/>
          </a:p>
          <a:p>
            <a:pPr marL="137160" indent="0">
              <a:buNone/>
            </a:pPr>
            <a:endParaRPr lang="en-US" sz="2400" dirty="0"/>
          </a:p>
          <a:p>
            <a:pPr marL="137160" indent="0">
              <a:buNone/>
            </a:pPr>
            <a:endParaRPr lang="en-US" sz="2400" dirty="0"/>
          </a:p>
          <a:p>
            <a:pPr marL="137160" indent="0">
              <a:buNone/>
            </a:pPr>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352800"/>
            <a:ext cx="4953692" cy="2715004"/>
          </a:xfrm>
          <a:prstGeom prst="rect">
            <a:avLst/>
          </a:prstGeom>
        </p:spPr>
      </p:pic>
    </p:spTree>
    <p:extLst>
      <p:ext uri="{BB962C8B-B14F-4D97-AF65-F5344CB8AC3E}">
        <p14:creationId xmlns:p14="http://schemas.microsoft.com/office/powerpoint/2010/main" val="32579044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a:bodyPr>
          <a:lstStyle/>
          <a:p>
            <a:pPr marL="137160" indent="0">
              <a:buNone/>
            </a:pPr>
            <a:r>
              <a:rPr lang="en-US" sz="2000" dirty="0" smtClean="0"/>
              <a:t>In 2017 when Walmart went before our Board of Review they claimed Sam’s Club, assessed at $11 million, was only worth $7.2 million or $55 per square foot.  Almost half that of comparable properties sold.</a:t>
            </a:r>
          </a:p>
          <a:p>
            <a:pPr marL="137160" indent="0">
              <a:buNone/>
            </a:pPr>
            <a:endParaRPr lang="en-US" sz="2400" dirty="0"/>
          </a:p>
          <a:p>
            <a:pPr marL="137160" indent="0">
              <a:buNone/>
            </a:pPr>
            <a:endParaRPr lang="en-US" sz="2400" dirty="0"/>
          </a:p>
          <a:p>
            <a:pPr marL="137160" indent="0">
              <a:buNone/>
            </a:pP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82" y="2819400"/>
            <a:ext cx="8382000" cy="3543368"/>
          </a:xfrm>
          <a:prstGeom prst="rect">
            <a:avLst/>
          </a:prstGeom>
        </p:spPr>
      </p:pic>
      <p:sp>
        <p:nvSpPr>
          <p:cNvPr id="4" name="Rectangle 3"/>
          <p:cNvSpPr/>
          <p:nvPr/>
        </p:nvSpPr>
        <p:spPr>
          <a:xfrm>
            <a:off x="4201682" y="5791200"/>
            <a:ext cx="4572000" cy="923330"/>
          </a:xfrm>
          <a:prstGeom prst="rect">
            <a:avLst/>
          </a:prstGeom>
          <a:solidFill>
            <a:srgbClr val="FF0000"/>
          </a:solidFill>
        </p:spPr>
        <p:txBody>
          <a:bodyPr>
            <a:spAutoFit/>
          </a:bodyPr>
          <a:lstStyle/>
          <a:p>
            <a:r>
              <a:rPr lang="en-US" dirty="0"/>
              <a:t>In 2018 Walmart filed a second appeal requesting an even lower value of $4.8 million or $37 per square foot</a:t>
            </a:r>
          </a:p>
        </p:txBody>
      </p:sp>
    </p:spTree>
    <p:extLst>
      <p:ext uri="{BB962C8B-B14F-4D97-AF65-F5344CB8AC3E}">
        <p14:creationId xmlns:p14="http://schemas.microsoft.com/office/powerpoint/2010/main" val="1738467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Store Theory </a:t>
            </a:r>
            <a:endParaRPr lang="en-US" dirty="0"/>
          </a:p>
        </p:txBody>
      </p:sp>
      <p:sp>
        <p:nvSpPr>
          <p:cNvPr id="3" name="Content Placeholder 2"/>
          <p:cNvSpPr>
            <a:spLocks noGrp="1"/>
          </p:cNvSpPr>
          <p:nvPr>
            <p:ph idx="1"/>
          </p:nvPr>
        </p:nvSpPr>
        <p:spPr/>
        <p:txBody>
          <a:bodyPr>
            <a:normAutofit/>
          </a:bodyPr>
          <a:lstStyle/>
          <a:p>
            <a:pPr marL="137160" indent="0">
              <a:buNone/>
            </a:pPr>
            <a:r>
              <a:rPr lang="en-US" sz="1600" dirty="0" smtClean="0"/>
              <a:t>Their tax representative who filed the assessment appeal provided documentation stating that this vacant, former Lowe’s located in Elgin, IL was equivalent to Sam’s Club.  This Lowes sold for $5.3 million.</a:t>
            </a:r>
          </a:p>
          <a:p>
            <a:pPr marL="137160" indent="0">
              <a:buNone/>
            </a:pPr>
            <a:endParaRPr lang="en-US" sz="2400" dirty="0"/>
          </a:p>
          <a:p>
            <a:pPr marL="137160" indent="0">
              <a:buNone/>
            </a:pPr>
            <a:endParaRPr lang="en-US" sz="2400" dirty="0"/>
          </a:p>
          <a:p>
            <a:pPr marL="137160" indent="0">
              <a:buNone/>
            </a:pP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667000"/>
            <a:ext cx="6210795" cy="3622963"/>
          </a:xfrm>
          <a:prstGeom prst="rect">
            <a:avLst/>
          </a:prstGeom>
        </p:spPr>
      </p:pic>
    </p:spTree>
    <p:extLst>
      <p:ext uri="{BB962C8B-B14F-4D97-AF65-F5344CB8AC3E}">
        <p14:creationId xmlns:p14="http://schemas.microsoft.com/office/powerpoint/2010/main" val="35958394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Appeal </a:t>
            </a:r>
            <a:endParaRPr lang="en-US" dirty="0"/>
          </a:p>
        </p:txBody>
      </p:sp>
      <p:sp>
        <p:nvSpPr>
          <p:cNvPr id="3" name="Content Placeholder 2"/>
          <p:cNvSpPr>
            <a:spLocks noGrp="1"/>
          </p:cNvSpPr>
          <p:nvPr>
            <p:ph idx="1"/>
          </p:nvPr>
        </p:nvSpPr>
        <p:spPr/>
        <p:txBody>
          <a:bodyPr>
            <a:normAutofit/>
          </a:bodyPr>
          <a:lstStyle/>
          <a:p>
            <a:pPr marL="137160" indent="0">
              <a:buNone/>
            </a:pPr>
            <a:r>
              <a:rPr lang="en-US" sz="1800" dirty="0" smtClean="0"/>
              <a:t>In 2015 Target secured a $900k reduction in assessed value using the Dark Store Theory.  This property is currently assessed at $9.2 million.</a:t>
            </a:r>
          </a:p>
          <a:p>
            <a:pPr lvl="1"/>
            <a:endParaRPr lang="en-US" sz="1800" dirty="0"/>
          </a:p>
          <a:p>
            <a:pPr lvl="1"/>
            <a:endParaRPr lang="en-US" sz="1800" dirty="0" smtClean="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53" y="2514600"/>
            <a:ext cx="7544854" cy="3801006"/>
          </a:xfrm>
          <a:prstGeom prst="rect">
            <a:avLst/>
          </a:prstGeom>
        </p:spPr>
      </p:pic>
    </p:spTree>
    <p:extLst>
      <p:ext uri="{BB962C8B-B14F-4D97-AF65-F5344CB8AC3E}">
        <p14:creationId xmlns:p14="http://schemas.microsoft.com/office/powerpoint/2010/main" val="1506916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 historic photos\Historic AC Photos\Allis Chalmers - Revised (Medium).jpg"/>
          <p:cNvPicPr>
            <a:picLocks noChangeAspect="1" noChangeArrowheads="1"/>
          </p:cNvPicPr>
          <p:nvPr/>
        </p:nvPicPr>
        <p:blipFill>
          <a:blip r:embed="rId2" cstate="print"/>
          <a:srcRect b="10721"/>
          <a:stretch>
            <a:fillRect/>
          </a:stretch>
        </p:blipFill>
        <p:spPr bwMode="auto">
          <a:xfrm>
            <a:off x="9832" y="914400"/>
            <a:ext cx="9150350" cy="4953000"/>
          </a:xfrm>
          <a:prstGeom prst="rect">
            <a:avLst/>
          </a:prstGeom>
          <a:noFill/>
          <a:ln w="3175">
            <a:solidFill>
              <a:srgbClr val="000000"/>
            </a:solidFill>
            <a:miter lim="800000"/>
            <a:headEnd/>
            <a:tailEnd/>
          </a:ln>
        </p:spPr>
      </p:pic>
      <p:pic>
        <p:nvPicPr>
          <p:cNvPr id="3" name="Picture 2" descr="Image may contain: sky, twilight, night, cloud and outdoor"/>
          <p:cNvPicPr>
            <a:picLocks noChangeAspect="1" noChangeArrowheads="1"/>
          </p:cNvPicPr>
          <p:nvPr/>
        </p:nvPicPr>
        <p:blipFill rotWithShape="1">
          <a:blip r:embed="rId3">
            <a:extLst>
              <a:ext uri="{28A0092B-C50C-407E-A947-70E740481C1C}">
                <a14:useLocalDpi xmlns:a14="http://schemas.microsoft.com/office/drawing/2010/main" val="0"/>
              </a:ext>
            </a:extLst>
          </a:blip>
          <a:srcRect t="17763"/>
          <a:stretch/>
        </p:blipFill>
        <p:spPr bwMode="auto">
          <a:xfrm>
            <a:off x="3048000" y="3637764"/>
            <a:ext cx="5791200" cy="3173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5064275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Dark Store or more? </a:t>
            </a:r>
            <a:endParaRPr lang="en-US" dirty="0"/>
          </a:p>
        </p:txBody>
      </p:sp>
      <p:sp>
        <p:nvSpPr>
          <p:cNvPr id="3" name="Content Placeholder 2"/>
          <p:cNvSpPr>
            <a:spLocks noGrp="1"/>
          </p:cNvSpPr>
          <p:nvPr>
            <p:ph idx="1"/>
          </p:nvPr>
        </p:nvSpPr>
        <p:spPr/>
        <p:txBody>
          <a:bodyPr>
            <a:normAutofit/>
          </a:bodyPr>
          <a:lstStyle/>
          <a:p>
            <a:pPr marL="585216" lvl="1" indent="0">
              <a:buNone/>
            </a:pPr>
            <a:r>
              <a:rPr lang="en-US" sz="1800" dirty="0" smtClean="0"/>
              <a:t>In 2017 even a small office building owner appealed at Board of Review requesting a $700k reduction.  This owner’s tax rep utilized the Dark Store theory for an office building!</a:t>
            </a:r>
            <a:endParaRPr lang="en-US" sz="1800" dirty="0"/>
          </a:p>
          <a:p>
            <a:pPr marL="585216" lvl="1" indent="0">
              <a:buNone/>
            </a:pPr>
            <a:endParaRPr lang="en-US" sz="1800" dirty="0" smtClean="0"/>
          </a:p>
          <a:p>
            <a:pPr marL="585216" lvl="1" indent="0">
              <a:buNone/>
            </a:pPr>
            <a:endParaRPr lang="en-US" sz="18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724418"/>
            <a:ext cx="4800600" cy="359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956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Damaging Effects of the Walgreens Case</a:t>
            </a:r>
            <a:endParaRPr lang="en-US" dirty="0"/>
          </a:p>
        </p:txBody>
      </p:sp>
      <p:sp>
        <p:nvSpPr>
          <p:cNvPr id="3" name="Content Placeholder 2"/>
          <p:cNvSpPr>
            <a:spLocks noGrp="1"/>
          </p:cNvSpPr>
          <p:nvPr>
            <p:ph idx="1"/>
          </p:nvPr>
        </p:nvSpPr>
        <p:spPr/>
        <p:txBody>
          <a:bodyPr>
            <a:normAutofit/>
          </a:bodyPr>
          <a:lstStyle/>
          <a:p>
            <a:pPr marL="137160" indent="0">
              <a:buNone/>
            </a:pPr>
            <a:r>
              <a:rPr lang="en-US" sz="2000" i="1" dirty="0" smtClean="0"/>
              <a:t>Things may get dry for a moment…</a:t>
            </a:r>
          </a:p>
          <a:p>
            <a:pPr marL="137160" indent="0">
              <a:buNone/>
            </a:pPr>
            <a:endParaRPr lang="en-US" dirty="0" smtClean="0"/>
          </a:p>
          <a:p>
            <a:pPr marL="137160" indent="0">
              <a:buNone/>
            </a:pP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590800"/>
            <a:ext cx="5277289" cy="3470217"/>
          </a:xfrm>
          <a:prstGeom prst="rect">
            <a:avLst/>
          </a:prstGeom>
        </p:spPr>
      </p:pic>
    </p:spTree>
    <p:extLst>
      <p:ext uri="{BB962C8B-B14F-4D97-AF65-F5344CB8AC3E}">
        <p14:creationId xmlns:p14="http://schemas.microsoft.com/office/powerpoint/2010/main" val="3387744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Damaging Effects of the Walgreens Case</a:t>
            </a:r>
            <a:endParaRPr lang="en-US" dirty="0"/>
          </a:p>
        </p:txBody>
      </p:sp>
      <p:sp>
        <p:nvSpPr>
          <p:cNvPr id="3" name="Content Placeholder 2"/>
          <p:cNvSpPr>
            <a:spLocks noGrp="1"/>
          </p:cNvSpPr>
          <p:nvPr>
            <p:ph idx="1"/>
          </p:nvPr>
        </p:nvSpPr>
        <p:spPr/>
        <p:txBody>
          <a:bodyPr>
            <a:normAutofit/>
          </a:bodyPr>
          <a:lstStyle/>
          <a:p>
            <a:pPr marL="137160" indent="0">
              <a:buNone/>
            </a:pPr>
            <a:r>
              <a:rPr lang="en-US" sz="1800" dirty="0" smtClean="0"/>
              <a:t>Real estate users compete in the market place for locations that fit their business needs.   Price and contract rent is determined by supply and demand and competition in the market.  </a:t>
            </a:r>
          </a:p>
          <a:p>
            <a:endParaRPr lang="en-US" sz="1800" dirty="0" smtClean="0"/>
          </a:p>
          <a:p>
            <a:endParaRPr lang="en-US" sz="1800" dirty="0"/>
          </a:p>
          <a:p>
            <a:endParaRPr lang="en-US" sz="1800" dirty="0" smtClean="0"/>
          </a:p>
          <a:p>
            <a:endParaRPr lang="en-US" sz="1800" dirty="0"/>
          </a:p>
          <a:p>
            <a:endParaRPr lang="en-US" sz="1800" dirty="0" smtClean="0"/>
          </a:p>
          <a:p>
            <a:endParaRPr lang="en-US" sz="1800" dirty="0" smtClean="0"/>
          </a:p>
          <a:p>
            <a:pPr marL="137160" indent="0">
              <a:buNone/>
            </a:pPr>
            <a:endParaRPr lang="en-US" sz="1800" dirty="0" smtClean="0"/>
          </a:p>
          <a:p>
            <a:pPr marL="137160" indent="0">
              <a:buNone/>
            </a:pPr>
            <a:endParaRPr lang="en-US" sz="1800" dirty="0"/>
          </a:p>
          <a:p>
            <a:pPr marL="137160" indent="0">
              <a:buNone/>
            </a:pPr>
            <a:r>
              <a:rPr lang="en-US" sz="1800" dirty="0" smtClean="0"/>
              <a:t>These leases </a:t>
            </a:r>
            <a:r>
              <a:rPr lang="en-US" sz="1800" dirty="0" smtClean="0">
                <a:solidFill>
                  <a:srgbClr val="FFC000"/>
                </a:solidFill>
              </a:rPr>
              <a:t>represent market rent </a:t>
            </a:r>
            <a:r>
              <a:rPr lang="en-US" sz="1800" dirty="0" smtClean="0"/>
              <a:t>for real estate transactions – the revenue, expenses and income are all tied to real estate fundamentals and do not consider the going concern, business </a:t>
            </a:r>
            <a:r>
              <a:rPr lang="en-US" sz="1800" dirty="0"/>
              <a:t>v</a:t>
            </a:r>
            <a:r>
              <a:rPr lang="en-US" sz="1800" dirty="0" smtClean="0"/>
              <a:t>alue, or intangible value.</a:t>
            </a:r>
          </a:p>
          <a:p>
            <a:endParaRPr lang="en-US" sz="2400" dirty="0"/>
          </a:p>
          <a:p>
            <a:pPr marL="137160" indent="0">
              <a:buNone/>
            </a:pPr>
            <a:endParaRPr lang="en-US" sz="2400" dirty="0" smtClean="0"/>
          </a:p>
          <a:p>
            <a:pPr marL="137160" indent="0">
              <a:buNone/>
            </a:pPr>
            <a:endParaRPr lang="en-US" sz="2400" dirty="0" smtClean="0"/>
          </a:p>
          <a:p>
            <a:pPr marL="137160" indent="0">
              <a:buNone/>
            </a:pPr>
            <a:endParaRPr lang="en-US" sz="2200" dirty="0"/>
          </a:p>
          <a:p>
            <a:pPr marL="137160" indent="0">
              <a:buNone/>
            </a:pP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362200"/>
            <a:ext cx="2443059" cy="2453775"/>
          </a:xfrm>
          <a:prstGeom prst="rect">
            <a:avLst/>
          </a:prstGeom>
        </p:spPr>
      </p:pic>
    </p:spTree>
    <p:extLst>
      <p:ext uri="{BB962C8B-B14F-4D97-AF65-F5344CB8AC3E}">
        <p14:creationId xmlns:p14="http://schemas.microsoft.com/office/powerpoint/2010/main" val="2539554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Walgreens </a:t>
            </a:r>
            <a:endParaRPr lang="en-US" dirty="0"/>
          </a:p>
        </p:txBody>
      </p:sp>
      <p:sp>
        <p:nvSpPr>
          <p:cNvPr id="3" name="Content Placeholder 2"/>
          <p:cNvSpPr>
            <a:spLocks noGrp="1"/>
          </p:cNvSpPr>
          <p:nvPr>
            <p:ph sz="half" idx="1"/>
          </p:nvPr>
        </p:nvSpPr>
        <p:spPr>
          <a:xfrm>
            <a:off x="457200" y="1600201"/>
            <a:ext cx="4038600" cy="4114800"/>
          </a:xfrm>
        </p:spPr>
        <p:txBody>
          <a:bodyPr/>
          <a:lstStyle/>
          <a:p>
            <a:r>
              <a:rPr lang="en-US" dirty="0" smtClean="0"/>
              <a:t>NOI  = $323,444</a:t>
            </a:r>
          </a:p>
          <a:p>
            <a:r>
              <a:rPr lang="en-US" dirty="0" smtClean="0"/>
              <a:t>Divided by</a:t>
            </a:r>
          </a:p>
          <a:p>
            <a:r>
              <a:rPr lang="en-US" dirty="0" smtClean="0"/>
              <a:t>CAP Rate = 6.35%</a:t>
            </a:r>
          </a:p>
          <a:p>
            <a:endParaRPr lang="en-US" dirty="0"/>
          </a:p>
          <a:p>
            <a:r>
              <a:rPr lang="en-US" dirty="0" smtClean="0"/>
              <a:t>Value=$5,093,606</a:t>
            </a:r>
            <a:endParaRPr lang="en-US" dirty="0"/>
          </a:p>
        </p:txBody>
      </p:sp>
      <p:sp>
        <p:nvSpPr>
          <p:cNvPr id="4" name="Content Placeholder 3"/>
          <p:cNvSpPr>
            <a:spLocks noGrp="1"/>
          </p:cNvSpPr>
          <p:nvPr>
            <p:ph sz="half" idx="2"/>
          </p:nvPr>
        </p:nvSpPr>
        <p:spPr>
          <a:xfrm>
            <a:off x="4648200" y="1600201"/>
            <a:ext cx="4038600" cy="3810000"/>
          </a:xfrm>
        </p:spPr>
        <p:txBody>
          <a:bodyPr/>
          <a:lstStyle/>
          <a:p>
            <a:endParaRPr lang="en-US" dirty="0"/>
          </a:p>
        </p:txBody>
      </p:sp>
      <p:sp>
        <p:nvSpPr>
          <p:cNvPr id="5" name="TextBox 4"/>
          <p:cNvSpPr txBox="1"/>
          <p:nvPr/>
        </p:nvSpPr>
        <p:spPr>
          <a:xfrm>
            <a:off x="914400" y="5867400"/>
            <a:ext cx="7239000" cy="369332"/>
          </a:xfrm>
          <a:prstGeom prst="rect">
            <a:avLst/>
          </a:prstGeom>
          <a:noFill/>
        </p:spPr>
        <p:txBody>
          <a:bodyPr wrap="square" rtlCol="0">
            <a:spAutoFit/>
          </a:bodyPr>
          <a:lstStyle/>
          <a:p>
            <a:r>
              <a:rPr lang="en-US" dirty="0" smtClean="0"/>
              <a:t>2018 Assessment:   Total of land and improvements: $1,850,300   </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676400"/>
            <a:ext cx="4844845" cy="305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036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Damaging Effects of the Walgreens Case</a:t>
            </a:r>
            <a:endParaRPr lang="en-US" dirty="0"/>
          </a:p>
        </p:txBody>
      </p:sp>
      <p:sp>
        <p:nvSpPr>
          <p:cNvPr id="3" name="Content Placeholder 2"/>
          <p:cNvSpPr>
            <a:spLocks noGrp="1"/>
          </p:cNvSpPr>
          <p:nvPr>
            <p:ph idx="1"/>
          </p:nvPr>
        </p:nvSpPr>
        <p:spPr/>
        <p:txBody>
          <a:bodyPr>
            <a:normAutofit/>
          </a:bodyPr>
          <a:lstStyle/>
          <a:p>
            <a:pPr marL="137160" indent="0">
              <a:buNone/>
            </a:pPr>
            <a:r>
              <a:rPr lang="en-US" sz="1800" dirty="0" smtClean="0"/>
              <a:t>So the notion of overpaying “above </a:t>
            </a:r>
            <a:r>
              <a:rPr lang="en-US" sz="1800" dirty="0"/>
              <a:t>market” </a:t>
            </a:r>
            <a:r>
              <a:rPr lang="en-US" sz="1800" dirty="0" smtClean="0"/>
              <a:t>rent misses the mark.  In practice these </a:t>
            </a:r>
            <a:r>
              <a:rPr lang="en-US" sz="1800" dirty="0" smtClean="0">
                <a:solidFill>
                  <a:srgbClr val="FFC000"/>
                </a:solidFill>
              </a:rPr>
              <a:t>actual leases </a:t>
            </a:r>
            <a:r>
              <a:rPr lang="en-US" sz="1800" dirty="0" smtClean="0"/>
              <a:t>represent </a:t>
            </a:r>
            <a:r>
              <a:rPr lang="en-US" sz="1800" dirty="0" smtClean="0">
                <a:solidFill>
                  <a:srgbClr val="FFC000"/>
                </a:solidFill>
              </a:rPr>
              <a:t>market rent.  </a:t>
            </a:r>
            <a:r>
              <a:rPr lang="en-US" sz="1800" dirty="0" smtClean="0"/>
              <a:t>Businesses are not in the business to lose money or overpay above market rent.  The values derived from these market based leases undergo an overwhelming amount of scrutiny by professionals to ensure a return on investment and establish </a:t>
            </a:r>
            <a:r>
              <a:rPr lang="en-US" sz="1800" b="1" dirty="0" smtClean="0">
                <a:solidFill>
                  <a:srgbClr val="FFC000"/>
                </a:solidFill>
                <a:effectLst>
                  <a:outerShdw blurRad="38100" dist="38100" dir="2700000" algn="tl">
                    <a:srgbClr val="000000">
                      <a:alpha val="43137"/>
                    </a:srgbClr>
                  </a:outerShdw>
                </a:effectLst>
              </a:rPr>
              <a:t>true values</a:t>
            </a:r>
            <a:r>
              <a:rPr lang="en-US" sz="1800" dirty="0" smtClean="0"/>
              <a:t>.</a:t>
            </a:r>
            <a:endParaRPr lang="en-US" sz="1800" dirty="0"/>
          </a:p>
          <a:p>
            <a:pPr marL="137160" indent="0">
              <a:buNone/>
            </a:pPr>
            <a:endParaRPr lang="en-US" sz="1800" dirty="0" smtClean="0"/>
          </a:p>
          <a:p>
            <a:pPr marL="137160" indent="0">
              <a:buNone/>
            </a:pPr>
            <a:endParaRPr lang="en-US" sz="1800" dirty="0"/>
          </a:p>
          <a:p>
            <a:endParaRPr lang="en-US" sz="1800" dirty="0" smtClean="0"/>
          </a:p>
          <a:p>
            <a:endParaRPr lang="en-US" sz="1800" dirty="0" smtClean="0"/>
          </a:p>
          <a:p>
            <a:pPr marL="137160" indent="0">
              <a:buNone/>
            </a:pPr>
            <a:endParaRPr lang="en-US" sz="1800" dirty="0" smtClean="0"/>
          </a:p>
          <a:p>
            <a:pPr marL="137160" indent="0">
              <a:buNone/>
            </a:pPr>
            <a:endParaRPr lang="en-US" sz="1800" dirty="0"/>
          </a:p>
          <a:p>
            <a:endParaRPr lang="en-US" sz="2400" dirty="0"/>
          </a:p>
          <a:p>
            <a:pPr marL="137160" indent="0">
              <a:buNone/>
            </a:pPr>
            <a:endParaRPr lang="en-US" sz="2400" dirty="0" smtClean="0"/>
          </a:p>
          <a:p>
            <a:pPr marL="137160" indent="0">
              <a:buNone/>
            </a:pPr>
            <a:endParaRPr lang="en-US" sz="2400" dirty="0" smtClean="0"/>
          </a:p>
          <a:p>
            <a:pPr marL="137160" indent="0">
              <a:buNone/>
            </a:pPr>
            <a:endParaRPr lang="en-US" sz="2200" dirty="0"/>
          </a:p>
          <a:p>
            <a:pPr marL="137160" indent="0">
              <a:buNone/>
            </a:pPr>
            <a:endParaRPr lang="en-US" dirty="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3352800"/>
            <a:ext cx="3987435" cy="2528996"/>
          </a:xfrm>
          <a:prstGeom prst="rect">
            <a:avLst/>
          </a:prstGeom>
        </p:spPr>
      </p:pic>
    </p:spTree>
    <p:extLst>
      <p:ext uri="{BB962C8B-B14F-4D97-AF65-F5344CB8AC3E}">
        <p14:creationId xmlns:p14="http://schemas.microsoft.com/office/powerpoint/2010/main" val="1853017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Damaging Effects of the Walgreens Case</a:t>
            </a:r>
            <a:endParaRPr lang="en-US" dirty="0"/>
          </a:p>
        </p:txBody>
      </p:sp>
      <p:sp>
        <p:nvSpPr>
          <p:cNvPr id="3" name="Content Placeholder 2"/>
          <p:cNvSpPr>
            <a:spLocks noGrp="1"/>
          </p:cNvSpPr>
          <p:nvPr>
            <p:ph idx="1"/>
          </p:nvPr>
        </p:nvSpPr>
        <p:spPr/>
        <p:txBody>
          <a:bodyPr>
            <a:normAutofit/>
          </a:bodyPr>
          <a:lstStyle/>
          <a:p>
            <a:pPr marL="137160" indent="0">
              <a:buNone/>
            </a:pPr>
            <a:r>
              <a:rPr lang="en-US" sz="2000" dirty="0"/>
              <a:t>There are four Walgreens and two CVS pharmacies in West Allis.  Following the Walgreens </a:t>
            </a:r>
            <a:r>
              <a:rPr lang="en-US" sz="2000" dirty="0" smtClean="0"/>
              <a:t>Supreme Court case </a:t>
            </a:r>
            <a:r>
              <a:rPr lang="en-US" sz="2000" dirty="0"/>
              <a:t>all four Walgreens sought and received </a:t>
            </a:r>
            <a:r>
              <a:rPr lang="en-US" sz="2000" dirty="0" smtClean="0"/>
              <a:t>reduced assessments.  </a:t>
            </a:r>
            <a:r>
              <a:rPr lang="en-US" sz="2000" dirty="0"/>
              <a:t>Today, those Walgreens are collectively assessed at $</a:t>
            </a:r>
            <a:r>
              <a:rPr lang="en-US" sz="2000" dirty="0" smtClean="0"/>
              <a:t>7.8 million or an average of </a:t>
            </a:r>
            <a:r>
              <a:rPr lang="en-US" sz="2000" dirty="0" smtClean="0">
                <a:solidFill>
                  <a:srgbClr val="FFC000"/>
                </a:solidFill>
              </a:rPr>
              <a:t>$1.95 million </a:t>
            </a:r>
            <a:r>
              <a:rPr lang="en-US" sz="2000" dirty="0" smtClean="0"/>
              <a:t>each.</a:t>
            </a:r>
          </a:p>
          <a:p>
            <a:pPr marL="137160" indent="0">
              <a:buNone/>
            </a:pPr>
            <a:endParaRPr lang="en-US" sz="1800" dirty="0"/>
          </a:p>
          <a:p>
            <a:pPr marL="137160" indent="0">
              <a:buNone/>
            </a:pPr>
            <a:endParaRPr lang="en-US" sz="1800" dirty="0"/>
          </a:p>
          <a:p>
            <a:endParaRPr lang="en-US" sz="2200" dirty="0"/>
          </a:p>
          <a:p>
            <a:pPr marL="137160" indent="0">
              <a:buNone/>
            </a:pP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200400"/>
            <a:ext cx="6096000" cy="3244410"/>
          </a:xfrm>
          <a:prstGeom prst="rect">
            <a:avLst/>
          </a:prstGeom>
        </p:spPr>
      </p:pic>
    </p:spTree>
    <p:extLst>
      <p:ext uri="{BB962C8B-B14F-4D97-AF65-F5344CB8AC3E}">
        <p14:creationId xmlns:p14="http://schemas.microsoft.com/office/powerpoint/2010/main" val="820863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Damaging Effects of the Walgreens Case</a:t>
            </a:r>
            <a:endParaRPr lang="en-US" dirty="0"/>
          </a:p>
        </p:txBody>
      </p:sp>
      <p:sp>
        <p:nvSpPr>
          <p:cNvPr id="3" name="Content Placeholder 2"/>
          <p:cNvSpPr>
            <a:spLocks noGrp="1"/>
          </p:cNvSpPr>
          <p:nvPr>
            <p:ph idx="1"/>
          </p:nvPr>
        </p:nvSpPr>
        <p:spPr/>
        <p:txBody>
          <a:bodyPr>
            <a:normAutofit/>
          </a:bodyPr>
          <a:lstStyle/>
          <a:p>
            <a:pPr marL="137160" indent="0">
              <a:buNone/>
            </a:pPr>
            <a:r>
              <a:rPr lang="en-US" sz="1800" dirty="0" smtClean="0"/>
              <a:t>The Walgreens located at 6101 W. Greenfield was </a:t>
            </a:r>
            <a:r>
              <a:rPr lang="en-US" sz="1800" dirty="0"/>
              <a:t>listed for sale at $</a:t>
            </a:r>
            <a:r>
              <a:rPr lang="en-US" sz="1800" dirty="0" smtClean="0"/>
              <a:t>5.15 million and recently sold this past March for </a:t>
            </a:r>
            <a:r>
              <a:rPr lang="en-US" sz="1800" dirty="0" smtClean="0">
                <a:solidFill>
                  <a:srgbClr val="FFC000"/>
                </a:solidFill>
              </a:rPr>
              <a:t>$4.9 million.  </a:t>
            </a:r>
            <a:r>
              <a:rPr lang="en-US" sz="1800" dirty="0" smtClean="0"/>
              <a:t>This property is assessed at $2.5 million.  (IN A TIF DISTRICT) </a:t>
            </a:r>
          </a:p>
          <a:p>
            <a:pPr marL="137160" indent="0">
              <a:buNone/>
            </a:pPr>
            <a:endParaRPr lang="en-US" sz="2200" dirty="0" smtClean="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90800"/>
            <a:ext cx="5934617" cy="3783865"/>
          </a:xfrm>
          <a:prstGeom prst="rect">
            <a:avLst/>
          </a:prstGeom>
        </p:spPr>
      </p:pic>
    </p:spTree>
    <p:extLst>
      <p:ext uri="{BB962C8B-B14F-4D97-AF65-F5344CB8AC3E}">
        <p14:creationId xmlns:p14="http://schemas.microsoft.com/office/powerpoint/2010/main" val="16771779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Damaging Effects of the Walgreens Case</a:t>
            </a:r>
            <a:endParaRPr lang="en-US" dirty="0"/>
          </a:p>
        </p:txBody>
      </p:sp>
      <p:sp>
        <p:nvSpPr>
          <p:cNvPr id="3" name="Content Placeholder 2"/>
          <p:cNvSpPr>
            <a:spLocks noGrp="1"/>
          </p:cNvSpPr>
          <p:nvPr>
            <p:ph idx="1"/>
          </p:nvPr>
        </p:nvSpPr>
        <p:spPr/>
        <p:txBody>
          <a:bodyPr>
            <a:normAutofit/>
          </a:bodyPr>
          <a:lstStyle/>
          <a:p>
            <a:pPr marL="137160" indent="0">
              <a:buNone/>
            </a:pPr>
            <a:r>
              <a:rPr lang="en-US" sz="2200" dirty="0" smtClean="0"/>
              <a:t>Moreover, Walgreens typically sell for around $5 million </a:t>
            </a:r>
            <a:r>
              <a:rPr lang="en-US" sz="2200" dirty="0"/>
              <a:t>or more in </a:t>
            </a:r>
            <a:r>
              <a:rPr lang="en-US" sz="2200" dirty="0" smtClean="0"/>
              <a:t>Wisconsin.  For the four Walgreens located in West Allis that suggests a total fair market </a:t>
            </a:r>
            <a:r>
              <a:rPr lang="en-US" sz="2200" dirty="0"/>
              <a:t>value of </a:t>
            </a:r>
            <a:r>
              <a:rPr lang="en-US" sz="2200" u="sng" dirty="0" smtClean="0"/>
              <a:t>$</a:t>
            </a:r>
            <a:r>
              <a:rPr lang="en-US" sz="2200" u="sng" dirty="0"/>
              <a:t>20 million </a:t>
            </a:r>
            <a:r>
              <a:rPr lang="en-US" sz="2200" dirty="0"/>
              <a:t>or more.  </a:t>
            </a:r>
            <a:r>
              <a:rPr lang="en-US" sz="2200" dirty="0" smtClean="0"/>
              <a:t>Yet, we are forced to assess them at less than $8 million collectively.</a:t>
            </a:r>
            <a:endParaRPr lang="en-US" sz="2200" dirty="0"/>
          </a:p>
          <a:p>
            <a:pPr marL="137160" indent="0">
              <a:buNone/>
            </a:pPr>
            <a:endParaRPr lang="en-US" sz="2200" dirty="0"/>
          </a:p>
          <a:p>
            <a:pPr marL="137160" indent="0">
              <a:buNone/>
            </a:pPr>
            <a:r>
              <a:rPr lang="en-US" sz="2200" b="1" dirty="0" smtClean="0">
                <a:effectLst>
                  <a:outerShdw blurRad="38100" dist="38100" dir="2700000" algn="tl">
                    <a:srgbClr val="000000">
                      <a:alpha val="43137"/>
                    </a:srgbClr>
                  </a:outerShdw>
                </a:effectLst>
              </a:rPr>
              <a:t>That’s more than </a:t>
            </a:r>
            <a:r>
              <a:rPr lang="en-US" sz="2200" b="1" dirty="0" smtClean="0">
                <a:solidFill>
                  <a:srgbClr val="FFC000"/>
                </a:solidFill>
                <a:effectLst>
                  <a:outerShdw blurRad="38100" dist="38100" dir="2700000" algn="tl">
                    <a:srgbClr val="000000">
                      <a:alpha val="43137"/>
                    </a:srgbClr>
                  </a:outerShdw>
                </a:effectLst>
              </a:rPr>
              <a:t>$12 million lost </a:t>
            </a:r>
            <a:r>
              <a:rPr lang="en-US" sz="2200" b="1" dirty="0">
                <a:effectLst>
                  <a:outerShdw blurRad="38100" dist="38100" dir="2700000" algn="tl">
                    <a:srgbClr val="000000">
                      <a:alpha val="43137"/>
                    </a:srgbClr>
                  </a:outerShdw>
                </a:effectLst>
              </a:rPr>
              <a:t>and the tax burden shifted to homeowners and small business owners</a:t>
            </a:r>
            <a:r>
              <a:rPr lang="en-US" sz="2200" dirty="0">
                <a:effectLst>
                  <a:outerShdw blurRad="38100" dist="38100" dir="2700000" algn="tl">
                    <a:srgbClr val="000000">
                      <a:alpha val="43137"/>
                    </a:srgbClr>
                  </a:outerShdw>
                </a:effectLst>
              </a:rPr>
              <a:t>.</a:t>
            </a:r>
          </a:p>
          <a:p>
            <a:endParaRPr lang="en-US" dirty="0"/>
          </a:p>
        </p:txBody>
      </p:sp>
    </p:spTree>
    <p:extLst>
      <p:ext uri="{BB962C8B-B14F-4D97-AF65-F5344CB8AC3E}">
        <p14:creationId xmlns:p14="http://schemas.microsoft.com/office/powerpoint/2010/main" val="34931981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74638"/>
            <a:ext cx="2971800" cy="1143000"/>
          </a:xfrm>
        </p:spPr>
        <p:txBody>
          <a:bodyPr/>
          <a:lstStyle/>
          <a:p>
            <a:r>
              <a:rPr lang="en-US" dirty="0" smtClean="0"/>
              <a:t>Impacts</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5715000" y="1676400"/>
            <a:ext cx="2971800" cy="4449763"/>
          </a:xfrm>
        </p:spPr>
        <p:txBody>
          <a:bodyPr/>
          <a:lstStyle/>
          <a:p>
            <a:r>
              <a:rPr lang="en-US" dirty="0" smtClean="0"/>
              <a:t>Main Street/Small business</a:t>
            </a:r>
          </a:p>
          <a:p>
            <a:endParaRPr lang="en-US" dirty="0" smtClean="0"/>
          </a:p>
          <a:p>
            <a:r>
              <a:rPr lang="en-US" dirty="0" smtClean="0"/>
              <a:t>Residents </a:t>
            </a:r>
          </a:p>
          <a:p>
            <a:r>
              <a:rPr lang="en-US" dirty="0" smtClean="0"/>
              <a:t>Talent attraction </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2791" t="203" r="17674" b="-203"/>
          <a:stretch/>
        </p:blipFill>
        <p:spPr>
          <a:xfrm>
            <a:off x="152400" y="228600"/>
            <a:ext cx="5443870" cy="6096000"/>
          </a:xfrm>
          <a:prstGeom prst="rect">
            <a:avLst/>
          </a:prstGeom>
        </p:spPr>
      </p:pic>
    </p:spTree>
    <p:extLst>
      <p:ext uri="{BB962C8B-B14F-4D97-AF65-F5344CB8AC3E}">
        <p14:creationId xmlns:p14="http://schemas.microsoft.com/office/powerpoint/2010/main" val="2010000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Shifting of the Tax Burden</a:t>
            </a:r>
          </a:p>
        </p:txBody>
      </p:sp>
      <p:sp>
        <p:nvSpPr>
          <p:cNvPr id="3" name="Content Placeholder 2"/>
          <p:cNvSpPr>
            <a:spLocks noGrp="1"/>
          </p:cNvSpPr>
          <p:nvPr>
            <p:ph idx="1"/>
          </p:nvPr>
        </p:nvSpPr>
        <p:spPr/>
        <p:txBody>
          <a:bodyPr>
            <a:normAutofit/>
          </a:bodyPr>
          <a:lstStyle/>
          <a:p>
            <a:pPr marL="137160" indent="0">
              <a:buNone/>
            </a:pPr>
            <a:endParaRPr lang="en-US" sz="2200" dirty="0"/>
          </a:p>
          <a:p>
            <a:pPr marL="137160" indent="0">
              <a:buNone/>
            </a:pPr>
            <a:r>
              <a:rPr lang="en-US" sz="2200" dirty="0" smtClean="0"/>
              <a:t>So how does this </a:t>
            </a:r>
            <a:r>
              <a:rPr lang="en-US" dirty="0" smtClean="0">
                <a:solidFill>
                  <a:srgbClr val="FFC000"/>
                </a:solidFill>
                <a:effectLst>
                  <a:outerShdw blurRad="38100" dist="38100" dir="2700000" algn="tl">
                    <a:srgbClr val="000000">
                      <a:alpha val="43137"/>
                    </a:srgbClr>
                  </a:outerShdw>
                </a:effectLst>
              </a:rPr>
              <a:t>shift of </a:t>
            </a:r>
            <a:r>
              <a:rPr lang="en-US" dirty="0">
                <a:solidFill>
                  <a:srgbClr val="FFC000"/>
                </a:solidFill>
                <a:effectLst>
                  <a:outerShdw blurRad="38100" dist="38100" dir="2700000" algn="tl">
                    <a:srgbClr val="000000">
                      <a:alpha val="43137"/>
                    </a:srgbClr>
                  </a:outerShdw>
                </a:effectLst>
              </a:rPr>
              <a:t>the tax burden</a:t>
            </a:r>
            <a:r>
              <a:rPr lang="en-US" dirty="0">
                <a:effectLst>
                  <a:outerShdw blurRad="38100" dist="38100" dir="2700000" algn="tl">
                    <a:srgbClr val="000000">
                      <a:alpha val="43137"/>
                    </a:srgbClr>
                  </a:outerShdw>
                </a:effectLst>
              </a:rPr>
              <a:t> </a:t>
            </a:r>
            <a:r>
              <a:rPr lang="en-US" sz="2200" dirty="0" smtClean="0"/>
              <a:t>happen? </a:t>
            </a:r>
            <a:endParaRPr lang="en-US" sz="2200" dirty="0"/>
          </a:p>
          <a:p>
            <a:pPr marL="137160" indent="0">
              <a:buNone/>
            </a:pP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791624"/>
            <a:ext cx="4391826" cy="3418323"/>
          </a:xfrm>
          <a:prstGeom prst="rect">
            <a:avLst/>
          </a:prstGeom>
        </p:spPr>
      </p:pic>
    </p:spTree>
    <p:extLst>
      <p:ext uri="{BB962C8B-B14F-4D97-AF65-F5344CB8AC3E}">
        <p14:creationId xmlns:p14="http://schemas.microsoft.com/office/powerpoint/2010/main" val="807583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04800"/>
            <a:ext cx="7924800" cy="990600"/>
          </a:xfrm>
          <a:solidFill>
            <a:srgbClr val="92D050"/>
          </a:solidFill>
        </p:spPr>
        <p:txBody>
          <a:bodyPr>
            <a:normAutofit/>
          </a:bodyPr>
          <a:lstStyle/>
          <a:p>
            <a:pPr algn="ctr"/>
            <a:r>
              <a:rPr lang="en-US" sz="3200" dirty="0">
                <a:solidFill>
                  <a:schemeClr val="bg1"/>
                </a:solidFill>
                <a:latin typeface="Berlin Sans FB" pitchFamily="34" charset="0"/>
              </a:rPr>
              <a:t>Public Policy </a:t>
            </a:r>
          </a:p>
        </p:txBody>
      </p:sp>
      <p:pic>
        <p:nvPicPr>
          <p:cNvPr id="4" name="Picture 2" descr="T:\Photos\CityPhotos\Watertower 025.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tretch/>
        </p:blipFill>
        <p:spPr bwMode="auto">
          <a:xfrm>
            <a:off x="1752600" y="2514600"/>
            <a:ext cx="5210695" cy="38564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73545" y="1524000"/>
            <a:ext cx="7010400" cy="923330"/>
          </a:xfrm>
          <a:prstGeom prst="rect">
            <a:avLst/>
          </a:prstGeom>
        </p:spPr>
        <p:txBody>
          <a:bodyPr wrap="square">
            <a:spAutoFit/>
          </a:bodyPr>
          <a:lstStyle/>
          <a:p>
            <a:pPr marL="36576" indent="0">
              <a:buNone/>
            </a:pPr>
            <a:r>
              <a:rPr lang="en-US" b="1" dirty="0">
                <a:effectLst>
                  <a:outerShdw blurRad="38100" dist="38100" dir="2700000" algn="tl">
                    <a:srgbClr val="000000">
                      <a:alpha val="43137"/>
                    </a:srgbClr>
                  </a:outerShdw>
                </a:effectLst>
              </a:rPr>
              <a:t>A city is not gauged by its length and width, but by the </a:t>
            </a:r>
            <a:r>
              <a:rPr lang="en-US" b="1" u="sng" dirty="0">
                <a:effectLst>
                  <a:outerShdw blurRad="38100" dist="38100" dir="2700000" algn="tl">
                    <a:srgbClr val="000000">
                      <a:alpha val="43137"/>
                    </a:srgbClr>
                  </a:outerShdw>
                </a:effectLst>
              </a:rPr>
              <a:t>broadness of its vision </a:t>
            </a:r>
            <a:r>
              <a:rPr lang="en-US" b="1" dirty="0">
                <a:effectLst>
                  <a:outerShdw blurRad="38100" dist="38100" dir="2700000" algn="tl">
                    <a:srgbClr val="000000">
                      <a:alpha val="43137"/>
                    </a:srgbClr>
                  </a:outerShdw>
                </a:effectLst>
              </a:rPr>
              <a:t>and the </a:t>
            </a:r>
            <a:r>
              <a:rPr lang="en-US" b="1" u="sng" dirty="0">
                <a:effectLst>
                  <a:outerShdw blurRad="38100" dist="38100" dir="2700000" algn="tl">
                    <a:srgbClr val="000000">
                      <a:alpha val="43137"/>
                    </a:srgbClr>
                  </a:outerShdw>
                </a:effectLst>
              </a:rPr>
              <a:t>height of its dreams</a:t>
            </a:r>
            <a:r>
              <a:rPr lang="en-US" b="1" dirty="0">
                <a:effectLst>
                  <a:outerShdw blurRad="38100" dist="38100" dir="2700000" algn="tl">
                    <a:srgbClr val="000000">
                      <a:alpha val="43137"/>
                    </a:srgbClr>
                  </a:outerShdw>
                </a:effectLst>
              </a:rPr>
              <a:t>.  </a:t>
            </a:r>
          </a:p>
          <a:p>
            <a:pPr marL="36576" indent="0">
              <a:buNone/>
            </a:pPr>
            <a:r>
              <a:rPr lang="en-US" b="1" dirty="0">
                <a:effectLst>
                  <a:outerShdw blurRad="38100" dist="38100" dir="2700000" algn="tl">
                    <a:srgbClr val="000000">
                      <a:alpha val="43137"/>
                    </a:srgbClr>
                  </a:outerShdw>
                </a:effectLst>
              </a:rPr>
              <a:t>					Herb Caen </a:t>
            </a:r>
          </a:p>
        </p:txBody>
      </p:sp>
    </p:spTree>
    <p:extLst>
      <p:ext uri="{BB962C8B-B14F-4D97-AF65-F5344CB8AC3E}">
        <p14:creationId xmlns:p14="http://schemas.microsoft.com/office/powerpoint/2010/main" val="1406771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grpId="0" nodeType="after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of the Tax Burden</a:t>
            </a:r>
          </a:p>
        </p:txBody>
      </p:sp>
      <p:sp>
        <p:nvSpPr>
          <p:cNvPr id="3" name="Content Placeholder 2"/>
          <p:cNvSpPr>
            <a:spLocks noGrp="1"/>
          </p:cNvSpPr>
          <p:nvPr>
            <p:ph idx="1"/>
          </p:nvPr>
        </p:nvSpPr>
        <p:spPr/>
        <p:txBody>
          <a:bodyPr>
            <a:normAutofit/>
          </a:bodyPr>
          <a:lstStyle/>
          <a:p>
            <a:pPr marL="137160" indent="0" algn="ctr">
              <a:buNone/>
            </a:pPr>
            <a:r>
              <a:rPr lang="en-US" sz="2000" b="1" i="1" dirty="0" smtClean="0"/>
              <a:t>“</a:t>
            </a:r>
            <a:r>
              <a:rPr lang="en-US" sz="2000" b="1" dirty="0" smtClean="0"/>
              <a:t>The Waterbed Effect” </a:t>
            </a:r>
          </a:p>
          <a:p>
            <a:pPr marL="137160" indent="0">
              <a:buNone/>
            </a:pPr>
            <a:r>
              <a:rPr lang="en-US" sz="1400" dirty="0" smtClean="0"/>
              <a:t> </a:t>
            </a:r>
          </a:p>
          <a:p>
            <a:pPr marL="137160" indent="0">
              <a:buNone/>
            </a:pPr>
            <a:endParaRPr lang="en-US" sz="1400" i="1" dirty="0"/>
          </a:p>
          <a:p>
            <a:pPr marL="137160" indent="0">
              <a:buNone/>
            </a:pPr>
            <a:endParaRPr lang="en-US" sz="1400" i="1" dirty="0" smtClean="0"/>
          </a:p>
          <a:p>
            <a:pPr marL="137160" indent="0" algn="ctr">
              <a:buNone/>
            </a:pPr>
            <a:endParaRPr lang="en-US" sz="1400" i="1" dirty="0"/>
          </a:p>
          <a:p>
            <a:pPr marL="137160" indent="0" algn="ctr">
              <a:buNone/>
            </a:pPr>
            <a:endParaRPr lang="en-US" sz="1400" i="1" dirty="0" smtClean="0"/>
          </a:p>
          <a:p>
            <a:pPr marL="137160" indent="0" algn="ctr">
              <a:buNone/>
            </a:pPr>
            <a:endParaRPr lang="en-US" sz="1400"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981200"/>
            <a:ext cx="5554436" cy="4241569"/>
          </a:xfrm>
          <a:prstGeom prst="rect">
            <a:avLst/>
          </a:prstGeom>
        </p:spPr>
      </p:pic>
    </p:spTree>
    <p:extLst>
      <p:ext uri="{BB962C8B-B14F-4D97-AF65-F5344CB8AC3E}">
        <p14:creationId xmlns:p14="http://schemas.microsoft.com/office/powerpoint/2010/main" val="1719628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Shifting of the Tax Burden</a:t>
            </a:r>
            <a:endParaRPr lang="en-US" dirty="0"/>
          </a:p>
        </p:txBody>
      </p:sp>
      <p:sp>
        <p:nvSpPr>
          <p:cNvPr id="3" name="Content Placeholder 2"/>
          <p:cNvSpPr>
            <a:spLocks noGrp="1"/>
          </p:cNvSpPr>
          <p:nvPr>
            <p:ph idx="1"/>
          </p:nvPr>
        </p:nvSpPr>
        <p:spPr/>
        <p:txBody>
          <a:bodyPr>
            <a:normAutofit/>
          </a:bodyPr>
          <a:lstStyle/>
          <a:p>
            <a:pPr marL="137160" indent="0">
              <a:buNone/>
            </a:pPr>
            <a:r>
              <a:rPr lang="en-US" sz="2000" dirty="0" smtClean="0"/>
              <a:t>Let’s say the </a:t>
            </a:r>
            <a:r>
              <a:rPr lang="en-US" sz="2000" i="1" dirty="0" smtClean="0"/>
              <a:t>Village of Honey Creek </a:t>
            </a:r>
            <a:r>
              <a:rPr lang="en-US" sz="2000" dirty="0" smtClean="0"/>
              <a:t>has four properties.  Each of these properties are valued at $250,000 each for a total value of $1,000,000.  Notice that each property’s value equals exactly 25% of the total value, i.e., ($250,000/$1,000,000 = 25%)</a:t>
            </a:r>
          </a:p>
          <a:p>
            <a:endParaRPr lang="en-US" sz="2000" dirty="0"/>
          </a:p>
          <a:p>
            <a:pPr algn="ctr"/>
            <a:r>
              <a:rPr lang="en-US" sz="2000" dirty="0" smtClean="0"/>
              <a:t>Property #1 	$250,000	25%</a:t>
            </a:r>
          </a:p>
          <a:p>
            <a:pPr algn="ctr"/>
            <a:r>
              <a:rPr lang="en-US" sz="2000" dirty="0"/>
              <a:t>Property </a:t>
            </a:r>
            <a:r>
              <a:rPr lang="en-US" sz="2000" dirty="0" smtClean="0"/>
              <a:t>#2 </a:t>
            </a:r>
            <a:r>
              <a:rPr lang="en-US" sz="2000" dirty="0"/>
              <a:t>	</a:t>
            </a:r>
            <a:r>
              <a:rPr lang="en-US" sz="2000" dirty="0" smtClean="0"/>
              <a:t>$250,000</a:t>
            </a:r>
            <a:r>
              <a:rPr lang="en-US" sz="2000" dirty="0"/>
              <a:t>	</a:t>
            </a:r>
            <a:r>
              <a:rPr lang="en-US" sz="2000" dirty="0" smtClean="0"/>
              <a:t>25%</a:t>
            </a:r>
            <a:endParaRPr lang="en-US" sz="2000" dirty="0"/>
          </a:p>
          <a:p>
            <a:pPr algn="ctr"/>
            <a:r>
              <a:rPr lang="en-US" sz="2000" dirty="0"/>
              <a:t>Property </a:t>
            </a:r>
            <a:r>
              <a:rPr lang="en-US" sz="2000" dirty="0" smtClean="0"/>
              <a:t>#3 </a:t>
            </a:r>
            <a:r>
              <a:rPr lang="en-US" sz="2000" dirty="0"/>
              <a:t>	</a:t>
            </a:r>
            <a:r>
              <a:rPr lang="en-US" sz="2000" dirty="0" smtClean="0"/>
              <a:t>$250,000</a:t>
            </a:r>
            <a:r>
              <a:rPr lang="en-US" sz="2000" dirty="0"/>
              <a:t>	</a:t>
            </a:r>
            <a:r>
              <a:rPr lang="en-US" sz="2000" dirty="0" smtClean="0"/>
              <a:t>25%</a:t>
            </a:r>
            <a:endParaRPr lang="en-US" sz="2000" dirty="0"/>
          </a:p>
          <a:p>
            <a:pPr algn="ctr"/>
            <a:r>
              <a:rPr lang="en-US" sz="2000" dirty="0"/>
              <a:t>Property </a:t>
            </a:r>
            <a:r>
              <a:rPr lang="en-US" sz="2000" dirty="0" smtClean="0"/>
              <a:t>#4 </a:t>
            </a:r>
            <a:r>
              <a:rPr lang="en-US" sz="2000" dirty="0"/>
              <a:t>	</a:t>
            </a:r>
            <a:r>
              <a:rPr lang="en-US" sz="2000" dirty="0" smtClean="0"/>
              <a:t>$250,000</a:t>
            </a:r>
            <a:r>
              <a:rPr lang="en-US" sz="2000" dirty="0"/>
              <a:t>	</a:t>
            </a:r>
            <a:r>
              <a:rPr lang="en-US" sz="2000" dirty="0" smtClean="0"/>
              <a:t>25%</a:t>
            </a:r>
          </a:p>
          <a:p>
            <a:pPr marL="137160" indent="0" algn="ctr">
              <a:buNone/>
            </a:pPr>
            <a:endParaRPr lang="en-US" sz="2000" dirty="0" smtClean="0"/>
          </a:p>
          <a:p>
            <a:pPr algn="ctr"/>
            <a:r>
              <a:rPr lang="en-US" sz="2000" b="1" dirty="0" smtClean="0">
                <a:solidFill>
                  <a:srgbClr val="FFC000"/>
                </a:solidFill>
              </a:rPr>
              <a:t>Total Value	$1,000,000	100%</a:t>
            </a:r>
            <a:endParaRPr lang="en-US" sz="2000" b="1" dirty="0">
              <a:solidFill>
                <a:srgbClr val="FFC000"/>
              </a:solidFill>
            </a:endParaRPr>
          </a:p>
          <a:p>
            <a:pPr marL="137160" indent="0">
              <a:buNone/>
            </a:pPr>
            <a:endParaRPr lang="en-US" sz="2000" dirty="0" smtClean="0"/>
          </a:p>
        </p:txBody>
      </p:sp>
    </p:spTree>
    <p:extLst>
      <p:ext uri="{BB962C8B-B14F-4D97-AF65-F5344CB8AC3E}">
        <p14:creationId xmlns:p14="http://schemas.microsoft.com/office/powerpoint/2010/main" val="12381750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of the Tax Burden</a:t>
            </a:r>
          </a:p>
        </p:txBody>
      </p:sp>
      <p:sp>
        <p:nvSpPr>
          <p:cNvPr id="3" name="Content Placeholder 2"/>
          <p:cNvSpPr>
            <a:spLocks noGrp="1"/>
          </p:cNvSpPr>
          <p:nvPr>
            <p:ph idx="1"/>
          </p:nvPr>
        </p:nvSpPr>
        <p:spPr/>
        <p:txBody>
          <a:bodyPr>
            <a:normAutofit/>
          </a:bodyPr>
          <a:lstStyle/>
          <a:p>
            <a:pPr marL="137160" indent="0">
              <a:buNone/>
            </a:pPr>
            <a:r>
              <a:rPr lang="en-US" sz="2000" dirty="0" smtClean="0"/>
              <a:t>The </a:t>
            </a:r>
            <a:r>
              <a:rPr lang="en-US" sz="2000" i="1" dirty="0"/>
              <a:t>Village of Honey Creek </a:t>
            </a:r>
            <a:r>
              <a:rPr lang="en-US" sz="2000" dirty="0"/>
              <a:t>has a </a:t>
            </a:r>
            <a:r>
              <a:rPr lang="en-US" sz="2000" dirty="0" smtClean="0"/>
              <a:t>tax levy of $25,000, which equates to a mill rate of $25 per $1,000 of value or a 2.5% tax rate, i.e., ($1,000,000 / $25,000 = 2.5% x 1,000 = 25.00)</a:t>
            </a:r>
          </a:p>
          <a:p>
            <a:endParaRPr lang="en-US" sz="2000" dirty="0"/>
          </a:p>
          <a:p>
            <a:pPr marL="137160" indent="0">
              <a:buNone/>
            </a:pPr>
            <a:r>
              <a:rPr lang="en-US" sz="2000" dirty="0" smtClean="0"/>
              <a:t>In a Fair &amp; Equitable property tax system this $25,000 tax burden would be shared by these properties in an equal distribution.</a:t>
            </a:r>
          </a:p>
          <a:p>
            <a:endParaRPr lang="en-US" sz="2000" dirty="0" smtClean="0"/>
          </a:p>
          <a:p>
            <a:pPr algn="ctr"/>
            <a:r>
              <a:rPr lang="en-US" sz="1900" dirty="0"/>
              <a:t>Property #1 	(</a:t>
            </a:r>
            <a:r>
              <a:rPr lang="en-US" sz="1900" dirty="0" smtClean="0"/>
              <a:t>$250,000 / $1,000)  x  25.00 = $6,250</a:t>
            </a:r>
            <a:endParaRPr lang="en-US" sz="1900" dirty="0"/>
          </a:p>
          <a:p>
            <a:pPr algn="ctr"/>
            <a:r>
              <a:rPr lang="en-US" sz="1900" dirty="0" smtClean="0"/>
              <a:t>Property </a:t>
            </a:r>
            <a:r>
              <a:rPr lang="en-US" sz="1900" dirty="0"/>
              <a:t>#2 	 </a:t>
            </a:r>
            <a:r>
              <a:rPr lang="en-US" sz="1900" dirty="0" smtClean="0"/>
              <a:t>($</a:t>
            </a:r>
            <a:r>
              <a:rPr lang="en-US" sz="1900" dirty="0"/>
              <a:t>250,000 / $1,000)  x  25.00 = $6,250</a:t>
            </a:r>
          </a:p>
          <a:p>
            <a:pPr algn="ctr"/>
            <a:r>
              <a:rPr lang="en-US" sz="1900" dirty="0"/>
              <a:t>Property #3 	 </a:t>
            </a:r>
            <a:r>
              <a:rPr lang="en-US" sz="1900" dirty="0" smtClean="0"/>
              <a:t>($</a:t>
            </a:r>
            <a:r>
              <a:rPr lang="en-US" sz="1900" dirty="0"/>
              <a:t>250,000 / $1,000)  x  25.00 = $6,250</a:t>
            </a:r>
          </a:p>
          <a:p>
            <a:pPr algn="ctr"/>
            <a:r>
              <a:rPr lang="en-US" sz="1900" dirty="0"/>
              <a:t>Property #4 	 </a:t>
            </a:r>
            <a:r>
              <a:rPr lang="en-US" sz="1900" dirty="0" smtClean="0"/>
              <a:t>($</a:t>
            </a:r>
            <a:r>
              <a:rPr lang="en-US" sz="1900" dirty="0"/>
              <a:t>250,000 / $1,000)  x  25.00 = $6,250</a:t>
            </a:r>
          </a:p>
          <a:p>
            <a:pPr marL="137160" indent="0" algn="ctr">
              <a:buNone/>
            </a:pPr>
            <a:endParaRPr lang="en-US" sz="1900" dirty="0"/>
          </a:p>
          <a:p>
            <a:pPr algn="ctr"/>
            <a:r>
              <a:rPr lang="en-US" sz="1900" b="1" dirty="0">
                <a:solidFill>
                  <a:srgbClr val="FFC000"/>
                </a:solidFill>
              </a:rPr>
              <a:t>Total </a:t>
            </a:r>
            <a:r>
              <a:rPr lang="en-US" sz="1900" b="1" dirty="0" smtClean="0">
                <a:solidFill>
                  <a:srgbClr val="FFC000"/>
                </a:solidFill>
              </a:rPr>
              <a:t>Tax Burden</a:t>
            </a:r>
            <a:r>
              <a:rPr lang="en-US" sz="1900" b="1" dirty="0">
                <a:solidFill>
                  <a:srgbClr val="FFC000"/>
                </a:solidFill>
              </a:rPr>
              <a:t>	</a:t>
            </a:r>
            <a:r>
              <a:rPr lang="en-US" sz="1900" b="1" dirty="0" smtClean="0">
                <a:solidFill>
                  <a:srgbClr val="FFC000"/>
                </a:solidFill>
              </a:rPr>
              <a:t>	$1,000,000</a:t>
            </a:r>
            <a:r>
              <a:rPr lang="en-US" sz="1900" b="1" dirty="0">
                <a:solidFill>
                  <a:srgbClr val="FFC000"/>
                </a:solidFill>
              </a:rPr>
              <a:t>	</a:t>
            </a:r>
            <a:r>
              <a:rPr lang="en-US" sz="1900" b="1" dirty="0" smtClean="0">
                <a:solidFill>
                  <a:srgbClr val="FFC000"/>
                </a:solidFill>
              </a:rPr>
              <a:t>	$25,000</a:t>
            </a:r>
            <a:endParaRPr lang="en-US" sz="1900" b="1" dirty="0">
              <a:solidFill>
                <a:srgbClr val="FFC000"/>
              </a:solidFill>
            </a:endParaRPr>
          </a:p>
          <a:p>
            <a:endParaRPr lang="en-US" dirty="0"/>
          </a:p>
        </p:txBody>
      </p:sp>
    </p:spTree>
    <p:extLst>
      <p:ext uri="{BB962C8B-B14F-4D97-AF65-F5344CB8AC3E}">
        <p14:creationId xmlns:p14="http://schemas.microsoft.com/office/powerpoint/2010/main" val="42868754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of the Tax Burden</a:t>
            </a:r>
          </a:p>
        </p:txBody>
      </p:sp>
      <p:sp>
        <p:nvSpPr>
          <p:cNvPr id="3" name="Content Placeholder 2"/>
          <p:cNvSpPr>
            <a:spLocks noGrp="1"/>
          </p:cNvSpPr>
          <p:nvPr>
            <p:ph idx="1"/>
          </p:nvPr>
        </p:nvSpPr>
        <p:spPr/>
        <p:txBody>
          <a:bodyPr>
            <a:normAutofit lnSpcReduction="10000"/>
          </a:bodyPr>
          <a:lstStyle/>
          <a:p>
            <a:pPr marL="137160" indent="0">
              <a:buNone/>
            </a:pPr>
            <a:r>
              <a:rPr lang="en-US" sz="2000" dirty="0" smtClean="0"/>
              <a:t>Now let’s say the owner of </a:t>
            </a:r>
            <a:r>
              <a:rPr lang="en-US" sz="2000" dirty="0" smtClean="0">
                <a:solidFill>
                  <a:srgbClr val="FF0000"/>
                </a:solidFill>
              </a:rPr>
              <a:t>Property #2</a:t>
            </a:r>
            <a:r>
              <a:rPr lang="en-US" sz="2000" dirty="0" smtClean="0"/>
              <a:t> uses the Dark Store Theory  and successfully appeals the assessed value and it is now “worth” half of what it was before.  </a:t>
            </a:r>
          </a:p>
          <a:p>
            <a:endParaRPr lang="en-US" sz="2000" dirty="0" smtClean="0"/>
          </a:p>
          <a:p>
            <a:pPr marL="137160" indent="0">
              <a:buNone/>
            </a:pPr>
            <a:r>
              <a:rPr lang="en-US" sz="2000" dirty="0" smtClean="0"/>
              <a:t>You’ll notice that a few things happen: the total value of the </a:t>
            </a:r>
            <a:r>
              <a:rPr lang="en-US" sz="2000" i="1" dirty="0" smtClean="0"/>
              <a:t>Village of Honey Creek </a:t>
            </a:r>
            <a:r>
              <a:rPr lang="en-US" sz="2000" dirty="0" smtClean="0"/>
              <a:t>drops to $875,000 and the percent share of value of each property changes. </a:t>
            </a:r>
          </a:p>
          <a:p>
            <a:pPr marL="137160" indent="0">
              <a:buNone/>
            </a:pPr>
            <a:r>
              <a:rPr lang="en-US" sz="2000" dirty="0" smtClean="0"/>
              <a:t> </a:t>
            </a:r>
            <a:endParaRPr lang="en-US" sz="2000" dirty="0"/>
          </a:p>
          <a:p>
            <a:pPr algn="ctr"/>
            <a:r>
              <a:rPr lang="en-US" sz="2000" dirty="0"/>
              <a:t>Property #1 	$250,000	</a:t>
            </a:r>
            <a:r>
              <a:rPr lang="en-US" sz="2000" dirty="0" smtClean="0"/>
              <a:t>28.6%</a:t>
            </a:r>
            <a:endParaRPr lang="en-US" sz="2000" dirty="0"/>
          </a:p>
          <a:p>
            <a:pPr algn="ctr"/>
            <a:r>
              <a:rPr lang="en-US" sz="2000" dirty="0">
                <a:solidFill>
                  <a:srgbClr val="FF0000"/>
                </a:solidFill>
              </a:rPr>
              <a:t>Property #2 	</a:t>
            </a:r>
            <a:r>
              <a:rPr lang="en-US" sz="2000" dirty="0" smtClean="0">
                <a:solidFill>
                  <a:srgbClr val="FF0000"/>
                </a:solidFill>
              </a:rPr>
              <a:t>$125,000</a:t>
            </a:r>
            <a:r>
              <a:rPr lang="en-US" sz="2000" dirty="0">
                <a:solidFill>
                  <a:srgbClr val="FF0000"/>
                </a:solidFill>
              </a:rPr>
              <a:t>	</a:t>
            </a:r>
            <a:r>
              <a:rPr lang="en-US" sz="2000" dirty="0" smtClean="0">
                <a:solidFill>
                  <a:srgbClr val="FF0000"/>
                </a:solidFill>
              </a:rPr>
              <a:t>14.2%</a:t>
            </a:r>
            <a:endParaRPr lang="en-US" sz="2000" dirty="0">
              <a:solidFill>
                <a:srgbClr val="FF0000"/>
              </a:solidFill>
            </a:endParaRPr>
          </a:p>
          <a:p>
            <a:pPr algn="ctr"/>
            <a:r>
              <a:rPr lang="en-US" sz="2000" dirty="0"/>
              <a:t>Property #3 	$250,000	</a:t>
            </a:r>
            <a:r>
              <a:rPr lang="en-US" sz="2000" dirty="0" smtClean="0"/>
              <a:t>28.6%</a:t>
            </a:r>
            <a:endParaRPr lang="en-US" sz="2000" dirty="0"/>
          </a:p>
          <a:p>
            <a:pPr algn="ctr"/>
            <a:r>
              <a:rPr lang="en-US" sz="2000" dirty="0"/>
              <a:t>Property #4 	$250,000	</a:t>
            </a:r>
            <a:r>
              <a:rPr lang="en-US" sz="2000" dirty="0" smtClean="0"/>
              <a:t>28.6%</a:t>
            </a:r>
            <a:endParaRPr lang="en-US" sz="2000" dirty="0"/>
          </a:p>
          <a:p>
            <a:pPr marL="137160" indent="0" algn="ctr">
              <a:buNone/>
            </a:pPr>
            <a:endParaRPr lang="en-US" sz="2000" dirty="0"/>
          </a:p>
          <a:p>
            <a:pPr algn="ctr"/>
            <a:r>
              <a:rPr lang="en-US" sz="2000" b="1" dirty="0">
                <a:solidFill>
                  <a:srgbClr val="FFC000"/>
                </a:solidFill>
              </a:rPr>
              <a:t>Total Value	</a:t>
            </a:r>
            <a:r>
              <a:rPr lang="en-US" sz="2000" b="1" dirty="0" smtClean="0">
                <a:solidFill>
                  <a:srgbClr val="FFC000"/>
                </a:solidFill>
              </a:rPr>
              <a:t>$875,000</a:t>
            </a:r>
            <a:r>
              <a:rPr lang="en-US" sz="2000" b="1" dirty="0">
                <a:solidFill>
                  <a:srgbClr val="FFC000"/>
                </a:solidFill>
              </a:rPr>
              <a:t>	100%</a:t>
            </a:r>
          </a:p>
          <a:p>
            <a:endParaRPr lang="en-US" dirty="0"/>
          </a:p>
        </p:txBody>
      </p:sp>
    </p:spTree>
    <p:extLst>
      <p:ext uri="{BB962C8B-B14F-4D97-AF65-F5344CB8AC3E}">
        <p14:creationId xmlns:p14="http://schemas.microsoft.com/office/powerpoint/2010/main" val="2737508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of the Tax Burden</a:t>
            </a:r>
          </a:p>
        </p:txBody>
      </p:sp>
      <p:sp>
        <p:nvSpPr>
          <p:cNvPr id="3" name="Content Placeholder 2"/>
          <p:cNvSpPr>
            <a:spLocks noGrp="1"/>
          </p:cNvSpPr>
          <p:nvPr>
            <p:ph idx="1"/>
          </p:nvPr>
        </p:nvSpPr>
        <p:spPr/>
        <p:txBody>
          <a:bodyPr>
            <a:normAutofit/>
          </a:bodyPr>
          <a:lstStyle/>
          <a:p>
            <a:pPr marL="137160" indent="0">
              <a:buNone/>
            </a:pPr>
            <a:r>
              <a:rPr lang="en-US" sz="2000" dirty="0" smtClean="0"/>
              <a:t>In this case, the </a:t>
            </a:r>
            <a:r>
              <a:rPr lang="en-US" sz="2000" b="1" dirty="0" smtClean="0"/>
              <a:t>tax burden </a:t>
            </a:r>
            <a:r>
              <a:rPr lang="en-US" sz="2000" dirty="0" smtClean="0"/>
              <a:t>for the </a:t>
            </a:r>
            <a:r>
              <a:rPr lang="en-US" sz="2000" i="1" dirty="0" smtClean="0"/>
              <a:t>Village of Honey Creek </a:t>
            </a:r>
            <a:r>
              <a:rPr lang="en-US" sz="2000" dirty="0" smtClean="0"/>
              <a:t>remains constant at $25,000, but now the new mill rate is $28.60 per $1,000 of value, or 2.86% tax rate, i.e., ($25,000 / $875,000 = 2.86% x 1,000 = 28.60)</a:t>
            </a:r>
            <a:endParaRPr lang="en-US" sz="2000" dirty="0"/>
          </a:p>
          <a:p>
            <a:pPr marL="137160" indent="0">
              <a:buNone/>
            </a:pPr>
            <a:r>
              <a:rPr lang="en-US" sz="2000" dirty="0"/>
              <a:t> </a:t>
            </a:r>
          </a:p>
          <a:p>
            <a:pPr algn="ctr"/>
            <a:r>
              <a:rPr lang="en-US" sz="2000" dirty="0"/>
              <a:t>Property #1 	</a:t>
            </a:r>
            <a:r>
              <a:rPr lang="en-US" sz="2000" dirty="0" smtClean="0"/>
              <a:t>($</a:t>
            </a:r>
            <a:r>
              <a:rPr lang="en-US" sz="2000" dirty="0"/>
              <a:t>250,000 </a:t>
            </a:r>
            <a:r>
              <a:rPr lang="en-US" sz="2000" dirty="0" smtClean="0"/>
              <a:t> / $1,000) x 28.60 </a:t>
            </a:r>
            <a:r>
              <a:rPr lang="en-US" sz="2000" dirty="0"/>
              <a:t>= </a:t>
            </a:r>
            <a:r>
              <a:rPr lang="en-US" sz="2000" dirty="0" smtClean="0"/>
              <a:t>$7,150</a:t>
            </a:r>
            <a:endParaRPr lang="en-US" sz="2000" dirty="0"/>
          </a:p>
          <a:p>
            <a:pPr algn="ctr"/>
            <a:r>
              <a:rPr lang="en-US" sz="2000" dirty="0">
                <a:solidFill>
                  <a:srgbClr val="FF0000"/>
                </a:solidFill>
              </a:rPr>
              <a:t>Property #2 	 </a:t>
            </a:r>
            <a:r>
              <a:rPr lang="en-US" sz="2000" dirty="0" smtClean="0">
                <a:solidFill>
                  <a:srgbClr val="FF0000"/>
                </a:solidFill>
              </a:rPr>
              <a:t>($125,000  </a:t>
            </a:r>
            <a:r>
              <a:rPr lang="en-US" sz="2000" dirty="0">
                <a:solidFill>
                  <a:srgbClr val="FF0000"/>
                </a:solidFill>
              </a:rPr>
              <a:t>/ $1,000) x 28.60 = </a:t>
            </a:r>
            <a:r>
              <a:rPr lang="en-US" sz="2000" dirty="0" smtClean="0">
                <a:solidFill>
                  <a:srgbClr val="FF0000"/>
                </a:solidFill>
              </a:rPr>
              <a:t>$3,550</a:t>
            </a:r>
            <a:endParaRPr lang="en-US" sz="2000" dirty="0">
              <a:solidFill>
                <a:srgbClr val="FF0000"/>
              </a:solidFill>
            </a:endParaRPr>
          </a:p>
          <a:p>
            <a:pPr algn="ctr"/>
            <a:r>
              <a:rPr lang="en-US" sz="2000" dirty="0"/>
              <a:t>Property #3 	 ($250,000  / $1,000) x 28.60 = $7,150</a:t>
            </a:r>
          </a:p>
          <a:p>
            <a:pPr algn="ctr"/>
            <a:r>
              <a:rPr lang="en-US" sz="2000" dirty="0"/>
              <a:t>Property #4 	 ($250,000  / $1,000) x 28.60 = $7,150</a:t>
            </a:r>
          </a:p>
          <a:p>
            <a:pPr algn="ctr"/>
            <a:endParaRPr lang="en-US" sz="2000" dirty="0"/>
          </a:p>
          <a:p>
            <a:pPr algn="ctr"/>
            <a:r>
              <a:rPr lang="en-US" sz="2000" b="1" dirty="0">
                <a:solidFill>
                  <a:srgbClr val="FFC000"/>
                </a:solidFill>
              </a:rPr>
              <a:t>Total Value	$875,000	$</a:t>
            </a:r>
            <a:r>
              <a:rPr lang="en-US" sz="2000" b="1" dirty="0" smtClean="0">
                <a:solidFill>
                  <a:srgbClr val="FFC000"/>
                </a:solidFill>
              </a:rPr>
              <a:t>25,000</a:t>
            </a:r>
          </a:p>
          <a:p>
            <a:pPr marL="137160" indent="0" algn="ctr">
              <a:buNone/>
            </a:pPr>
            <a:endParaRPr lang="en-US" sz="2000" b="1" dirty="0">
              <a:solidFill>
                <a:srgbClr val="FFC000"/>
              </a:solidFill>
            </a:endParaRPr>
          </a:p>
        </p:txBody>
      </p:sp>
    </p:spTree>
    <p:extLst>
      <p:ext uri="{BB962C8B-B14F-4D97-AF65-F5344CB8AC3E}">
        <p14:creationId xmlns:p14="http://schemas.microsoft.com/office/powerpoint/2010/main" val="7237598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of the Tax Burden</a:t>
            </a:r>
          </a:p>
        </p:txBody>
      </p:sp>
      <p:sp>
        <p:nvSpPr>
          <p:cNvPr id="3" name="Content Placeholder 2"/>
          <p:cNvSpPr>
            <a:spLocks noGrp="1"/>
          </p:cNvSpPr>
          <p:nvPr>
            <p:ph idx="1"/>
          </p:nvPr>
        </p:nvSpPr>
        <p:spPr/>
        <p:txBody>
          <a:bodyPr>
            <a:normAutofit/>
          </a:bodyPr>
          <a:lstStyle/>
          <a:p>
            <a:pPr marL="137160" indent="0">
              <a:buNone/>
            </a:pPr>
            <a:r>
              <a:rPr lang="en-US" sz="2000" dirty="0" smtClean="0"/>
              <a:t>.  </a:t>
            </a:r>
          </a:p>
          <a:p>
            <a:pPr marL="137160" indent="0">
              <a:buNone/>
            </a:pPr>
            <a:endParaRPr lang="en-US" sz="2000" dirty="0"/>
          </a:p>
          <a:p>
            <a:pPr marL="137160" indent="0">
              <a:buNone/>
            </a:pPr>
            <a:endParaRPr lang="en-US" sz="2000" dirty="0"/>
          </a:p>
          <a:p>
            <a:pPr marL="137160" indent="0">
              <a:buNone/>
            </a:pP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60" y="1752600"/>
            <a:ext cx="8314122" cy="4604987"/>
          </a:xfrm>
          <a:prstGeom prst="rect">
            <a:avLst/>
          </a:prstGeom>
        </p:spPr>
      </p:pic>
    </p:spTree>
    <p:extLst>
      <p:ext uri="{BB962C8B-B14F-4D97-AF65-F5344CB8AC3E}">
        <p14:creationId xmlns:p14="http://schemas.microsoft.com/office/powerpoint/2010/main" val="25848069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of the Tax Burden</a:t>
            </a:r>
          </a:p>
        </p:txBody>
      </p:sp>
      <p:sp>
        <p:nvSpPr>
          <p:cNvPr id="3" name="Content Placeholder 2"/>
          <p:cNvSpPr>
            <a:spLocks noGrp="1"/>
          </p:cNvSpPr>
          <p:nvPr>
            <p:ph idx="1"/>
          </p:nvPr>
        </p:nvSpPr>
        <p:spPr/>
        <p:txBody>
          <a:bodyPr>
            <a:normAutofit/>
          </a:bodyPr>
          <a:lstStyle/>
          <a:p>
            <a:pPr marL="137160" indent="0">
              <a:buNone/>
            </a:pPr>
            <a:r>
              <a:rPr lang="en-US" sz="2000" dirty="0" smtClean="0"/>
              <a:t>So </a:t>
            </a:r>
            <a:r>
              <a:rPr lang="en-US" sz="2000" dirty="0"/>
              <a:t>the Dark Store </a:t>
            </a:r>
            <a:r>
              <a:rPr lang="en-US" sz="2000" dirty="0" smtClean="0"/>
              <a:t>Theory and Walgreens Case </a:t>
            </a:r>
            <a:r>
              <a:rPr lang="en-US" sz="2000" dirty="0"/>
              <a:t>forces either a </a:t>
            </a:r>
            <a:r>
              <a:rPr lang="en-US" sz="2000" b="1" dirty="0">
                <a:solidFill>
                  <a:srgbClr val="FFC000"/>
                </a:solidFill>
              </a:rPr>
              <a:t>shift of the tax burden </a:t>
            </a:r>
            <a:r>
              <a:rPr lang="en-US" sz="2000" dirty="0"/>
              <a:t>or </a:t>
            </a:r>
            <a:r>
              <a:rPr lang="en-US" sz="2000" b="1" dirty="0">
                <a:solidFill>
                  <a:srgbClr val="FFC000"/>
                </a:solidFill>
              </a:rPr>
              <a:t>cuts to municipal services</a:t>
            </a:r>
            <a:r>
              <a:rPr lang="en-US" sz="2000" dirty="0"/>
              <a:t>.  </a:t>
            </a:r>
            <a:endParaRPr lang="en-US" sz="2000" dirty="0" smtClean="0"/>
          </a:p>
          <a:p>
            <a:pPr marL="137160" indent="0">
              <a:buNone/>
            </a:pPr>
            <a:endParaRPr lang="en-US" sz="2000" dirty="0"/>
          </a:p>
          <a:p>
            <a:pPr marL="137160" indent="0">
              <a:buNone/>
            </a:pPr>
            <a:r>
              <a:rPr lang="en-US" sz="2000" dirty="0"/>
              <a:t>In any case </a:t>
            </a:r>
            <a:r>
              <a:rPr lang="en-US" sz="2000" dirty="0" smtClean="0"/>
              <a:t>the rest of the </a:t>
            </a:r>
            <a:r>
              <a:rPr lang="en-US" sz="2000" b="1" dirty="0" smtClean="0">
                <a:solidFill>
                  <a:srgbClr val="FFC000"/>
                </a:solidFill>
              </a:rPr>
              <a:t>tax </a:t>
            </a:r>
            <a:r>
              <a:rPr lang="en-US" sz="2000" b="1" dirty="0">
                <a:solidFill>
                  <a:srgbClr val="FFC000"/>
                </a:solidFill>
              </a:rPr>
              <a:t>payers are bearing the burden </a:t>
            </a:r>
            <a:r>
              <a:rPr lang="en-US" sz="2000" dirty="0" smtClean="0"/>
              <a:t>in </a:t>
            </a:r>
            <a:r>
              <a:rPr lang="en-US" sz="2000" dirty="0"/>
              <a:t>a disproportionate </a:t>
            </a:r>
            <a:r>
              <a:rPr lang="en-US" sz="2000" dirty="0" smtClean="0"/>
              <a:t>manner.</a:t>
            </a:r>
            <a:endParaRPr lang="en-US" sz="2000" dirty="0"/>
          </a:p>
          <a:p>
            <a:pPr marL="137160" indent="0">
              <a:buNone/>
            </a:pP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329" y="3570006"/>
            <a:ext cx="5721836" cy="3010235"/>
          </a:xfrm>
          <a:prstGeom prst="rect">
            <a:avLst/>
          </a:prstGeom>
        </p:spPr>
      </p:pic>
    </p:spTree>
    <p:extLst>
      <p:ext uri="{BB962C8B-B14F-4D97-AF65-F5344CB8AC3E}">
        <p14:creationId xmlns:p14="http://schemas.microsoft.com/office/powerpoint/2010/main" val="2765750329"/>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This is NOT Fair &amp; Equitable</a:t>
            </a:r>
            <a:endParaRPr lang="en-US" dirty="0"/>
          </a:p>
        </p:txBody>
      </p:sp>
      <p:sp>
        <p:nvSpPr>
          <p:cNvPr id="3" name="Content Placeholder 2"/>
          <p:cNvSpPr>
            <a:spLocks noGrp="1"/>
          </p:cNvSpPr>
          <p:nvPr>
            <p:ph idx="1"/>
          </p:nvPr>
        </p:nvSpPr>
        <p:spPr/>
        <p:txBody>
          <a:bodyPr>
            <a:normAutofit/>
          </a:bodyPr>
          <a:lstStyle/>
          <a:p>
            <a:pPr marL="585216" lvl="1" indent="0">
              <a:buNone/>
            </a:pPr>
            <a:endParaRPr lang="en-US" sz="3200" i="1" dirty="0" smtClean="0"/>
          </a:p>
          <a:p>
            <a:pPr marL="585216" lvl="1" indent="0">
              <a:buNone/>
            </a:pPr>
            <a:endParaRPr lang="en-US" sz="3200" i="1" dirty="0" smtClean="0"/>
          </a:p>
          <a:p>
            <a:pPr marL="585216" lvl="1" indent="0">
              <a:buNone/>
            </a:pPr>
            <a:endParaRPr lang="en-US" sz="2000" dirty="0"/>
          </a:p>
        </p:txBody>
      </p:sp>
      <p:pic>
        <p:nvPicPr>
          <p:cNvPr id="8" name="Picture 7"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494089"/>
            <a:ext cx="6559923" cy="2773111"/>
          </a:xfrm>
          <a:prstGeom prst="rect">
            <a:avLst/>
          </a:prstGeom>
        </p:spPr>
      </p:pic>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549875"/>
            <a:ext cx="3526972" cy="2057400"/>
          </a:xfrm>
          <a:prstGeom prst="rect">
            <a:avLst/>
          </a:prstGeom>
        </p:spPr>
      </p:pic>
      <p:pic>
        <p:nvPicPr>
          <p:cNvPr id="10" name="Picture 9"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7876" y="4549876"/>
            <a:ext cx="4784173" cy="2057400"/>
          </a:xfrm>
          <a:prstGeom prst="rect">
            <a:avLst/>
          </a:prstGeom>
        </p:spPr>
      </p:pic>
    </p:spTree>
    <p:extLst>
      <p:ext uri="{BB962C8B-B14F-4D97-AF65-F5344CB8AC3E}">
        <p14:creationId xmlns:p14="http://schemas.microsoft.com/office/powerpoint/2010/main" val="17515003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effectLst>
                  <a:outerShdw blurRad="38100" dist="38100" dir="2700000" algn="tl">
                    <a:srgbClr val="000000">
                      <a:alpha val="43137"/>
                    </a:srgbClr>
                  </a:outerShdw>
                </a:effectLst>
              </a:rPr>
              <a:t>This</a:t>
            </a:r>
            <a:r>
              <a:rPr lang="en-US" dirty="0" smtClean="0"/>
              <a:t> is Fair &amp; Equitable!</a:t>
            </a:r>
            <a:endParaRPr lang="en-US" dirty="0"/>
          </a:p>
        </p:txBody>
      </p:sp>
      <p:sp>
        <p:nvSpPr>
          <p:cNvPr id="3" name="Content Placeholder 2"/>
          <p:cNvSpPr>
            <a:spLocks noGrp="1"/>
          </p:cNvSpPr>
          <p:nvPr>
            <p:ph idx="1"/>
          </p:nvPr>
        </p:nvSpPr>
        <p:spPr/>
        <p:txBody>
          <a:bodyPr>
            <a:normAutofit/>
          </a:bodyPr>
          <a:lstStyle/>
          <a:p>
            <a:pPr marL="585216" lvl="1" indent="0">
              <a:buNone/>
            </a:pPr>
            <a:endParaRPr lang="en-US" sz="3200" i="1" dirty="0" smtClean="0"/>
          </a:p>
          <a:p>
            <a:pPr marL="585216" lvl="1" indent="0">
              <a:buNone/>
            </a:pPr>
            <a:endParaRPr lang="en-US" sz="3200" i="1" dirty="0" smtClean="0"/>
          </a:p>
          <a:p>
            <a:pPr marL="585216" lvl="1" indent="0">
              <a:buNone/>
            </a:pPr>
            <a:endParaRPr lang="en-US" sz="20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5399"/>
            <a:ext cx="4000501" cy="2286001"/>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904" y="4086001"/>
            <a:ext cx="6477000" cy="2367801"/>
          </a:xfrm>
          <a:prstGeom prst="rect">
            <a:avLst/>
          </a:prstGeom>
        </p:spPr>
      </p:pic>
      <p:pic>
        <p:nvPicPr>
          <p:cNvPr id="7" name="Picture 6"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800600"/>
            <a:ext cx="1712543" cy="938605"/>
          </a:xfrm>
          <a:prstGeom prst="rect">
            <a:avLst/>
          </a:prstGeom>
        </p:spPr>
      </p:pic>
      <p:pic>
        <p:nvPicPr>
          <p:cNvPr id="8" name="Picture 7"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2672" y="1603133"/>
            <a:ext cx="3951718" cy="1670531"/>
          </a:xfrm>
          <a:prstGeom prst="rect">
            <a:avLst/>
          </a:prstGeom>
        </p:spPr>
      </p:pic>
    </p:spTree>
    <p:extLst>
      <p:ext uri="{BB962C8B-B14F-4D97-AF65-F5344CB8AC3E}">
        <p14:creationId xmlns:p14="http://schemas.microsoft.com/office/powerpoint/2010/main" val="211298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Summary and Closing </a:t>
            </a:r>
          </a:p>
        </p:txBody>
      </p:sp>
      <p:sp>
        <p:nvSpPr>
          <p:cNvPr id="3" name="Content Placeholder 2"/>
          <p:cNvSpPr>
            <a:spLocks noGrp="1"/>
          </p:cNvSpPr>
          <p:nvPr>
            <p:ph idx="1"/>
          </p:nvPr>
        </p:nvSpPr>
        <p:spPr/>
        <p:txBody>
          <a:bodyPr/>
          <a:lstStyle/>
          <a:p>
            <a:endParaRPr lang="en-US" dirty="0"/>
          </a:p>
        </p:txBody>
      </p:sp>
      <p:pic>
        <p:nvPicPr>
          <p:cNvPr id="4"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28985" t="24026" r="25346" b="28581"/>
          <a:stretch/>
        </p:blipFill>
        <p:spPr bwMode="auto">
          <a:xfrm>
            <a:off x="838200" y="1828800"/>
            <a:ext cx="704902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45464" y="1980456"/>
            <a:ext cx="2971800" cy="1354217"/>
          </a:xfrm>
          <a:prstGeom prst="rect">
            <a:avLst/>
          </a:prstGeom>
          <a:solidFill>
            <a:srgbClr val="00B050"/>
          </a:solidFill>
          <a:scene3d>
            <a:camera prst="orthographicFront"/>
            <a:lightRig rig="threePt" dir="t"/>
          </a:scene3d>
          <a:sp3d>
            <a:bevelT/>
          </a:sp3d>
        </p:spPr>
        <p:txBody>
          <a:bodyPr wrap="square" rtlCol="0" anchor="ctr">
            <a:spAutoFit/>
          </a:bodyPr>
          <a:lstStyle/>
          <a:p>
            <a:endParaRPr lang="en-US" b="1" dirty="0"/>
          </a:p>
          <a:p>
            <a:pPr algn="ctr"/>
            <a:r>
              <a:rPr lang="en-US" sz="2800" b="1" dirty="0" smtClean="0">
                <a:effectLst>
                  <a:outerShdw blurRad="38100" dist="38100" dir="2700000" algn="tl">
                    <a:srgbClr val="000000">
                      <a:alpha val="43137"/>
                    </a:srgbClr>
                  </a:outerShdw>
                </a:effectLst>
              </a:rPr>
              <a:t>Growth</a:t>
            </a:r>
            <a:r>
              <a:rPr lang="en-US" b="1" dirty="0" smtClean="0">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90227820"/>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Development  - Value - Discussion</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Value</a:t>
            </a:r>
          </a:p>
          <a:p>
            <a:r>
              <a:rPr lang="en-US" dirty="0" smtClean="0"/>
              <a:t>Project </a:t>
            </a:r>
          </a:p>
          <a:p>
            <a:pPr lvl="1"/>
            <a:r>
              <a:rPr lang="en-US" dirty="0" smtClean="0"/>
              <a:t>Cost to Construct</a:t>
            </a:r>
          </a:p>
          <a:p>
            <a:pPr lvl="1"/>
            <a:r>
              <a:rPr lang="en-US" dirty="0" smtClean="0"/>
              <a:t>Financing </a:t>
            </a:r>
          </a:p>
          <a:p>
            <a:pPr lvl="1"/>
            <a:r>
              <a:rPr lang="en-US" dirty="0" smtClean="0"/>
              <a:t>Value</a:t>
            </a:r>
          </a:p>
          <a:p>
            <a:pPr lvl="1"/>
            <a:r>
              <a:rPr lang="en-US" dirty="0" smtClean="0"/>
              <a:t>How will the project perform</a:t>
            </a:r>
          </a:p>
          <a:p>
            <a:pPr lvl="1"/>
            <a:r>
              <a:rPr lang="en-US" dirty="0" smtClean="0"/>
              <a:t>Development Agreement </a:t>
            </a:r>
          </a:p>
          <a:p>
            <a:r>
              <a:rPr lang="en-US" dirty="0" smtClean="0"/>
              <a:t>Protections/Success </a:t>
            </a:r>
          </a:p>
          <a:p>
            <a:r>
              <a:rPr lang="en-US" dirty="0" smtClean="0"/>
              <a:t>Dark Store Theory Walgreens</a:t>
            </a:r>
          </a:p>
          <a:p>
            <a:pPr lvl="1"/>
            <a:endParaRPr lang="en-US" dirty="0" smtClean="0"/>
          </a:p>
          <a:p>
            <a:endParaRPr lang="en-US" dirty="0"/>
          </a:p>
        </p:txBody>
      </p:sp>
      <p:sp>
        <p:nvSpPr>
          <p:cNvPr id="4" name="Content Placeholder 3"/>
          <p:cNvSpPr>
            <a:spLocks noGrp="1"/>
          </p:cNvSpPr>
          <p:nvPr>
            <p:ph sz="half" idx="2"/>
          </p:nvPr>
        </p:nvSpPr>
        <p:spPr/>
        <p:txBody>
          <a:bodyPr>
            <a:normAutofit fontScale="92500" lnSpcReduction="10000"/>
          </a:bodyPr>
          <a:lstStyle/>
          <a:p>
            <a:endParaRPr lang="en-US" dirty="0"/>
          </a:p>
        </p:txBody>
      </p:sp>
      <p:pic>
        <p:nvPicPr>
          <p:cNvPr id="1026" name="Picture 2" descr="im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072447"/>
            <a:ext cx="4038600" cy="323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66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You </a:t>
            </a:r>
            <a:r>
              <a:rPr lang="en-US" dirty="0"/>
              <a:t>D</a:t>
            </a:r>
            <a:r>
              <a:rPr lang="en-US" dirty="0" smtClean="0"/>
              <a:t>o?</a:t>
            </a:r>
            <a:endParaRPr lang="en-US" dirty="0"/>
          </a:p>
        </p:txBody>
      </p:sp>
      <p:sp>
        <p:nvSpPr>
          <p:cNvPr id="3" name="Content Placeholder 2"/>
          <p:cNvSpPr>
            <a:spLocks noGrp="1"/>
          </p:cNvSpPr>
          <p:nvPr>
            <p:ph idx="1"/>
          </p:nvPr>
        </p:nvSpPr>
        <p:spPr/>
        <p:txBody>
          <a:bodyPr/>
          <a:lstStyle/>
          <a:p>
            <a:r>
              <a:rPr lang="en-US" dirty="0" smtClean="0"/>
              <a:t>Support the Bills </a:t>
            </a:r>
          </a:p>
          <a:p>
            <a:r>
              <a:rPr lang="en-US" dirty="0" smtClean="0"/>
              <a:t>Thought – review of sales</a:t>
            </a:r>
          </a:p>
          <a:p>
            <a:pPr lvl="1"/>
            <a:r>
              <a:rPr lang="en-US" dirty="0" smtClean="0"/>
              <a:t>Internet and the aftermath</a:t>
            </a:r>
          </a:p>
          <a:p>
            <a:pPr lvl="1"/>
            <a:r>
              <a:rPr lang="en-US" dirty="0" smtClean="0"/>
              <a:t>How would this be measured?  </a:t>
            </a:r>
            <a:endParaRPr lang="en-US" dirty="0"/>
          </a:p>
          <a:p>
            <a:pPr lvl="1"/>
            <a:endParaRPr lang="en-US" dirty="0" smtClean="0"/>
          </a:p>
          <a:p>
            <a:r>
              <a:rPr lang="en-US" dirty="0" smtClean="0"/>
              <a:t>Cost of construction is increasing</a:t>
            </a:r>
          </a:p>
          <a:p>
            <a:pPr lvl="1"/>
            <a:r>
              <a:rPr lang="en-US" dirty="0" smtClean="0"/>
              <a:t>How can values be decreasing? </a:t>
            </a:r>
          </a:p>
          <a:p>
            <a:pPr lvl="1"/>
            <a:endParaRPr lang="en-US" dirty="0"/>
          </a:p>
          <a:p>
            <a:r>
              <a:rPr lang="en-US" dirty="0" smtClean="0"/>
              <a:t>Real Estate 101 - Location still matters </a:t>
            </a:r>
          </a:p>
        </p:txBody>
      </p:sp>
    </p:spTree>
    <p:extLst>
      <p:ext uri="{BB962C8B-B14F-4D97-AF65-F5344CB8AC3E}">
        <p14:creationId xmlns:p14="http://schemas.microsoft.com/office/powerpoint/2010/main" val="11176455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83697"/>
            <a:ext cx="4114800" cy="3345504"/>
          </a:xfrm>
        </p:spPr>
        <p:txBody>
          <a:bodyPr>
            <a:normAutofit/>
          </a:bodyPr>
          <a:lstStyle/>
          <a:p>
            <a:pPr marL="0" indent="0" algn="ctr">
              <a:buNone/>
            </a:pPr>
            <a:endParaRPr lang="en-US" sz="4400" dirty="0"/>
          </a:p>
          <a:p>
            <a:pPr marL="0" indent="0" algn="ctr">
              <a:buNone/>
            </a:pPr>
            <a:r>
              <a:rPr lang="en-US" sz="9600" dirty="0"/>
              <a:t>?</a:t>
            </a:r>
          </a:p>
        </p:txBody>
      </p:sp>
      <p:pic>
        <p:nvPicPr>
          <p:cNvPr id="5" name="Picture 2" descr="http://mastersonstaffing.com/Portals/_default/Skins/Masterson/images/city_westAlli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086600" y="5154544"/>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solidFill>
                  <a:schemeClr val="tx1"/>
                </a:solidFill>
              </a:rPr>
              <a:t>Thank you and Questions</a:t>
            </a:r>
          </a:p>
        </p:txBody>
      </p:sp>
      <p:pic>
        <p:nvPicPr>
          <p:cNvPr id="7" name="Picture 2" descr="https://photos-5.dropbox.com/t/2/AADnd-XyQ83JxSIheUXxeFCoy9S8-g05ZqlExDUnHOOufg/12/301527038/jpeg/32x32/1/1447459200/0/2/IMG_0049a.jpg/EJWZiPwDGF0gBygH/4jUHP1jqWBOoDKwDwT0IFDo8Y2xcYj-nzVmwx766JE8?size_mode=2&amp;size=1600x1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5150062"/>
            <a:ext cx="1846942" cy="138520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724400" y="1719555"/>
            <a:ext cx="4114800" cy="4572000"/>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8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24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20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8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8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8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8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8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800" kern="1200">
                <a:solidFill>
                  <a:schemeClr val="tx2"/>
                </a:solidFill>
                <a:latin typeface="+mn-lt"/>
                <a:ea typeface="+mn-ea"/>
                <a:cs typeface="+mn-cs"/>
              </a:defRPr>
            </a:lvl9pPr>
          </a:lstStyle>
          <a:p>
            <a:pPr marL="0" indent="0">
              <a:buFont typeface="Wingdings 2" pitchFamily="18" charset="2"/>
              <a:buNone/>
            </a:pPr>
            <a:r>
              <a:rPr lang="en-US" sz="4000" b="1" dirty="0">
                <a:solidFill>
                  <a:srgbClr val="FFFF00"/>
                </a:solidFill>
                <a:effectLst>
                  <a:outerShdw blurRad="38100" dist="38100" dir="2700000" algn="tl">
                    <a:srgbClr val="000000">
                      <a:alpha val="43137"/>
                    </a:srgbClr>
                  </a:outerShdw>
                </a:effectLst>
              </a:rPr>
              <a:t>Patrick Schloss</a:t>
            </a:r>
          </a:p>
          <a:p>
            <a:pPr marL="0" indent="0">
              <a:buFont typeface="Wingdings 2" pitchFamily="18" charset="2"/>
              <a:buNone/>
            </a:pPr>
            <a:r>
              <a:rPr lang="en-US" sz="1600" dirty="0"/>
              <a:t>Community Development Manager </a:t>
            </a:r>
          </a:p>
          <a:p>
            <a:pPr marL="0" indent="0">
              <a:buFont typeface="Wingdings 2" pitchFamily="18" charset="2"/>
              <a:buNone/>
            </a:pPr>
            <a:r>
              <a:rPr lang="en-US" sz="2000" dirty="0"/>
              <a:t>Department of Development  	</a:t>
            </a:r>
          </a:p>
          <a:p>
            <a:pPr marL="0" indent="0">
              <a:buFont typeface="Wingdings 2" pitchFamily="18" charset="2"/>
              <a:buNone/>
            </a:pPr>
            <a:r>
              <a:rPr lang="en-US" sz="2000" b="1" dirty="0">
                <a:solidFill>
                  <a:schemeClr val="tx1"/>
                </a:solidFill>
                <a:hlinkClick r:id="rId4"/>
              </a:rPr>
              <a:t>pschloss@westalliswi.gov</a:t>
            </a:r>
            <a:r>
              <a:rPr lang="en-US" sz="2000" b="1" dirty="0"/>
              <a:t>	</a:t>
            </a:r>
          </a:p>
          <a:p>
            <a:pPr marL="0" indent="0">
              <a:buFont typeface="Wingdings 2" pitchFamily="18" charset="2"/>
              <a:buNone/>
            </a:pPr>
            <a:r>
              <a:rPr lang="en-US" sz="2000" dirty="0"/>
              <a:t>(414) 302-8468</a:t>
            </a:r>
          </a:p>
        </p:txBody>
      </p:sp>
      <p:pic>
        <p:nvPicPr>
          <p:cNvPr id="8" name="Picture 2" descr="C:\Users\pschloss\AppData\Local\Microsoft\Windows\Temporary Internet Files\Content.Outlook\3TAGNH4X\10646705_10100735921155104_3626046900777580054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105400"/>
            <a:ext cx="2913522" cy="14567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GENco.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352800" y="5114362"/>
            <a:ext cx="1600200" cy="1447800"/>
          </a:xfrm>
          <a:prstGeom prst="rect">
            <a:avLst/>
          </a:prstGeom>
          <a:ln>
            <a:noFill/>
          </a:ln>
          <a:effectLst>
            <a:outerShdw blurRad="292100" dist="139700" dir="2700000" algn="tl" rotWithShape="0">
              <a:srgbClr val="333333">
                <a:alpha val="65000"/>
              </a:srgbClr>
            </a:outerShdw>
          </a:effectLst>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400" y="1828800"/>
            <a:ext cx="2040308" cy="2820274"/>
          </a:xfrm>
          <a:prstGeom prst="rect">
            <a:avLst/>
          </a:prstGeom>
        </p:spPr>
      </p:pic>
    </p:spTree>
    <p:extLst>
      <p:ext uri="{BB962C8B-B14F-4D97-AF65-F5344CB8AC3E}">
        <p14:creationId xmlns:p14="http://schemas.microsoft.com/office/powerpoint/2010/main" val="2442550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“101”</a:t>
            </a:r>
            <a:endParaRPr lang="en-US" dirty="0"/>
          </a:p>
        </p:txBody>
      </p:sp>
      <p:sp>
        <p:nvSpPr>
          <p:cNvPr id="3" name="Content Placeholder 2"/>
          <p:cNvSpPr>
            <a:spLocks noGrp="1"/>
          </p:cNvSpPr>
          <p:nvPr>
            <p:ph sz="half" idx="1"/>
          </p:nvPr>
        </p:nvSpPr>
        <p:spPr/>
        <p:txBody>
          <a:bodyPr/>
          <a:lstStyle/>
          <a:p>
            <a:r>
              <a:rPr lang="en-US" dirty="0" smtClean="0"/>
              <a:t>Net Operating Income= NOI 	</a:t>
            </a:r>
            <a:endParaRPr lang="en-US" dirty="0"/>
          </a:p>
        </p:txBody>
      </p:sp>
      <p:sp>
        <p:nvSpPr>
          <p:cNvPr id="4" name="Content Placeholder 3"/>
          <p:cNvSpPr>
            <a:spLocks noGrp="1"/>
          </p:cNvSpPr>
          <p:nvPr>
            <p:ph sz="half" idx="2"/>
          </p:nvPr>
        </p:nvSpPr>
        <p:spPr/>
        <p:txBody>
          <a:bodyPr/>
          <a:lstStyle/>
          <a:p>
            <a:r>
              <a:rPr lang="en-US" dirty="0" smtClean="0"/>
              <a:t>Cap Rate – fundamental test to determine value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791824"/>
            <a:ext cx="6431335" cy="238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952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Walgreens </a:t>
            </a:r>
            <a:endParaRPr lang="en-US" dirty="0"/>
          </a:p>
        </p:txBody>
      </p:sp>
      <p:sp>
        <p:nvSpPr>
          <p:cNvPr id="3" name="Content Placeholder 2"/>
          <p:cNvSpPr>
            <a:spLocks noGrp="1"/>
          </p:cNvSpPr>
          <p:nvPr>
            <p:ph sz="half" idx="1"/>
          </p:nvPr>
        </p:nvSpPr>
        <p:spPr>
          <a:xfrm>
            <a:off x="457200" y="1600201"/>
            <a:ext cx="4038600" cy="4114800"/>
          </a:xfrm>
        </p:spPr>
        <p:txBody>
          <a:bodyPr/>
          <a:lstStyle/>
          <a:p>
            <a:r>
              <a:rPr lang="en-US" dirty="0" smtClean="0"/>
              <a:t>NOI  = $323,444</a:t>
            </a:r>
          </a:p>
          <a:p>
            <a:r>
              <a:rPr lang="en-US" dirty="0" smtClean="0"/>
              <a:t>Divided by</a:t>
            </a:r>
          </a:p>
          <a:p>
            <a:r>
              <a:rPr lang="en-US" dirty="0" smtClean="0"/>
              <a:t>CAP Rate = 6.35%</a:t>
            </a:r>
          </a:p>
          <a:p>
            <a:endParaRPr lang="en-US" dirty="0"/>
          </a:p>
          <a:p>
            <a:r>
              <a:rPr lang="en-US" dirty="0" smtClean="0"/>
              <a:t>Value=$5,093,606</a:t>
            </a:r>
          </a:p>
          <a:p>
            <a:endParaRPr lang="en-US" dirty="0"/>
          </a:p>
          <a:p>
            <a:r>
              <a:rPr lang="en-US" dirty="0" smtClean="0"/>
              <a:t>Source:  </a:t>
            </a:r>
            <a:r>
              <a:rPr lang="en-US" dirty="0" err="1" smtClean="0"/>
              <a:t>Loopnet</a:t>
            </a:r>
            <a:endParaRPr lang="en-US" dirty="0"/>
          </a:p>
        </p:txBody>
      </p:sp>
      <p:sp>
        <p:nvSpPr>
          <p:cNvPr id="4" name="Content Placeholder 3"/>
          <p:cNvSpPr>
            <a:spLocks noGrp="1"/>
          </p:cNvSpPr>
          <p:nvPr>
            <p:ph sz="half" idx="2"/>
          </p:nvPr>
        </p:nvSpPr>
        <p:spPr>
          <a:xfrm>
            <a:off x="4648200" y="1600201"/>
            <a:ext cx="4038600" cy="3810000"/>
          </a:xfrm>
        </p:spPr>
        <p:txBody>
          <a:bodyPr/>
          <a:lstStyle/>
          <a:p>
            <a:endParaRPr lang="en-US" dirty="0"/>
          </a:p>
        </p:txBody>
      </p:sp>
      <p:sp>
        <p:nvSpPr>
          <p:cNvPr id="5" name="TextBox 4"/>
          <p:cNvSpPr txBox="1"/>
          <p:nvPr/>
        </p:nvSpPr>
        <p:spPr>
          <a:xfrm>
            <a:off x="914400" y="5867400"/>
            <a:ext cx="7239000" cy="369332"/>
          </a:xfrm>
          <a:prstGeom prst="rect">
            <a:avLst/>
          </a:prstGeom>
          <a:noFill/>
        </p:spPr>
        <p:txBody>
          <a:bodyPr wrap="square" rtlCol="0">
            <a:spAutoFit/>
          </a:bodyPr>
          <a:lstStyle/>
          <a:p>
            <a:r>
              <a:rPr lang="en-US" dirty="0" smtClean="0"/>
              <a:t>2018 Assessment:   Total of land and improvements: $1,850,300   </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676400"/>
            <a:ext cx="4844845" cy="305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9517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a TIF Development deal work? </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7534275" cy="391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447914"/>
      </p:ext>
    </p:extLst>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Increment Financing 	</a:t>
            </a:r>
            <a:endParaRPr lang="en-US" dirty="0"/>
          </a:p>
        </p:txBody>
      </p:sp>
      <p:pic>
        <p:nvPicPr>
          <p:cNvPr id="5" name="Picture 2" descr="http://abhinavpmp.com/wp-content/uploads/opportunity-cos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4029" y="2133600"/>
            <a:ext cx="7565571" cy="3115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46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2117</TotalTime>
  <Words>1843</Words>
  <Application>Microsoft Office PowerPoint</Application>
  <PresentationFormat>On-screen Show (4:3)</PresentationFormat>
  <Paragraphs>346</Paragraphs>
  <Slides>51</Slides>
  <Notes>12</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Apex</vt:lpstr>
      <vt:lpstr>Slide</vt:lpstr>
      <vt:lpstr> Study Committee on Property Assessment Practices   </vt:lpstr>
      <vt:lpstr>PowerPoint Presentation</vt:lpstr>
      <vt:lpstr>PowerPoint Presentation</vt:lpstr>
      <vt:lpstr>Public Policy </vt:lpstr>
      <vt:lpstr>Development  - Value - Discussion</vt:lpstr>
      <vt:lpstr>Value “101”</vt:lpstr>
      <vt:lpstr>Example – Walgreens </vt:lpstr>
      <vt:lpstr>How does a TIF Development deal work? </vt:lpstr>
      <vt:lpstr>Tax Increment Financing  </vt:lpstr>
      <vt:lpstr>PowerPoint Presentation</vt:lpstr>
      <vt:lpstr>Do Nothing? Provide TIF assistance?</vt:lpstr>
      <vt:lpstr>The Policy of TIF </vt:lpstr>
      <vt:lpstr>PowerPoint Presentation</vt:lpstr>
      <vt:lpstr>Tax Increment Financing    “Transformative Tool” </vt:lpstr>
      <vt:lpstr>Moving from Project to Deal</vt:lpstr>
      <vt:lpstr>BASIC TIF PREMISE</vt:lpstr>
      <vt:lpstr>PowerPoint Presentation</vt:lpstr>
      <vt:lpstr>PowerPoint Presentation</vt:lpstr>
      <vt:lpstr>PowerPoint Presentation</vt:lpstr>
      <vt:lpstr>TIF Protections - Dark Store Theory  </vt:lpstr>
      <vt:lpstr>Dark Store Theory &amp; TIF</vt:lpstr>
      <vt:lpstr>Vacant Burger King Story </vt:lpstr>
      <vt:lpstr>Dark Store Theory</vt:lpstr>
      <vt:lpstr>Dark Store Theory </vt:lpstr>
      <vt:lpstr>Comparable?</vt:lpstr>
      <vt:lpstr>Dark Store Theory  </vt:lpstr>
      <vt:lpstr>Example</vt:lpstr>
      <vt:lpstr>Dark Store Theory </vt:lpstr>
      <vt:lpstr>Example Appeal </vt:lpstr>
      <vt:lpstr>Dark Store or more? </vt:lpstr>
      <vt:lpstr>Damaging Effects of the Walgreens Case</vt:lpstr>
      <vt:lpstr>Damaging Effects of the Walgreens Case</vt:lpstr>
      <vt:lpstr>Example – Walgreens </vt:lpstr>
      <vt:lpstr>Damaging Effects of the Walgreens Case</vt:lpstr>
      <vt:lpstr>Damaging Effects of the Walgreens Case</vt:lpstr>
      <vt:lpstr>Damaging Effects of the Walgreens Case</vt:lpstr>
      <vt:lpstr>Damaging Effects of the Walgreens Case</vt:lpstr>
      <vt:lpstr>Impacts</vt:lpstr>
      <vt:lpstr>Shifting of the Tax Burden</vt:lpstr>
      <vt:lpstr>Shifting of the Tax Burden</vt:lpstr>
      <vt:lpstr>Shifting of the Tax Burden</vt:lpstr>
      <vt:lpstr>Shifting of the Tax Burden</vt:lpstr>
      <vt:lpstr>Shifting of the Tax Burden</vt:lpstr>
      <vt:lpstr>Shifting of the Tax Burden</vt:lpstr>
      <vt:lpstr>Shifting of the Tax Burden</vt:lpstr>
      <vt:lpstr>Shifting of the Tax Burden</vt:lpstr>
      <vt:lpstr>This is NOT Fair &amp; Equitable</vt:lpstr>
      <vt:lpstr>This is Fair &amp; Equitable!</vt:lpstr>
      <vt:lpstr>Summary and Closing </vt:lpstr>
      <vt:lpstr>What Can You Do?</vt:lpstr>
      <vt:lpstr>Thank you and Questions</vt:lpstr>
    </vt:vector>
  </TitlesOfParts>
  <Company>City of West Allis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Willams</dc:creator>
  <cp:lastModifiedBy>Patrick Schloss</cp:lastModifiedBy>
  <cp:revision>159</cp:revision>
  <dcterms:created xsi:type="dcterms:W3CDTF">2018-03-01T15:38:31Z</dcterms:created>
  <dcterms:modified xsi:type="dcterms:W3CDTF">2018-09-05T14:43:20Z</dcterms:modified>
</cp:coreProperties>
</file>