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4" r:id="rId9"/>
    <p:sldId id="285" r:id="rId10"/>
    <p:sldId id="266" r:id="rId11"/>
    <p:sldId id="267" r:id="rId12"/>
    <p:sldId id="268" r:id="rId13"/>
    <p:sldId id="286" r:id="rId14"/>
    <p:sldId id="287" r:id="rId15"/>
    <p:sldId id="270" r:id="rId16"/>
    <p:sldId id="279" r:id="rId17"/>
    <p:sldId id="271" r:id="rId18"/>
    <p:sldId id="272" r:id="rId19"/>
    <p:sldId id="273" r:id="rId20"/>
    <p:sldId id="263" r:id="rId21"/>
    <p:sldId id="274" r:id="rId22"/>
    <p:sldId id="275" r:id="rId23"/>
    <p:sldId id="276" r:id="rId24"/>
    <p:sldId id="280" r:id="rId25"/>
    <p:sldId id="277" r:id="rId26"/>
    <p:sldId id="283" r:id="rId27"/>
    <p:sldId id="284" r:id="rId28"/>
    <p:sldId id="278" r:id="rId29"/>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9CB"/>
          </a:solidFill>
        </a:fill>
      </a:tcStyle>
    </a:wholeTbl>
    <a:band2H>
      <a:tcTxStyle/>
      <a:tcStyle>
        <a:tcBdr/>
        <a:fill>
          <a:solidFill>
            <a:srgbClr val="EE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6CB"/>
          </a:solidFill>
        </a:fill>
      </a:tcStyle>
    </a:wholeTbl>
    <a:band2H>
      <a:tcTxStyle/>
      <a:tcStyle>
        <a:tcBdr/>
        <a:fill>
          <a:solidFill>
            <a:srgbClr val="FAF3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8D0"/>
          </a:solidFill>
        </a:fill>
      </a:tcStyle>
    </a:wholeTbl>
    <a:band2H>
      <a:tcTxStyle/>
      <a:tcStyle>
        <a:tcBdr/>
        <a:fill>
          <a:solidFill>
            <a:srgbClr val="EEED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6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a:defRPr sz="1800" b="1" i="0" u="none" strike="noStrike">
                <a:solidFill>
                  <a:srgbClr val="000000"/>
                </a:solidFill>
                <a:latin typeface="Trebuchet MS"/>
              </a:defRPr>
            </a:pPr>
            <a:r>
              <a:rPr lang="en-US" sz="1800" b="1" i="0" u="none" strike="noStrike">
                <a:solidFill>
                  <a:srgbClr val="000000"/>
                </a:solidFill>
                <a:latin typeface="Trebuchet MS"/>
              </a:rPr>
              <a:t>2016-2017 District Reading</a:t>
            </a:r>
          </a:p>
        </c:rich>
      </c:tx>
      <c:layout>
        <c:manualLayout>
          <c:xMode val="edge"/>
          <c:yMode val="edge"/>
          <c:x val="0.37893300000000002"/>
          <c:y val="0"/>
          <c:w val="0.24213299999999999"/>
          <c:h val="6.4759899999999995E-2"/>
        </c:manualLayout>
      </c:layout>
      <c:overlay val="1"/>
      <c:spPr>
        <a:noFill/>
        <a:effectLst/>
      </c:spPr>
    </c:title>
    <c:autoTitleDeleted val="0"/>
    <c:plotArea>
      <c:layout>
        <c:manualLayout>
          <c:layoutTarget val="inner"/>
          <c:xMode val="edge"/>
          <c:yMode val="edge"/>
          <c:x val="3.5389299999999999E-2"/>
          <c:y val="6.4759899999999995E-2"/>
          <c:w val="0.95961099999999999"/>
          <c:h val="0.849885"/>
        </c:manualLayout>
      </c:layout>
      <c:barChart>
        <c:barDir val="col"/>
        <c:grouping val="percentStacked"/>
        <c:varyColors val="0"/>
        <c:ser>
          <c:idx val="0"/>
          <c:order val="0"/>
          <c:tx>
            <c:strRef>
              <c:f>Sheet1!$B$1</c:f>
              <c:strCache>
                <c:ptCount val="1"/>
                <c:pt idx="0">
                  <c:v>Moved Out of District</c:v>
                </c:pt>
              </c:strCache>
            </c:strRef>
          </c:tx>
          <c:spPr>
            <a:solidFill>
              <a:srgbClr val="3366FF"/>
            </a:solidFill>
            <a:ln w="9525" cap="flat">
              <a:solidFill>
                <a:srgbClr val="3366FF"/>
              </a:solidFill>
              <a:prstDash val="solid"/>
              <a:round/>
            </a:ln>
            <a:effectLst>
              <a:outerShdw blurRad="38100" dist="25400" dir="5400000" algn="tl">
                <a:srgbClr val="000000">
                  <a:alpha val="35000"/>
                </a:srgbClr>
              </a:outerShdw>
            </a:effectLst>
          </c:spPr>
          <c:invertIfNegative val="0"/>
          <c:dLbls>
            <c:numFmt formatCode="0" sourceLinked="0"/>
            <c:spPr>
              <a:noFill/>
              <a:ln>
                <a:noFill/>
              </a:ln>
              <a:effectLst/>
            </c:spPr>
            <c:txPr>
              <a:bodyPr/>
              <a:lstStyle/>
              <a:p>
                <a:pPr>
                  <a:defRPr sz="1000" b="0" i="0" u="none" strike="noStrik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Current 4th Graders</c:v>
                </c:pt>
                <c:pt idx="1">
                  <c:v>Current 5th Graders</c:v>
                </c:pt>
                <c:pt idx="2">
                  <c:v>Current 6th Graders</c:v>
                </c:pt>
                <c:pt idx="3">
                  <c:v>Current 7th Graders</c:v>
                </c:pt>
                <c:pt idx="4">
                  <c:v>Current 8th Graders</c:v>
                </c:pt>
                <c:pt idx="5">
                  <c:v>Current 9th Graders</c:v>
                </c:pt>
                <c:pt idx="6">
                  <c:v>Current 10th Graders</c:v>
                </c:pt>
                <c:pt idx="7">
                  <c:v>Current 11th Graders</c:v>
                </c:pt>
                <c:pt idx="8">
                  <c:v>Combined</c:v>
                </c:pt>
              </c:strCache>
            </c:strRef>
          </c:cat>
          <c:val>
            <c:numRef>
              <c:f>Sheet1!$B$2:$B$10</c:f>
              <c:numCache>
                <c:formatCode>General</c:formatCode>
                <c:ptCount val="9"/>
                <c:pt idx="0">
                  <c:v>1</c:v>
                </c:pt>
                <c:pt idx="1">
                  <c:v>3</c:v>
                </c:pt>
                <c:pt idx="2">
                  <c:v>3</c:v>
                </c:pt>
                <c:pt idx="3">
                  <c:v>3</c:v>
                </c:pt>
                <c:pt idx="4">
                  <c:v>1</c:v>
                </c:pt>
                <c:pt idx="5">
                  <c:v>3</c:v>
                </c:pt>
                <c:pt idx="8">
                  <c:v>14</c:v>
                </c:pt>
              </c:numCache>
            </c:numRef>
          </c:val>
        </c:ser>
        <c:ser>
          <c:idx val="1"/>
          <c:order val="1"/>
          <c:tx>
            <c:strRef>
              <c:f>Sheet1!$C$1</c:f>
              <c:strCache>
                <c:ptCount val="1"/>
                <c:pt idx="0">
                  <c:v>Urgent </c:v>
                </c:pt>
              </c:strCache>
            </c:strRef>
          </c:tx>
          <c:spPr>
            <a:solidFill>
              <a:srgbClr val="FF0000"/>
            </a:solidFill>
            <a:ln w="9525" cap="flat">
              <a:solidFill>
                <a:srgbClr val="FF0000"/>
              </a:solidFill>
              <a:prstDash val="solid"/>
              <a:round/>
            </a:ln>
            <a:effectLst>
              <a:outerShdw blurRad="38100" dist="25400" dir="5400000" algn="tl">
                <a:srgbClr val="000000">
                  <a:alpha val="35000"/>
                </a:srgbClr>
              </a:outerShdw>
            </a:effectLst>
          </c:spPr>
          <c:invertIfNegative val="0"/>
          <c:dLbls>
            <c:numFmt formatCode="0" sourceLinked="0"/>
            <c:spPr>
              <a:noFill/>
              <a:ln>
                <a:noFill/>
              </a:ln>
              <a:effectLst/>
            </c:spPr>
            <c:txPr>
              <a:bodyPr/>
              <a:lstStyle/>
              <a:p>
                <a:pPr>
                  <a:defRPr sz="1000" b="0" i="0" u="none" strike="noStrik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Current 4th Graders</c:v>
                </c:pt>
                <c:pt idx="1">
                  <c:v>Current 5th Graders</c:v>
                </c:pt>
                <c:pt idx="2">
                  <c:v>Current 6th Graders</c:v>
                </c:pt>
                <c:pt idx="3">
                  <c:v>Current 7th Graders</c:v>
                </c:pt>
                <c:pt idx="4">
                  <c:v>Current 8th Graders</c:v>
                </c:pt>
                <c:pt idx="5">
                  <c:v>Current 9th Graders</c:v>
                </c:pt>
                <c:pt idx="6">
                  <c:v>Current 10th Graders</c:v>
                </c:pt>
                <c:pt idx="7">
                  <c:v>Current 11th Graders</c:v>
                </c:pt>
                <c:pt idx="8">
                  <c:v>Combined</c:v>
                </c:pt>
              </c:strCache>
            </c:strRef>
          </c:cat>
          <c:val>
            <c:numRef>
              <c:f>Sheet1!$C$2:$C$10</c:f>
              <c:numCache>
                <c:formatCode>General</c:formatCode>
                <c:ptCount val="9"/>
                <c:pt idx="0">
                  <c:v>5</c:v>
                </c:pt>
                <c:pt idx="1">
                  <c:v>3</c:v>
                </c:pt>
                <c:pt idx="2">
                  <c:v>14</c:v>
                </c:pt>
                <c:pt idx="3">
                  <c:v>6</c:v>
                </c:pt>
                <c:pt idx="4">
                  <c:v>2</c:v>
                </c:pt>
                <c:pt idx="5">
                  <c:v>1</c:v>
                </c:pt>
                <c:pt idx="8">
                  <c:v>31</c:v>
                </c:pt>
              </c:numCache>
            </c:numRef>
          </c:val>
        </c:ser>
        <c:ser>
          <c:idx val="2"/>
          <c:order val="2"/>
          <c:tx>
            <c:strRef>
              <c:f>Sheet1!$D$1</c:f>
              <c:strCache>
                <c:ptCount val="1"/>
                <c:pt idx="0">
                  <c:v>Intervention</c:v>
                </c:pt>
              </c:strCache>
            </c:strRef>
          </c:tx>
          <c:spPr>
            <a:solidFill>
              <a:srgbClr val="FF6600"/>
            </a:solidFill>
            <a:ln w="9525" cap="flat">
              <a:solidFill>
                <a:srgbClr val="FF6600"/>
              </a:solidFill>
              <a:prstDash val="solid"/>
              <a:round/>
            </a:ln>
            <a:effectLst>
              <a:outerShdw blurRad="38100" dist="25400" dir="5400000" algn="tl">
                <a:srgbClr val="000000">
                  <a:alpha val="35000"/>
                </a:srgbClr>
              </a:outerShdw>
            </a:effectLst>
          </c:spPr>
          <c:invertIfNegative val="0"/>
          <c:dLbls>
            <c:numFmt formatCode="0" sourceLinked="0"/>
            <c:spPr>
              <a:noFill/>
              <a:ln>
                <a:noFill/>
              </a:ln>
              <a:effectLst/>
            </c:spPr>
            <c:txPr>
              <a:bodyPr/>
              <a:lstStyle/>
              <a:p>
                <a:pPr>
                  <a:defRPr sz="1000" b="0" i="0" u="none" strike="noStrik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Current 4th Graders</c:v>
                </c:pt>
                <c:pt idx="1">
                  <c:v>Current 5th Graders</c:v>
                </c:pt>
                <c:pt idx="2">
                  <c:v>Current 6th Graders</c:v>
                </c:pt>
                <c:pt idx="3">
                  <c:v>Current 7th Graders</c:v>
                </c:pt>
                <c:pt idx="4">
                  <c:v>Current 8th Graders</c:v>
                </c:pt>
                <c:pt idx="5">
                  <c:v>Current 9th Graders</c:v>
                </c:pt>
                <c:pt idx="6">
                  <c:v>Current 10th Graders</c:v>
                </c:pt>
                <c:pt idx="7">
                  <c:v>Current 11th Graders</c:v>
                </c:pt>
                <c:pt idx="8">
                  <c:v>Combined</c:v>
                </c:pt>
              </c:strCache>
            </c:strRef>
          </c:cat>
          <c:val>
            <c:numRef>
              <c:f>Sheet1!$D$2:$D$10</c:f>
              <c:numCache>
                <c:formatCode>General</c:formatCode>
                <c:ptCount val="9"/>
                <c:pt idx="0">
                  <c:v>2</c:v>
                </c:pt>
                <c:pt idx="2">
                  <c:v>4</c:v>
                </c:pt>
                <c:pt idx="3">
                  <c:v>8</c:v>
                </c:pt>
                <c:pt idx="4">
                  <c:v>1</c:v>
                </c:pt>
                <c:pt idx="5">
                  <c:v>2</c:v>
                </c:pt>
                <c:pt idx="8">
                  <c:v>17</c:v>
                </c:pt>
              </c:numCache>
            </c:numRef>
          </c:val>
        </c:ser>
        <c:ser>
          <c:idx val="3"/>
          <c:order val="3"/>
          <c:tx>
            <c:strRef>
              <c:f>Sheet1!$E$1</c:f>
              <c:strCache>
                <c:ptCount val="1"/>
                <c:pt idx="0">
                  <c:v>On Watch</c:v>
                </c:pt>
              </c:strCache>
            </c:strRef>
          </c:tx>
          <c:spPr>
            <a:solidFill>
              <a:srgbClr val="FFFF00"/>
            </a:solidFill>
            <a:ln w="9525" cap="flat">
              <a:solidFill>
                <a:srgbClr val="FFFF00"/>
              </a:solidFill>
              <a:prstDash val="solid"/>
              <a:round/>
            </a:ln>
            <a:effectLst>
              <a:outerShdw blurRad="38100" dist="25400" dir="5400000" algn="tl">
                <a:srgbClr val="000000">
                  <a:alpha val="35000"/>
                </a:srgbClr>
              </a:outerShdw>
            </a:effectLst>
          </c:spPr>
          <c:invertIfNegative val="0"/>
          <c:dLbls>
            <c:numFmt formatCode="0" sourceLinked="0"/>
            <c:spPr>
              <a:noFill/>
              <a:ln>
                <a:noFill/>
              </a:ln>
              <a:effectLst/>
            </c:spPr>
            <c:txPr>
              <a:bodyPr/>
              <a:lstStyle/>
              <a:p>
                <a:pPr>
                  <a:defRPr sz="1000" b="0" i="0" u="none" strike="noStrik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Current 4th Graders</c:v>
                </c:pt>
                <c:pt idx="1">
                  <c:v>Current 5th Graders</c:v>
                </c:pt>
                <c:pt idx="2">
                  <c:v>Current 6th Graders</c:v>
                </c:pt>
                <c:pt idx="3">
                  <c:v>Current 7th Graders</c:v>
                </c:pt>
                <c:pt idx="4">
                  <c:v>Current 8th Graders</c:v>
                </c:pt>
                <c:pt idx="5">
                  <c:v>Current 9th Graders</c:v>
                </c:pt>
                <c:pt idx="6">
                  <c:v>Current 10th Graders</c:v>
                </c:pt>
                <c:pt idx="7">
                  <c:v>Current 11th Graders</c:v>
                </c:pt>
                <c:pt idx="8">
                  <c:v>Combined</c:v>
                </c:pt>
              </c:strCache>
            </c:strRef>
          </c:cat>
          <c:val>
            <c:numRef>
              <c:f>Sheet1!$E$2:$E$10</c:f>
              <c:numCache>
                <c:formatCode>General</c:formatCode>
                <c:ptCount val="9"/>
                <c:pt idx="0">
                  <c:v>3</c:v>
                </c:pt>
                <c:pt idx="1">
                  <c:v>1</c:v>
                </c:pt>
                <c:pt idx="2">
                  <c:v>2</c:v>
                </c:pt>
                <c:pt idx="3">
                  <c:v>4</c:v>
                </c:pt>
                <c:pt idx="4">
                  <c:v>1</c:v>
                </c:pt>
                <c:pt idx="5">
                  <c:v>2</c:v>
                </c:pt>
                <c:pt idx="8">
                  <c:v>13</c:v>
                </c:pt>
              </c:numCache>
            </c:numRef>
          </c:val>
        </c:ser>
        <c:ser>
          <c:idx val="4"/>
          <c:order val="4"/>
          <c:tx>
            <c:strRef>
              <c:f>Sheet1!$F$1</c:f>
              <c:strCache>
                <c:ptCount val="1"/>
                <c:pt idx="0">
                  <c:v>At or Above</c:v>
                </c:pt>
              </c:strCache>
            </c:strRef>
          </c:tx>
          <c:spPr>
            <a:solidFill>
              <a:srgbClr val="008000"/>
            </a:solidFill>
            <a:ln w="9525" cap="flat">
              <a:solidFill>
                <a:srgbClr val="008000"/>
              </a:solidFill>
              <a:prstDash val="solid"/>
              <a:round/>
            </a:ln>
            <a:effectLst>
              <a:outerShdw blurRad="38100" dist="25400" dir="5400000" algn="tl">
                <a:srgbClr val="000000">
                  <a:alpha val="35000"/>
                </a:srgbClr>
              </a:outerShdw>
            </a:effectLst>
          </c:spPr>
          <c:invertIfNegative val="0"/>
          <c:dLbls>
            <c:numFmt formatCode="0" sourceLinked="0"/>
            <c:spPr>
              <a:noFill/>
              <a:ln>
                <a:noFill/>
              </a:ln>
              <a:effectLst/>
            </c:spPr>
            <c:txPr>
              <a:bodyPr/>
              <a:lstStyle/>
              <a:p>
                <a:pPr>
                  <a:defRPr sz="1000" b="0" i="0" u="none" strike="noStrik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Current 4th Graders</c:v>
                </c:pt>
                <c:pt idx="1">
                  <c:v>Current 5th Graders</c:v>
                </c:pt>
                <c:pt idx="2">
                  <c:v>Current 6th Graders</c:v>
                </c:pt>
                <c:pt idx="3">
                  <c:v>Current 7th Graders</c:v>
                </c:pt>
                <c:pt idx="4">
                  <c:v>Current 8th Graders</c:v>
                </c:pt>
                <c:pt idx="5">
                  <c:v>Current 9th Graders</c:v>
                </c:pt>
                <c:pt idx="6">
                  <c:v>Current 10th Graders</c:v>
                </c:pt>
                <c:pt idx="7">
                  <c:v>Current 11th Graders</c:v>
                </c:pt>
                <c:pt idx="8">
                  <c:v>Combined</c:v>
                </c:pt>
              </c:strCache>
            </c:strRef>
          </c:cat>
          <c:val>
            <c:numRef>
              <c:f>Sheet1!$F$2:$F$10</c:f>
              <c:numCache>
                <c:formatCode>General</c:formatCode>
                <c:ptCount val="9"/>
                <c:pt idx="0">
                  <c:v>2</c:v>
                </c:pt>
                <c:pt idx="1">
                  <c:v>4</c:v>
                </c:pt>
                <c:pt idx="2">
                  <c:v>7</c:v>
                </c:pt>
                <c:pt idx="3">
                  <c:v>17</c:v>
                </c:pt>
                <c:pt idx="4">
                  <c:v>10</c:v>
                </c:pt>
                <c:pt idx="5">
                  <c:v>7</c:v>
                </c:pt>
                <c:pt idx="8">
                  <c:v>47</c:v>
                </c:pt>
              </c:numCache>
            </c:numRef>
          </c:val>
        </c:ser>
        <c:dLbls>
          <c:showLegendKey val="0"/>
          <c:showVal val="0"/>
          <c:showCatName val="0"/>
          <c:showSerName val="0"/>
          <c:showPercent val="0"/>
          <c:showBubbleSize val="0"/>
        </c:dLbls>
        <c:gapWidth val="75"/>
        <c:overlap val="100"/>
        <c:axId val="367038328"/>
        <c:axId val="367039112"/>
      </c:barChart>
      <c:catAx>
        <c:axId val="367038328"/>
        <c:scaling>
          <c:orientation val="minMax"/>
        </c:scaling>
        <c:delete val="0"/>
        <c:axPos val="b"/>
        <c:numFmt formatCode="General" sourceLinked="0"/>
        <c:majorTickMark val="none"/>
        <c:minorTickMark val="none"/>
        <c:tickLblPos val="low"/>
        <c:spPr>
          <a:ln w="12700" cap="rnd">
            <a:solidFill>
              <a:srgbClr val="888888"/>
            </a:solidFill>
            <a:prstDash val="solid"/>
            <a:round/>
          </a:ln>
        </c:spPr>
        <c:txPr>
          <a:bodyPr rot="0"/>
          <a:lstStyle/>
          <a:p>
            <a:pPr>
              <a:defRPr sz="1000" b="0" i="0" u="none" strike="noStrike">
                <a:solidFill>
                  <a:srgbClr val="000000"/>
                </a:solidFill>
                <a:latin typeface="Trebuchet MS"/>
              </a:defRPr>
            </a:pPr>
            <a:endParaRPr lang="en-US"/>
          </a:p>
        </c:txPr>
        <c:crossAx val="367039112"/>
        <c:crosses val="autoZero"/>
        <c:auto val="1"/>
        <c:lblAlgn val="ctr"/>
        <c:lblOffset val="100"/>
        <c:noMultiLvlLbl val="1"/>
      </c:catAx>
      <c:valAx>
        <c:axId val="367039112"/>
        <c:scaling>
          <c:orientation val="minMax"/>
        </c:scaling>
        <c:delete val="0"/>
        <c:axPos val="l"/>
        <c:majorGridlines>
          <c:spPr>
            <a:ln w="12700" cap="rnd">
              <a:solidFill>
                <a:srgbClr val="888888"/>
              </a:solidFill>
              <a:prstDash val="solid"/>
              <a:round/>
            </a:ln>
          </c:spPr>
        </c:majorGridlines>
        <c:numFmt formatCode="0%" sourceLinked="0"/>
        <c:majorTickMark val="none"/>
        <c:minorTickMark val="none"/>
        <c:tickLblPos val="nextTo"/>
        <c:spPr>
          <a:ln w="12700" cap="rnd">
            <a:noFill/>
            <a:prstDash val="solid"/>
            <a:round/>
          </a:ln>
        </c:spPr>
        <c:txPr>
          <a:bodyPr rot="0"/>
          <a:lstStyle/>
          <a:p>
            <a:pPr>
              <a:defRPr sz="1000" b="0" i="0" u="none" strike="noStrike">
                <a:solidFill>
                  <a:srgbClr val="000000"/>
                </a:solidFill>
                <a:latin typeface="Trebuchet MS"/>
              </a:defRPr>
            </a:pPr>
            <a:endParaRPr lang="en-US"/>
          </a:p>
        </c:txPr>
        <c:crossAx val="367038328"/>
        <c:crosses val="autoZero"/>
        <c:crossBetween val="between"/>
        <c:majorUnit val="0.25"/>
        <c:minorUnit val="0.125"/>
      </c:valAx>
      <c:spPr>
        <a:noFill/>
        <a:ln w="12700" cap="flat">
          <a:noFill/>
          <a:miter lim="400000"/>
        </a:ln>
        <a:effectLst/>
      </c:spPr>
    </c:plotArea>
    <c:legend>
      <c:legendPos val="b"/>
      <c:layout>
        <c:manualLayout>
          <c:xMode val="edge"/>
          <c:yMode val="edge"/>
          <c:x val="0.28396700000000002"/>
          <c:y val="0.96523899999999996"/>
          <c:w val="0.44653999999999999"/>
          <c:h val="3.4761199999999999E-2"/>
        </c:manualLayout>
      </c:layout>
      <c:overlay val="1"/>
      <c:spPr>
        <a:noFill/>
        <a:ln w="12700" cap="flat">
          <a:noFill/>
          <a:miter lim="400000"/>
        </a:ln>
        <a:effectLst/>
      </c:spPr>
      <c:txPr>
        <a:bodyPr rot="0"/>
        <a:lstStyle/>
        <a:p>
          <a:pPr>
            <a:defRPr sz="1000" b="0" i="0" u="none" strike="noStrike">
              <a:solidFill>
                <a:srgbClr val="000000"/>
              </a:solidFill>
              <a:latin typeface="Trebuchet MS"/>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2016-2017 State Reading</a:t>
            </a:r>
          </a:p>
        </c:rich>
      </c:tx>
      <c:layout/>
      <c:overlay val="0"/>
    </c:title>
    <c:autoTitleDeleted val="0"/>
    <c:plotArea>
      <c:layout/>
      <c:barChart>
        <c:barDir val="col"/>
        <c:grouping val="percentStacked"/>
        <c:varyColors val="0"/>
        <c:ser>
          <c:idx val="1"/>
          <c:order val="0"/>
          <c:tx>
            <c:strRef>
              <c:f>'State Reading'!$C$2</c:f>
              <c:strCache>
                <c:ptCount val="1"/>
                <c:pt idx="0">
                  <c:v>Moved Out of District</c:v>
                </c:pt>
              </c:strCache>
            </c:strRef>
          </c:tx>
          <c:spPr>
            <a:solidFill>
              <a:srgbClr val="3366FF"/>
            </a:solidFill>
            <a:ln>
              <a:solidFill>
                <a:srgbClr val="3366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'State Reading'!$A$3:$A$11</c:f>
              <c:strCache>
                <c:ptCount val="9"/>
                <c:pt idx="0">
                  <c:v>Current 4th Graders</c:v>
                </c:pt>
                <c:pt idx="1">
                  <c:v>Current 5th Graders</c:v>
                </c:pt>
                <c:pt idx="2">
                  <c:v>Current 6th Graders</c:v>
                </c:pt>
                <c:pt idx="3">
                  <c:v>Current 7th Graders</c:v>
                </c:pt>
                <c:pt idx="4">
                  <c:v>Current 8th Graders</c:v>
                </c:pt>
                <c:pt idx="5">
                  <c:v>Current 9th Graders</c:v>
                </c:pt>
                <c:pt idx="6">
                  <c:v>Current 10th Graders</c:v>
                </c:pt>
                <c:pt idx="7">
                  <c:v>Current 11th Graders</c:v>
                </c:pt>
                <c:pt idx="8">
                  <c:v>Combined</c:v>
                </c:pt>
              </c:strCache>
            </c:strRef>
          </c:cat>
          <c:val>
            <c:numRef>
              <c:f>'State Reading'!$C$3:$C$11</c:f>
              <c:numCache>
                <c:formatCode>General</c:formatCode>
                <c:ptCount val="9"/>
                <c:pt idx="0">
                  <c:v>1</c:v>
                </c:pt>
                <c:pt idx="1">
                  <c:v>3</c:v>
                </c:pt>
                <c:pt idx="2">
                  <c:v>3</c:v>
                </c:pt>
                <c:pt idx="3">
                  <c:v>3</c:v>
                </c:pt>
                <c:pt idx="4">
                  <c:v>1</c:v>
                </c:pt>
                <c:pt idx="5">
                  <c:v>3</c:v>
                </c:pt>
                <c:pt idx="6">
                  <c:v>1</c:v>
                </c:pt>
                <c:pt idx="7">
                  <c:v>2</c:v>
                </c:pt>
                <c:pt idx="8">
                  <c:v>17</c:v>
                </c:pt>
              </c:numCache>
            </c:numRef>
          </c:val>
        </c:ser>
        <c:ser>
          <c:idx val="2"/>
          <c:order val="1"/>
          <c:tx>
            <c:strRef>
              <c:f>'State Reading'!$D$2</c:f>
              <c:strCache>
                <c:ptCount val="1"/>
                <c:pt idx="0">
                  <c:v>Urgent </c:v>
                </c:pt>
              </c:strCache>
            </c:strRef>
          </c:tx>
          <c:spPr>
            <a:solidFill>
              <a:srgbClr val="FF0000"/>
            </a:solidFill>
            <a:ln>
              <a:solidFill>
                <a:srgbClr val="FF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'State Reading'!$A$3:$A$11</c:f>
              <c:strCache>
                <c:ptCount val="9"/>
                <c:pt idx="0">
                  <c:v>Current 4th Graders</c:v>
                </c:pt>
                <c:pt idx="1">
                  <c:v>Current 5th Graders</c:v>
                </c:pt>
                <c:pt idx="2">
                  <c:v>Current 6th Graders</c:v>
                </c:pt>
                <c:pt idx="3">
                  <c:v>Current 7th Graders</c:v>
                </c:pt>
                <c:pt idx="4">
                  <c:v>Current 8th Graders</c:v>
                </c:pt>
                <c:pt idx="5">
                  <c:v>Current 9th Graders</c:v>
                </c:pt>
                <c:pt idx="6">
                  <c:v>Current 10th Graders</c:v>
                </c:pt>
                <c:pt idx="7">
                  <c:v>Current 11th Graders</c:v>
                </c:pt>
                <c:pt idx="8">
                  <c:v>Combined</c:v>
                </c:pt>
              </c:strCache>
            </c:strRef>
          </c:cat>
          <c:val>
            <c:numRef>
              <c:f>'State Reading'!$D$3:$D$11</c:f>
              <c:numCache>
                <c:formatCode>General</c:formatCode>
                <c:ptCount val="9"/>
                <c:pt idx="0">
                  <c:v>7</c:v>
                </c:pt>
                <c:pt idx="1">
                  <c:v>4</c:v>
                </c:pt>
                <c:pt idx="2">
                  <c:v>7</c:v>
                </c:pt>
                <c:pt idx="3">
                  <c:v>2</c:v>
                </c:pt>
                <c:pt idx="4">
                  <c:v>4</c:v>
                </c:pt>
                <c:pt idx="5">
                  <c:v>3</c:v>
                </c:pt>
                <c:pt idx="6">
                  <c:v>5</c:v>
                </c:pt>
                <c:pt idx="7">
                  <c:v>5</c:v>
                </c:pt>
                <c:pt idx="8">
                  <c:v>37</c:v>
                </c:pt>
              </c:numCache>
            </c:numRef>
          </c:val>
        </c:ser>
        <c:ser>
          <c:idx val="3"/>
          <c:order val="2"/>
          <c:tx>
            <c:strRef>
              <c:f>'State Reading'!$E$2</c:f>
              <c:strCache>
                <c:ptCount val="1"/>
                <c:pt idx="0">
                  <c:v>Intervention</c:v>
                </c:pt>
              </c:strCache>
            </c:strRef>
          </c:tx>
          <c:spPr>
            <a:solidFill>
              <a:srgbClr val="FF6600"/>
            </a:solidFill>
            <a:ln>
              <a:solidFill>
                <a:srgbClr val="FF66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'State Reading'!$A$3:$A$11</c:f>
              <c:strCache>
                <c:ptCount val="9"/>
                <c:pt idx="0">
                  <c:v>Current 4th Graders</c:v>
                </c:pt>
                <c:pt idx="1">
                  <c:v>Current 5th Graders</c:v>
                </c:pt>
                <c:pt idx="2">
                  <c:v>Current 6th Graders</c:v>
                </c:pt>
                <c:pt idx="3">
                  <c:v>Current 7th Graders</c:v>
                </c:pt>
                <c:pt idx="4">
                  <c:v>Current 8th Graders</c:v>
                </c:pt>
                <c:pt idx="5">
                  <c:v>Current 9th Graders</c:v>
                </c:pt>
                <c:pt idx="6">
                  <c:v>Current 10th Graders</c:v>
                </c:pt>
                <c:pt idx="7">
                  <c:v>Current 11th Graders</c:v>
                </c:pt>
                <c:pt idx="8">
                  <c:v>Combined</c:v>
                </c:pt>
              </c:strCache>
            </c:strRef>
          </c:cat>
          <c:val>
            <c:numRef>
              <c:f>'State Reading'!$E$3:$E$11</c:f>
              <c:numCache>
                <c:formatCode>General</c:formatCode>
                <c:ptCount val="9"/>
                <c:pt idx="0">
                  <c:v>0</c:v>
                </c:pt>
                <c:pt idx="6">
                  <c:v>1</c:v>
                </c:pt>
                <c:pt idx="7">
                  <c:v>1</c:v>
                </c:pt>
                <c:pt idx="8">
                  <c:v>2</c:v>
                </c:pt>
              </c:numCache>
            </c:numRef>
          </c:val>
        </c:ser>
        <c:ser>
          <c:idx val="4"/>
          <c:order val="3"/>
          <c:tx>
            <c:strRef>
              <c:f>'State Reading'!$F$2</c:f>
              <c:strCache>
                <c:ptCount val="1"/>
                <c:pt idx="0">
                  <c:v>On Watch</c:v>
                </c:pt>
              </c:strCache>
            </c:strRef>
          </c:tx>
          <c:spPr>
            <a:solidFill>
              <a:srgbClr val="FFFF00"/>
            </a:solidFill>
            <a:ln>
              <a:solidFill>
                <a:srgbClr val="FFFF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'State Reading'!$A$3:$A$11</c:f>
              <c:strCache>
                <c:ptCount val="9"/>
                <c:pt idx="0">
                  <c:v>Current 4th Graders</c:v>
                </c:pt>
                <c:pt idx="1">
                  <c:v>Current 5th Graders</c:v>
                </c:pt>
                <c:pt idx="2">
                  <c:v>Current 6th Graders</c:v>
                </c:pt>
                <c:pt idx="3">
                  <c:v>Current 7th Graders</c:v>
                </c:pt>
                <c:pt idx="4">
                  <c:v>Current 8th Graders</c:v>
                </c:pt>
                <c:pt idx="5">
                  <c:v>Current 9th Graders</c:v>
                </c:pt>
                <c:pt idx="6">
                  <c:v>Current 10th Graders</c:v>
                </c:pt>
                <c:pt idx="7">
                  <c:v>Current 11th Graders</c:v>
                </c:pt>
                <c:pt idx="8">
                  <c:v>Combined</c:v>
                </c:pt>
              </c:strCache>
            </c:strRef>
          </c:cat>
          <c:val>
            <c:numRef>
              <c:f>'State Reading'!$F$3:$F$11</c:f>
              <c:numCache>
                <c:formatCode>General</c:formatCode>
                <c:ptCount val="9"/>
                <c:pt idx="0">
                  <c:v>1</c:v>
                </c:pt>
                <c:pt idx="1">
                  <c:v>3</c:v>
                </c:pt>
                <c:pt idx="2">
                  <c:v>16</c:v>
                </c:pt>
                <c:pt idx="3">
                  <c:v>19</c:v>
                </c:pt>
                <c:pt idx="4">
                  <c:v>7</c:v>
                </c:pt>
                <c:pt idx="5">
                  <c:v>9</c:v>
                </c:pt>
                <c:pt idx="6">
                  <c:v>3</c:v>
                </c:pt>
                <c:pt idx="7">
                  <c:v>2</c:v>
                </c:pt>
                <c:pt idx="8">
                  <c:v>60</c:v>
                </c:pt>
              </c:numCache>
            </c:numRef>
          </c:val>
        </c:ser>
        <c:ser>
          <c:idx val="5"/>
          <c:order val="4"/>
          <c:tx>
            <c:strRef>
              <c:f>'State Reading'!$G$2</c:f>
              <c:strCache>
                <c:ptCount val="1"/>
                <c:pt idx="0">
                  <c:v>At or Above</c:v>
                </c:pt>
              </c:strCache>
            </c:strRef>
          </c:tx>
          <c:spPr>
            <a:solidFill>
              <a:srgbClr val="008000"/>
            </a:solidFill>
            <a:ln>
              <a:solidFill>
                <a:srgbClr val="008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'State Reading'!$A$3:$A$11</c:f>
              <c:strCache>
                <c:ptCount val="9"/>
                <c:pt idx="0">
                  <c:v>Current 4th Graders</c:v>
                </c:pt>
                <c:pt idx="1">
                  <c:v>Current 5th Graders</c:v>
                </c:pt>
                <c:pt idx="2">
                  <c:v>Current 6th Graders</c:v>
                </c:pt>
                <c:pt idx="3">
                  <c:v>Current 7th Graders</c:v>
                </c:pt>
                <c:pt idx="4">
                  <c:v>Current 8th Graders</c:v>
                </c:pt>
                <c:pt idx="5">
                  <c:v>Current 9th Graders</c:v>
                </c:pt>
                <c:pt idx="6">
                  <c:v>Current 10th Graders</c:v>
                </c:pt>
                <c:pt idx="7">
                  <c:v>Current 11th Graders</c:v>
                </c:pt>
                <c:pt idx="8">
                  <c:v>Combined</c:v>
                </c:pt>
              </c:strCache>
            </c:strRef>
          </c:cat>
          <c:val>
            <c:numRef>
              <c:f>'State Reading'!$G$3:$G$11</c:f>
              <c:numCache>
                <c:formatCode>General</c:formatCode>
                <c:ptCount val="9"/>
                <c:pt idx="0">
                  <c:v>3</c:v>
                </c:pt>
                <c:pt idx="1">
                  <c:v>1</c:v>
                </c:pt>
                <c:pt idx="2">
                  <c:v>3</c:v>
                </c:pt>
                <c:pt idx="3">
                  <c:v>11</c:v>
                </c:pt>
                <c:pt idx="4">
                  <c:v>3</c:v>
                </c:pt>
                <c:pt idx="6">
                  <c:v>4</c:v>
                </c:pt>
                <c:pt idx="7">
                  <c:v>4</c:v>
                </c:pt>
                <c:pt idx="8">
                  <c:v>29</c:v>
                </c:pt>
              </c:numCache>
            </c:numRef>
          </c:val>
        </c:ser>
        <c:ser>
          <c:idx val="6"/>
          <c:order val="5"/>
          <c:tx>
            <c:strRef>
              <c:f>'State Reading'!$H$2</c:f>
              <c:strCache>
                <c:ptCount val="1"/>
                <c:pt idx="0">
                  <c:v>N/A</c:v>
                </c:pt>
              </c:strCache>
            </c:strRef>
          </c:tx>
          <c:spPr>
            <a:solidFill>
              <a:schemeClr val="bg2">
                <a:lumMod val="50000"/>
              </a:schemeClr>
            </a:solidFill>
            <a:ln>
              <a:solidFill>
                <a:schemeClr val="bg2">
                  <a:lumMod val="5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'State Reading'!$A$3:$A$11</c:f>
              <c:strCache>
                <c:ptCount val="9"/>
                <c:pt idx="0">
                  <c:v>Current 4th Graders</c:v>
                </c:pt>
                <c:pt idx="1">
                  <c:v>Current 5th Graders</c:v>
                </c:pt>
                <c:pt idx="2">
                  <c:v>Current 6th Graders</c:v>
                </c:pt>
                <c:pt idx="3">
                  <c:v>Current 7th Graders</c:v>
                </c:pt>
                <c:pt idx="4">
                  <c:v>Current 8th Graders</c:v>
                </c:pt>
                <c:pt idx="5">
                  <c:v>Current 9th Graders</c:v>
                </c:pt>
                <c:pt idx="6">
                  <c:v>Current 10th Graders</c:v>
                </c:pt>
                <c:pt idx="7">
                  <c:v>Current 11th Graders</c:v>
                </c:pt>
                <c:pt idx="8">
                  <c:v>Combined</c:v>
                </c:pt>
              </c:strCache>
            </c:strRef>
          </c:cat>
          <c:val>
            <c:numRef>
              <c:f>'State Reading'!$H$3:$H$11</c:f>
              <c:numCache>
                <c:formatCode>General</c:formatCode>
                <c:ptCount val="9"/>
                <c:pt idx="0">
                  <c:v>1</c:v>
                </c:pt>
                <c:pt idx="1">
                  <c:v>2</c:v>
                </c:pt>
                <c:pt idx="2">
                  <c:v>1</c:v>
                </c:pt>
                <c:pt idx="3">
                  <c:v>3</c:v>
                </c:pt>
                <c:pt idx="7">
                  <c:v>1</c:v>
                </c:pt>
                <c:pt idx="8">
                  <c:v>8</c:v>
                </c:pt>
              </c:numCache>
            </c:numRef>
          </c:val>
        </c:ser>
        <c:dLbls>
          <c:showLegendKey val="0"/>
          <c:showVal val="1"/>
          <c:showCatName val="0"/>
          <c:showSerName val="0"/>
          <c:showPercent val="0"/>
          <c:showBubbleSize val="0"/>
        </c:dLbls>
        <c:gapWidth val="75"/>
        <c:overlap val="100"/>
        <c:axId val="368167144"/>
        <c:axId val="368164792"/>
      </c:barChart>
      <c:catAx>
        <c:axId val="368167144"/>
        <c:scaling>
          <c:orientation val="minMax"/>
        </c:scaling>
        <c:delete val="0"/>
        <c:axPos val="b"/>
        <c:numFmt formatCode="General" sourceLinked="0"/>
        <c:majorTickMark val="none"/>
        <c:minorTickMark val="none"/>
        <c:tickLblPos val="nextTo"/>
        <c:crossAx val="368164792"/>
        <c:crosses val="autoZero"/>
        <c:auto val="1"/>
        <c:lblAlgn val="ctr"/>
        <c:lblOffset val="100"/>
        <c:noMultiLvlLbl val="0"/>
      </c:catAx>
      <c:valAx>
        <c:axId val="368164792"/>
        <c:scaling>
          <c:orientation val="minMax"/>
        </c:scaling>
        <c:delete val="0"/>
        <c:axPos val="l"/>
        <c:majorGridlines/>
        <c:numFmt formatCode="0%" sourceLinked="1"/>
        <c:majorTickMark val="none"/>
        <c:minorTickMark val="none"/>
        <c:tickLblPos val="nextTo"/>
        <c:spPr>
          <a:ln w="9525">
            <a:noFill/>
          </a:ln>
        </c:spPr>
        <c:crossAx val="368167144"/>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7F48870-E5DA-4B57-9C7C-1356D1C29690}" type="datetimeFigureOut">
              <a:rPr lang="en-US" smtClean="0"/>
              <a:t>7/5/2018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DB8468D-4AA0-4134-8342-EC62BFD7C4FA}" type="slidenum">
              <a:rPr lang="en-US" smtClean="0"/>
              <a:t>‹#›</a:t>
            </a:fld>
            <a:endParaRPr lang="en-US"/>
          </a:p>
        </p:txBody>
      </p:sp>
    </p:spTree>
    <p:extLst>
      <p:ext uri="{BB962C8B-B14F-4D97-AF65-F5344CB8AC3E}">
        <p14:creationId xmlns:p14="http://schemas.microsoft.com/office/powerpoint/2010/main" val="1523422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84" name="Shape 184"/>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6512022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Trebuchet MS"/>
      </a:defRPr>
    </a:lvl1pPr>
    <a:lvl2pPr indent="228600" latinLnBrk="0">
      <a:defRPr sz="1200">
        <a:latin typeface="+mn-lt"/>
        <a:ea typeface="+mn-ea"/>
        <a:cs typeface="+mn-cs"/>
        <a:sym typeface="Trebuchet MS"/>
      </a:defRPr>
    </a:lvl2pPr>
    <a:lvl3pPr indent="457200" latinLnBrk="0">
      <a:defRPr sz="1200">
        <a:latin typeface="+mn-lt"/>
        <a:ea typeface="+mn-ea"/>
        <a:cs typeface="+mn-cs"/>
        <a:sym typeface="Trebuchet MS"/>
      </a:defRPr>
    </a:lvl3pPr>
    <a:lvl4pPr indent="685800" latinLnBrk="0">
      <a:defRPr sz="1200">
        <a:latin typeface="+mn-lt"/>
        <a:ea typeface="+mn-ea"/>
        <a:cs typeface="+mn-cs"/>
        <a:sym typeface="Trebuchet MS"/>
      </a:defRPr>
    </a:lvl4pPr>
    <a:lvl5pPr indent="914400" latinLnBrk="0">
      <a:defRPr sz="1200">
        <a:latin typeface="+mn-lt"/>
        <a:ea typeface="+mn-ea"/>
        <a:cs typeface="+mn-cs"/>
        <a:sym typeface="Trebuchet MS"/>
      </a:defRPr>
    </a:lvl5pPr>
    <a:lvl6pPr indent="1143000" latinLnBrk="0">
      <a:defRPr sz="1200">
        <a:latin typeface="+mn-lt"/>
        <a:ea typeface="+mn-ea"/>
        <a:cs typeface="+mn-cs"/>
        <a:sym typeface="Trebuchet MS"/>
      </a:defRPr>
    </a:lvl6pPr>
    <a:lvl7pPr indent="1371600" latinLnBrk="0">
      <a:defRPr sz="1200">
        <a:latin typeface="+mn-lt"/>
        <a:ea typeface="+mn-ea"/>
        <a:cs typeface="+mn-cs"/>
        <a:sym typeface="Trebuchet MS"/>
      </a:defRPr>
    </a:lvl7pPr>
    <a:lvl8pPr indent="1600200" latinLnBrk="0">
      <a:defRPr sz="1200">
        <a:latin typeface="+mn-lt"/>
        <a:ea typeface="+mn-ea"/>
        <a:cs typeface="+mn-cs"/>
        <a:sym typeface="Trebuchet MS"/>
      </a:defRPr>
    </a:lvl8pPr>
    <a:lvl9pPr indent="1828800" latinLnBrk="0">
      <a:defRPr sz="1200">
        <a:latin typeface="+mn-lt"/>
        <a:ea typeface="+mn-ea"/>
        <a:cs typeface="+mn-cs"/>
        <a:sym typeface="Trebuchet M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32" name="Group 6"/>
          <p:cNvGrpSpPr/>
          <p:nvPr/>
        </p:nvGrpSpPr>
        <p:grpSpPr>
          <a:xfrm>
            <a:off x="-1" y="-8468"/>
            <a:ext cx="12192002" cy="6866469"/>
            <a:chOff x="0" y="0"/>
            <a:chExt cx="12192000" cy="6866467"/>
          </a:xfrm>
        </p:grpSpPr>
        <p:sp>
          <p:nvSpPr>
            <p:cNvPr id="22" name="Straight Connector 31"/>
            <p:cNvSpPr/>
            <p:nvPr/>
          </p:nvSpPr>
          <p:spPr>
            <a:xfrm>
              <a:off x="9371012" y="8466"/>
              <a:ext cx="1219201" cy="6858002"/>
            </a:xfrm>
            <a:prstGeom prst="line">
              <a:avLst/>
            </a:prstGeom>
            <a:noFill/>
            <a:ln w="9525" cap="rnd">
              <a:solidFill>
                <a:srgbClr val="BFBFBF"/>
              </a:solidFill>
              <a:prstDash val="solid"/>
              <a:round/>
            </a:ln>
            <a:effectLst/>
          </p:spPr>
          <p:txBody>
            <a:bodyPr wrap="square" lIns="45719" tIns="45719" rIns="45719" bIns="45719" numCol="1" anchor="t">
              <a:noAutofit/>
            </a:bodyPr>
            <a:lstStyle/>
            <a:p>
              <a:endParaRPr/>
            </a:p>
          </p:txBody>
        </p:sp>
        <p:sp>
          <p:nvSpPr>
            <p:cNvPr id="23" name="Straight Connector 20"/>
            <p:cNvSpPr/>
            <p:nvPr/>
          </p:nvSpPr>
          <p:spPr>
            <a:xfrm flipH="1">
              <a:off x="7425267" y="3689879"/>
              <a:ext cx="4763559" cy="3176588"/>
            </a:xfrm>
            <a:prstGeom prst="line">
              <a:avLst/>
            </a:prstGeom>
            <a:noFill/>
            <a:ln w="9525" cap="rnd">
              <a:solidFill>
                <a:srgbClr val="D9D9D9"/>
              </a:solidFill>
              <a:prstDash val="solid"/>
              <a:round/>
            </a:ln>
            <a:effectLst/>
          </p:spPr>
          <p:txBody>
            <a:bodyPr wrap="square" lIns="45719" tIns="45719" rIns="45719" bIns="45719" numCol="1" anchor="t">
              <a:noAutofit/>
            </a:bodyPr>
            <a:lstStyle/>
            <a:p>
              <a:endParaRPr/>
            </a:p>
          </p:txBody>
        </p:sp>
        <p:sp>
          <p:nvSpPr>
            <p:cNvPr id="24"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chemeClr val="accent1">
                <a:alpha val="30000"/>
              </a:schemeClr>
            </a:solidFill>
            <a:ln w="12700" cap="flat">
              <a:noFill/>
              <a:miter lim="400000"/>
            </a:ln>
            <a:effectLst/>
          </p:spPr>
          <p:txBody>
            <a:bodyPr wrap="square" lIns="45719" tIns="45719" rIns="45719" bIns="45719" numCol="1" anchor="t">
              <a:noAutofit/>
            </a:bodyPr>
            <a:lstStyle/>
            <a:p>
              <a:endParaRPr/>
            </a:p>
          </p:txBody>
        </p:sp>
        <p:sp>
          <p:nvSpPr>
            <p:cNvPr id="25"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endParaRPr/>
            </a:p>
          </p:txBody>
        </p:sp>
        <p:sp>
          <p:nvSpPr>
            <p:cNvPr id="26" name="Isosceles Triangle 26"/>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2">
                <a:alpha val="72000"/>
              </a:schemeClr>
            </a:solidFill>
            <a:ln w="12700" cap="flat">
              <a:noFill/>
              <a:miter lim="400000"/>
            </a:ln>
            <a:effectLst/>
          </p:spPr>
          <p:txBody>
            <a:bodyPr wrap="square" lIns="45719" tIns="45719" rIns="45719" bIns="45719" numCol="1" anchor="t">
              <a:noAutofit/>
            </a:bodyPr>
            <a:lstStyle/>
            <a:p>
              <a:endParaRPr/>
            </a:p>
          </p:txBody>
        </p:sp>
        <p:sp>
          <p:nvSpPr>
            <p:cNvPr id="27"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9" tIns="45719" rIns="45719" bIns="45719" numCol="1" anchor="t">
              <a:noAutofit/>
            </a:bodyPr>
            <a:lstStyle/>
            <a:p>
              <a:endParaRPr/>
            </a:p>
          </p:txBody>
        </p:sp>
        <p:sp>
          <p:nvSpPr>
            <p:cNvPr id="28"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9" tIns="45719" rIns="45719" bIns="45719" numCol="1" anchor="t">
              <a:noAutofit/>
            </a:bodyPr>
            <a:lstStyle/>
            <a:p>
              <a:endParaRPr/>
            </a:p>
          </p:txBody>
        </p:sp>
        <p:sp>
          <p:nvSpPr>
            <p:cNvPr id="29"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chemeClr val="accent1">
                <a:alpha val="64999"/>
              </a:schemeClr>
            </a:solidFill>
            <a:ln w="12700" cap="flat">
              <a:noFill/>
              <a:miter lim="400000"/>
            </a:ln>
            <a:effectLst/>
          </p:spPr>
          <p:txBody>
            <a:bodyPr wrap="square" lIns="45719" tIns="45719" rIns="45719" bIns="45719" numCol="1" anchor="t">
              <a:noAutofit/>
            </a:bodyPr>
            <a:lstStyle/>
            <a:p>
              <a:endParaRPr/>
            </a:p>
          </p:txBody>
        </p:sp>
        <p:sp>
          <p:nvSpPr>
            <p:cNvPr id="30" name="Isosceles Triangle 30"/>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alpha val="80000"/>
              </a:schemeClr>
            </a:solidFill>
            <a:ln w="12700" cap="flat">
              <a:noFill/>
              <a:miter lim="400000"/>
            </a:ln>
            <a:effectLst/>
          </p:spPr>
          <p:txBody>
            <a:bodyPr wrap="square" lIns="45719" tIns="45719" rIns="45719" bIns="45719" numCol="1" anchor="t">
              <a:noAutofit/>
            </a:bodyPr>
            <a:lstStyle/>
            <a:p>
              <a:endParaRPr/>
            </a:p>
          </p:txBody>
        </p:sp>
        <p:sp>
          <p:nvSpPr>
            <p:cNvPr id="31" name="Isosceles Triangle 18"/>
            <p:cNvSpPr/>
            <p:nvPr/>
          </p:nvSpPr>
          <p:spPr>
            <a:xfrm rot="10800000">
              <a:off x="-1" y="8467"/>
              <a:ext cx="842597" cy="56661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alpha val="85000"/>
              </a:schemeClr>
            </a:solidFill>
            <a:ln w="12700" cap="flat">
              <a:noFill/>
              <a:miter lim="400000"/>
            </a:ln>
            <a:effectLst/>
          </p:spPr>
          <p:txBody>
            <a:bodyPr wrap="square" lIns="45719" tIns="45719" rIns="45719" bIns="45719" numCol="1" anchor="t">
              <a:noAutofit/>
            </a:bodyPr>
            <a:lstStyle/>
            <a:p>
              <a:endParaRPr/>
            </a:p>
          </p:txBody>
        </p:sp>
      </p:grpSp>
      <p:sp>
        <p:nvSpPr>
          <p:cNvPr id="33" name="Title Text"/>
          <p:cNvSpPr txBox="1">
            <a:spLocks noGrp="1"/>
          </p:cNvSpPr>
          <p:nvPr>
            <p:ph type="title"/>
          </p:nvPr>
        </p:nvSpPr>
        <p:spPr>
          <a:xfrm>
            <a:off x="1507067" y="2404534"/>
            <a:ext cx="7766937" cy="1646303"/>
          </a:xfrm>
          <a:prstGeom prst="rect">
            <a:avLst/>
          </a:prstGeom>
        </p:spPr>
        <p:txBody>
          <a:bodyPr anchor="b"/>
          <a:lstStyle>
            <a:lvl1pPr algn="r">
              <a:defRPr sz="5400"/>
            </a:lvl1pPr>
          </a:lstStyle>
          <a:p>
            <a:r>
              <a:t>Title Text</a:t>
            </a:r>
          </a:p>
        </p:txBody>
      </p:sp>
      <p:sp>
        <p:nvSpPr>
          <p:cNvPr id="34" name="Body Level One…"/>
          <p:cNvSpPr txBox="1">
            <a:spLocks noGrp="1"/>
          </p:cNvSpPr>
          <p:nvPr>
            <p:ph type="body" sz="quarter" idx="1"/>
          </p:nvPr>
        </p:nvSpPr>
        <p:spPr>
          <a:xfrm>
            <a:off x="1507067" y="4050832"/>
            <a:ext cx="7766937" cy="1096901"/>
          </a:xfrm>
          <a:prstGeom prst="rect">
            <a:avLst/>
          </a:prstGeom>
        </p:spPr>
        <p:txBody>
          <a:bodyPr/>
          <a:lstStyle>
            <a:lvl1pPr marL="0" indent="0" algn="r">
              <a:buClrTx/>
              <a:buSzTx/>
              <a:buNone/>
              <a:defRPr>
                <a:solidFill>
                  <a:srgbClr val="808080"/>
                </a:solidFill>
              </a:defRPr>
            </a:lvl1pPr>
            <a:lvl2pPr marL="0" indent="457200" algn="r">
              <a:buClrTx/>
              <a:buSzTx/>
              <a:buNone/>
              <a:defRPr>
                <a:solidFill>
                  <a:srgbClr val="808080"/>
                </a:solidFill>
              </a:defRPr>
            </a:lvl2pPr>
            <a:lvl3pPr marL="0" indent="914400" algn="r">
              <a:buClrTx/>
              <a:buSzTx/>
              <a:buNone/>
              <a:defRPr>
                <a:solidFill>
                  <a:srgbClr val="808080"/>
                </a:solidFill>
              </a:defRPr>
            </a:lvl3pPr>
            <a:lvl4pPr marL="0" indent="1371600" algn="r">
              <a:buClrTx/>
              <a:buSzTx/>
              <a:buNone/>
              <a:defRPr>
                <a:solidFill>
                  <a:srgbClr val="808080"/>
                </a:solidFill>
              </a:defRPr>
            </a:lvl4pPr>
            <a:lvl5pPr marL="0" indent="1828800" algn="r">
              <a:buClrTx/>
              <a:buSzTx/>
              <a:buNone/>
              <a:defRPr>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23" name="Title Text"/>
          <p:cNvSpPr txBox="1">
            <a:spLocks noGrp="1"/>
          </p:cNvSpPr>
          <p:nvPr>
            <p:ph type="title"/>
          </p:nvPr>
        </p:nvSpPr>
        <p:spPr>
          <a:xfrm>
            <a:off x="931334" y="609600"/>
            <a:ext cx="8094134" cy="3022600"/>
          </a:xfrm>
          <a:prstGeom prst="rect">
            <a:avLst/>
          </a:prstGeom>
        </p:spPr>
        <p:txBody>
          <a:bodyPr anchor="ctr"/>
          <a:lstStyle>
            <a:lvl1pPr>
              <a:defRPr sz="4400"/>
            </a:lvl1pPr>
          </a:lstStyle>
          <a:p>
            <a:r>
              <a:t>Title Text</a:t>
            </a:r>
          </a:p>
        </p:txBody>
      </p:sp>
      <p:sp>
        <p:nvSpPr>
          <p:cNvPr id="124" name="Body Level One…"/>
          <p:cNvSpPr txBox="1">
            <a:spLocks noGrp="1"/>
          </p:cNvSpPr>
          <p:nvPr>
            <p:ph type="body" sz="quarter" idx="1"/>
          </p:nvPr>
        </p:nvSpPr>
        <p:spPr>
          <a:xfrm>
            <a:off x="1366138" y="3632200"/>
            <a:ext cx="7224526" cy="381000"/>
          </a:xfrm>
          <a:prstGeom prst="rect">
            <a:avLst/>
          </a:prstGeom>
        </p:spPr>
        <p:txBody>
          <a:bodyPr anchor="ctr"/>
          <a:lstStyle>
            <a:lvl1pPr marL="0" indent="0">
              <a:buClrTx/>
              <a:buSzTx/>
              <a:buNone/>
              <a:defRPr sz="1600">
                <a:solidFill>
                  <a:srgbClr val="808080"/>
                </a:solidFill>
              </a:defRPr>
            </a:lvl1pPr>
            <a:lvl2pPr marL="0" indent="457200">
              <a:buClrTx/>
              <a:buSzTx/>
              <a:buNone/>
              <a:defRPr sz="1600">
                <a:solidFill>
                  <a:srgbClr val="808080"/>
                </a:solidFill>
              </a:defRPr>
            </a:lvl2pPr>
            <a:lvl3pPr marL="0" indent="914400">
              <a:buClrTx/>
              <a:buSzTx/>
              <a:buNone/>
              <a:defRPr sz="1600">
                <a:solidFill>
                  <a:srgbClr val="808080"/>
                </a:solidFill>
              </a:defRPr>
            </a:lvl3pPr>
            <a:lvl4pPr marL="0" indent="1371600">
              <a:buClrTx/>
              <a:buSzTx/>
              <a:buNone/>
              <a:defRPr sz="1600">
                <a:solidFill>
                  <a:srgbClr val="808080"/>
                </a:solidFill>
              </a:defRPr>
            </a:lvl4pPr>
            <a:lvl5pPr marL="0" indent="1828800">
              <a:buClrTx/>
              <a:buSzTx/>
              <a:buNone/>
              <a:defRPr sz="16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125" name="Text Placeholder 2"/>
          <p:cNvSpPr>
            <a:spLocks noGrp="1"/>
          </p:cNvSpPr>
          <p:nvPr>
            <p:ph type="body" sz="quarter" idx="13"/>
          </p:nvPr>
        </p:nvSpPr>
        <p:spPr>
          <a:xfrm>
            <a:off x="677334" y="4470399"/>
            <a:ext cx="8596670" cy="1570964"/>
          </a:xfrm>
          <a:prstGeom prst="rect">
            <a:avLst/>
          </a:prstGeom>
        </p:spPr>
        <p:txBody>
          <a:bodyPr anchor="ctr"/>
          <a:lstStyle/>
          <a:p>
            <a:pPr marL="0" indent="0">
              <a:buClrTx/>
              <a:buSzTx/>
              <a:buNone/>
            </a:pPr>
            <a:endParaRPr/>
          </a:p>
        </p:txBody>
      </p:sp>
      <p:sp>
        <p:nvSpPr>
          <p:cNvPr id="126" name="TextBox 19"/>
          <p:cNvSpPr txBox="1"/>
          <p:nvPr/>
        </p:nvSpPr>
        <p:spPr>
          <a:xfrm>
            <a:off x="541869" y="469465"/>
            <a:ext cx="60960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rgbClr val="C0E474"/>
                </a:solidFill>
                <a:latin typeface="Arial"/>
                <a:ea typeface="Arial"/>
                <a:cs typeface="Arial"/>
                <a:sym typeface="Arial"/>
              </a:defRPr>
            </a:lvl1pPr>
          </a:lstStyle>
          <a:p>
            <a:r>
              <a:t>“</a:t>
            </a:r>
          </a:p>
        </p:txBody>
      </p:sp>
      <p:sp>
        <p:nvSpPr>
          <p:cNvPr id="127" name="TextBox 21"/>
          <p:cNvSpPr txBox="1"/>
          <p:nvPr/>
        </p:nvSpPr>
        <p:spPr>
          <a:xfrm>
            <a:off x="8893010" y="2565643"/>
            <a:ext cx="60960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rgbClr val="C0E474"/>
                </a:solidFill>
                <a:latin typeface="Arial"/>
                <a:ea typeface="Arial"/>
                <a:cs typeface="Arial"/>
                <a:sym typeface="Arial"/>
              </a:defRPr>
            </a:lvl1pPr>
          </a:lstStyle>
          <a:p>
            <a:r>
              <a:t>”</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931334" y="609600"/>
            <a:ext cx="8094134" cy="3022600"/>
          </a:xfrm>
          <a:prstGeom prst="rect">
            <a:avLst/>
          </a:prstGeom>
        </p:spPr>
        <p:txBody>
          <a:bodyPr anchor="ctr"/>
          <a:lstStyle>
            <a:lvl1pPr>
              <a:defRPr sz="4400"/>
            </a:lvl1pPr>
          </a:lstStyle>
          <a:p>
            <a:r>
              <a:t>Title Text</a:t>
            </a:r>
          </a:p>
        </p:txBody>
      </p:sp>
      <p:sp>
        <p:nvSpPr>
          <p:cNvPr id="145" name="Body Level One…"/>
          <p:cNvSpPr txBox="1">
            <a:spLocks noGrp="1"/>
          </p:cNvSpPr>
          <p:nvPr>
            <p:ph type="body" sz="quarter" idx="1"/>
          </p:nvPr>
        </p:nvSpPr>
        <p:spPr>
          <a:xfrm>
            <a:off x="677332" y="4013200"/>
            <a:ext cx="8596670" cy="514249"/>
          </a:xfrm>
          <a:prstGeom prst="rect">
            <a:avLst/>
          </a:prstGeom>
        </p:spPr>
        <p:txBody>
          <a:bodyPr anchor="b"/>
          <a:lstStyle>
            <a:lvl1pPr marL="0" indent="0">
              <a:buClrTx/>
              <a:buSzTx/>
              <a:buNone/>
              <a:defRPr sz="2400"/>
            </a:lvl1pPr>
            <a:lvl2pPr marL="0" indent="457200">
              <a:buClrTx/>
              <a:buSzTx/>
              <a:buNone/>
              <a:defRPr sz="2400"/>
            </a:lvl2pPr>
            <a:lvl3pPr marL="0" indent="914400">
              <a:buClrTx/>
              <a:buSzTx/>
              <a:buNone/>
              <a:defRPr sz="2400"/>
            </a:lvl3pPr>
            <a:lvl4pPr marL="0" indent="1371600">
              <a:buClrTx/>
              <a:buSzTx/>
              <a:buNone/>
              <a:defRPr sz="2400"/>
            </a:lvl4pPr>
            <a:lvl5pPr marL="0" indent="18288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46" name="Text Placeholder 2"/>
          <p:cNvSpPr>
            <a:spLocks noGrp="1"/>
          </p:cNvSpPr>
          <p:nvPr>
            <p:ph type="body" sz="quarter" idx="13"/>
          </p:nvPr>
        </p:nvSpPr>
        <p:spPr>
          <a:xfrm>
            <a:off x="677334" y="4527448"/>
            <a:ext cx="8596670" cy="1513915"/>
          </a:xfrm>
          <a:prstGeom prst="rect">
            <a:avLst/>
          </a:prstGeom>
        </p:spPr>
        <p:txBody>
          <a:bodyPr/>
          <a:lstStyle/>
          <a:p>
            <a:pPr marL="0" indent="0">
              <a:buClrTx/>
              <a:buSzTx/>
              <a:buNone/>
              <a:defRPr>
                <a:solidFill>
                  <a:srgbClr val="808080"/>
                </a:solidFill>
              </a:defRPr>
            </a:pPr>
            <a:endParaRPr/>
          </a:p>
        </p:txBody>
      </p:sp>
      <p:sp>
        <p:nvSpPr>
          <p:cNvPr id="147" name="TextBox 23"/>
          <p:cNvSpPr txBox="1"/>
          <p:nvPr/>
        </p:nvSpPr>
        <p:spPr>
          <a:xfrm>
            <a:off x="541869" y="469465"/>
            <a:ext cx="60960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rgbClr val="C0E474"/>
                </a:solidFill>
                <a:latin typeface="Arial"/>
                <a:ea typeface="Arial"/>
                <a:cs typeface="Arial"/>
                <a:sym typeface="Arial"/>
              </a:defRPr>
            </a:lvl1pPr>
          </a:lstStyle>
          <a:p>
            <a:r>
              <a:t>“</a:t>
            </a:r>
          </a:p>
        </p:txBody>
      </p:sp>
      <p:sp>
        <p:nvSpPr>
          <p:cNvPr id="148" name="TextBox 24"/>
          <p:cNvSpPr txBox="1"/>
          <p:nvPr/>
        </p:nvSpPr>
        <p:spPr>
          <a:xfrm>
            <a:off x="8893010" y="2565643"/>
            <a:ext cx="60960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rgbClr val="C0E474"/>
                </a:solidFill>
                <a:latin typeface="Arial"/>
                <a:ea typeface="Arial"/>
                <a:cs typeface="Arial"/>
                <a:sym typeface="Arial"/>
              </a:defRPr>
            </a:lvl1pPr>
          </a:lstStyle>
          <a:p>
            <a:r>
              <a:t>”</a:t>
            </a: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56" name="Title Text"/>
          <p:cNvSpPr txBox="1">
            <a:spLocks noGrp="1"/>
          </p:cNvSpPr>
          <p:nvPr>
            <p:ph type="title"/>
          </p:nvPr>
        </p:nvSpPr>
        <p:spPr>
          <a:xfrm>
            <a:off x="685798" y="609600"/>
            <a:ext cx="8588204" cy="3022600"/>
          </a:xfrm>
          <a:prstGeom prst="rect">
            <a:avLst/>
          </a:prstGeom>
        </p:spPr>
        <p:txBody>
          <a:bodyPr anchor="ctr"/>
          <a:lstStyle>
            <a:lvl1pPr>
              <a:defRPr sz="4400"/>
            </a:lvl1pPr>
          </a:lstStyle>
          <a:p>
            <a:r>
              <a:t>Title Text</a:t>
            </a:r>
          </a:p>
        </p:txBody>
      </p:sp>
      <p:sp>
        <p:nvSpPr>
          <p:cNvPr id="157" name="Body Level One…"/>
          <p:cNvSpPr txBox="1">
            <a:spLocks noGrp="1"/>
          </p:cNvSpPr>
          <p:nvPr>
            <p:ph type="body" sz="quarter" idx="1"/>
          </p:nvPr>
        </p:nvSpPr>
        <p:spPr>
          <a:xfrm>
            <a:off x="677332" y="4013200"/>
            <a:ext cx="8596670" cy="514249"/>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58" name="Text Placeholder 2"/>
          <p:cNvSpPr>
            <a:spLocks noGrp="1"/>
          </p:cNvSpPr>
          <p:nvPr>
            <p:ph type="body" sz="quarter" idx="13"/>
          </p:nvPr>
        </p:nvSpPr>
        <p:spPr>
          <a:xfrm>
            <a:off x="677334" y="4527448"/>
            <a:ext cx="8596670" cy="1513915"/>
          </a:xfrm>
          <a:prstGeom prst="rect">
            <a:avLst/>
          </a:prstGeom>
        </p:spPr>
        <p:txBody>
          <a:bodyPr/>
          <a:lstStyle/>
          <a:p>
            <a:pPr marL="0" indent="0">
              <a:buClrTx/>
              <a:buSzTx/>
              <a:buNone/>
              <a:defRPr>
                <a:solidFill>
                  <a:srgbClr val="808080"/>
                </a:solidFill>
              </a:defRPr>
            </a:pPr>
            <a:endParaRPr/>
          </a:p>
        </p:txBody>
      </p:sp>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66"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167" name="Body Level One…"/>
          <p:cNvSpPr txBox="1">
            <a:spLocks noGrp="1"/>
          </p:cNvSpPr>
          <p:nvPr>
            <p:ph type="body" sz="half" idx="1"/>
          </p:nvPr>
        </p:nvSpPr>
        <p:spPr>
          <a:xfrm>
            <a:off x="677333" y="2160589"/>
            <a:ext cx="8596670" cy="38807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75" name="Title Text"/>
          <p:cNvSpPr txBox="1">
            <a:spLocks noGrp="1"/>
          </p:cNvSpPr>
          <p:nvPr>
            <p:ph type="title"/>
          </p:nvPr>
        </p:nvSpPr>
        <p:spPr>
          <a:xfrm>
            <a:off x="7967673" y="609598"/>
            <a:ext cx="1304744" cy="5251453"/>
          </a:xfrm>
          <a:prstGeom prst="rect">
            <a:avLst/>
          </a:prstGeom>
        </p:spPr>
        <p:txBody>
          <a:bodyPr anchor="ctr"/>
          <a:lstStyle/>
          <a:p>
            <a:r>
              <a:t>Title Text</a:t>
            </a:r>
          </a:p>
        </p:txBody>
      </p:sp>
      <p:sp>
        <p:nvSpPr>
          <p:cNvPr id="176" name="Body Level One…"/>
          <p:cNvSpPr txBox="1">
            <a:spLocks noGrp="1"/>
          </p:cNvSpPr>
          <p:nvPr>
            <p:ph type="body" idx="1"/>
          </p:nvPr>
        </p:nvSpPr>
        <p:spPr>
          <a:xfrm>
            <a:off x="677335" y="609600"/>
            <a:ext cx="7060150" cy="52514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2"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43" name="Body Level One…"/>
          <p:cNvSpPr txBox="1">
            <a:spLocks noGrp="1"/>
          </p:cNvSpPr>
          <p:nvPr>
            <p:ph type="body" sz="half" idx="1"/>
          </p:nvPr>
        </p:nvSpPr>
        <p:spPr>
          <a:xfrm>
            <a:off x="677333" y="2160589"/>
            <a:ext cx="8596670" cy="38807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1" name="Title Text"/>
          <p:cNvSpPr txBox="1">
            <a:spLocks noGrp="1"/>
          </p:cNvSpPr>
          <p:nvPr>
            <p:ph type="title"/>
          </p:nvPr>
        </p:nvSpPr>
        <p:spPr>
          <a:xfrm>
            <a:off x="677335" y="2700866"/>
            <a:ext cx="8596669" cy="1826582"/>
          </a:xfrm>
          <a:prstGeom prst="rect">
            <a:avLst/>
          </a:prstGeom>
        </p:spPr>
        <p:txBody>
          <a:bodyPr anchor="b"/>
          <a:lstStyle>
            <a:lvl1pPr>
              <a:defRPr sz="4000"/>
            </a:lvl1pPr>
          </a:lstStyle>
          <a:p>
            <a:r>
              <a:t>Title Text</a:t>
            </a:r>
          </a:p>
        </p:txBody>
      </p:sp>
      <p:sp>
        <p:nvSpPr>
          <p:cNvPr id="52" name="Body Level One…"/>
          <p:cNvSpPr txBox="1">
            <a:spLocks noGrp="1"/>
          </p:cNvSpPr>
          <p:nvPr>
            <p:ph type="body" sz="quarter" idx="1"/>
          </p:nvPr>
        </p:nvSpPr>
        <p:spPr>
          <a:xfrm>
            <a:off x="677335" y="4527448"/>
            <a:ext cx="8596669" cy="860401"/>
          </a:xfrm>
          <a:prstGeom prst="rect">
            <a:avLst/>
          </a:prstGeom>
        </p:spPr>
        <p:txBody>
          <a:bodyPr/>
          <a:lstStyle>
            <a:lvl1pPr marL="0" indent="0">
              <a:buClrTx/>
              <a:buSzTx/>
              <a:buNone/>
              <a:defRPr sz="2000">
                <a:solidFill>
                  <a:srgbClr val="808080"/>
                </a:solidFill>
              </a:defRPr>
            </a:lvl1pPr>
            <a:lvl2pPr marL="0" indent="457200">
              <a:buClrTx/>
              <a:buSzTx/>
              <a:buNone/>
              <a:defRPr sz="2000">
                <a:solidFill>
                  <a:srgbClr val="808080"/>
                </a:solidFill>
              </a:defRPr>
            </a:lvl2pPr>
            <a:lvl3pPr marL="0" indent="914400">
              <a:buClrTx/>
              <a:buSzTx/>
              <a:buNone/>
              <a:defRPr sz="2000">
                <a:solidFill>
                  <a:srgbClr val="808080"/>
                </a:solidFill>
              </a:defRPr>
            </a:lvl3pPr>
            <a:lvl4pPr marL="0" indent="1371600">
              <a:buClrTx/>
              <a:buSzTx/>
              <a:buNone/>
              <a:defRPr sz="2000">
                <a:solidFill>
                  <a:srgbClr val="808080"/>
                </a:solidFill>
              </a:defRPr>
            </a:lvl4pPr>
            <a:lvl5pPr marL="0" indent="1828800">
              <a:buClrTx/>
              <a:buSzTx/>
              <a:buNone/>
              <a:defRPr sz="20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61" name="Body Level One…"/>
          <p:cNvSpPr txBox="1">
            <a:spLocks noGrp="1"/>
          </p:cNvSpPr>
          <p:nvPr>
            <p:ph type="body" sz="quarter" idx="1"/>
          </p:nvPr>
        </p:nvSpPr>
        <p:spPr>
          <a:xfrm>
            <a:off x="677333" y="2160589"/>
            <a:ext cx="4184036" cy="38807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70" name="Body Level One…"/>
          <p:cNvSpPr txBox="1">
            <a:spLocks noGrp="1"/>
          </p:cNvSpPr>
          <p:nvPr>
            <p:ph type="body" sz="quarter" idx="1"/>
          </p:nvPr>
        </p:nvSpPr>
        <p:spPr>
          <a:xfrm>
            <a:off x="675744" y="2160983"/>
            <a:ext cx="4185624" cy="576263"/>
          </a:xfrm>
          <a:prstGeom prst="rect">
            <a:avLst/>
          </a:prstGeom>
        </p:spPr>
        <p:txBody>
          <a:bodyPr anchor="b"/>
          <a:lstStyle>
            <a:lvl1pPr marL="0" indent="0">
              <a:buClrTx/>
              <a:buSzTx/>
              <a:buNone/>
              <a:defRPr sz="2400"/>
            </a:lvl1pPr>
            <a:lvl2pPr marL="0" indent="457200">
              <a:buClrTx/>
              <a:buSzTx/>
              <a:buNone/>
              <a:defRPr sz="2400"/>
            </a:lvl2pPr>
            <a:lvl3pPr marL="0" indent="914400">
              <a:buClrTx/>
              <a:buSzTx/>
              <a:buNone/>
              <a:defRPr sz="2400"/>
            </a:lvl3pPr>
            <a:lvl4pPr marL="0" indent="1371600">
              <a:buClrTx/>
              <a:buSzTx/>
              <a:buNone/>
              <a:defRPr sz="2400"/>
            </a:lvl4pPr>
            <a:lvl5pPr marL="0" indent="18288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13"/>
          </p:nvPr>
        </p:nvSpPr>
        <p:spPr>
          <a:xfrm>
            <a:off x="5088382" y="2160983"/>
            <a:ext cx="4185619" cy="576263"/>
          </a:xfrm>
          <a:prstGeom prst="rect">
            <a:avLst/>
          </a:prstGeom>
        </p:spPr>
        <p:txBody>
          <a:bodyPr anchor="b"/>
          <a:lstStyle/>
          <a:p>
            <a:pPr marL="0" indent="0">
              <a:buClrTx/>
              <a:buSzTx/>
              <a:buNone/>
              <a:defRPr sz="2400"/>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677333" y="1498603"/>
            <a:ext cx="3854529" cy="1278467"/>
          </a:xfrm>
          <a:prstGeom prst="rect">
            <a:avLst/>
          </a:prstGeom>
        </p:spPr>
        <p:txBody>
          <a:bodyPr anchor="b"/>
          <a:lstStyle>
            <a:lvl1pPr>
              <a:defRPr sz="2000"/>
            </a:lvl1pPr>
          </a:lstStyle>
          <a:p>
            <a:r>
              <a:t>Title Text</a:t>
            </a:r>
          </a:p>
        </p:txBody>
      </p:sp>
      <p:sp>
        <p:nvSpPr>
          <p:cNvPr id="95" name="Body Level One…"/>
          <p:cNvSpPr txBox="1">
            <a:spLocks noGrp="1"/>
          </p:cNvSpPr>
          <p:nvPr>
            <p:ph type="body" sz="half" idx="1"/>
          </p:nvPr>
        </p:nvSpPr>
        <p:spPr>
          <a:xfrm>
            <a:off x="4760460" y="514923"/>
            <a:ext cx="4513543" cy="552643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13"/>
          </p:nvPr>
        </p:nvSpPr>
        <p:spPr>
          <a:xfrm>
            <a:off x="677334" y="2777069"/>
            <a:ext cx="3854528" cy="2584450"/>
          </a:xfrm>
          <a:prstGeom prst="rect">
            <a:avLst/>
          </a:prstGeom>
        </p:spPr>
        <p:txBody>
          <a:bodyPr/>
          <a:lstStyle/>
          <a:p>
            <a:pPr marL="0" indent="0">
              <a:buClrTx/>
              <a:buSzTx/>
              <a:buNone/>
              <a:defRPr sz="1400"/>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677335" y="609600"/>
            <a:ext cx="8596669" cy="3403600"/>
          </a:xfrm>
          <a:prstGeom prst="rect">
            <a:avLst/>
          </a:prstGeom>
        </p:spPr>
        <p:txBody>
          <a:bodyPr anchor="ctr"/>
          <a:lstStyle>
            <a:lvl1pPr>
              <a:defRPr sz="4400"/>
            </a:lvl1pPr>
          </a:lstStyle>
          <a:p>
            <a:r>
              <a:t>Title Text</a:t>
            </a:r>
          </a:p>
        </p:txBody>
      </p:sp>
      <p:sp>
        <p:nvSpPr>
          <p:cNvPr id="115" name="Body Level One…"/>
          <p:cNvSpPr txBox="1">
            <a:spLocks noGrp="1"/>
          </p:cNvSpPr>
          <p:nvPr>
            <p:ph type="body" sz="quarter" idx="1"/>
          </p:nvPr>
        </p:nvSpPr>
        <p:spPr>
          <a:xfrm>
            <a:off x="677335" y="4470400"/>
            <a:ext cx="8596669" cy="1570962"/>
          </a:xfrm>
          <a:prstGeom prst="rect">
            <a:avLst/>
          </a:prstGeom>
        </p:spPr>
        <p:txBody>
          <a:bodyPr anchor="ct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 name="Group 6"/>
          <p:cNvGrpSpPr/>
          <p:nvPr/>
        </p:nvGrpSpPr>
        <p:grpSpPr>
          <a:xfrm>
            <a:off x="-1" y="-8468"/>
            <a:ext cx="12192002" cy="6866469"/>
            <a:chOff x="0" y="0"/>
            <a:chExt cx="12192000" cy="6866467"/>
          </a:xfrm>
        </p:grpSpPr>
        <p:sp>
          <p:nvSpPr>
            <p:cNvPr id="2" name="Straight Connector 19"/>
            <p:cNvSpPr/>
            <p:nvPr/>
          </p:nvSpPr>
          <p:spPr>
            <a:xfrm>
              <a:off x="9371012" y="8466"/>
              <a:ext cx="1219201" cy="6858002"/>
            </a:xfrm>
            <a:prstGeom prst="line">
              <a:avLst/>
            </a:prstGeom>
            <a:noFill/>
            <a:ln w="9525" cap="rnd">
              <a:solidFill>
                <a:srgbClr val="BFBFBF"/>
              </a:solidFill>
              <a:prstDash val="solid"/>
              <a:round/>
            </a:ln>
            <a:effectLst/>
          </p:spPr>
          <p:txBody>
            <a:bodyPr wrap="square" lIns="45719" tIns="45719" rIns="45719" bIns="45719" numCol="1" anchor="t">
              <a:noAutofit/>
            </a:bodyPr>
            <a:lstStyle/>
            <a:p>
              <a:endParaRPr/>
            </a:p>
          </p:txBody>
        </p:sp>
        <p:sp>
          <p:nvSpPr>
            <p:cNvPr id="3" name="Straight Connector 20"/>
            <p:cNvSpPr/>
            <p:nvPr/>
          </p:nvSpPr>
          <p:spPr>
            <a:xfrm flipH="1">
              <a:off x="7425267" y="3689879"/>
              <a:ext cx="4763559" cy="3176588"/>
            </a:xfrm>
            <a:prstGeom prst="line">
              <a:avLst/>
            </a:prstGeom>
            <a:noFill/>
            <a:ln w="9525" cap="rnd">
              <a:solidFill>
                <a:srgbClr val="D9D9D9"/>
              </a:solidFill>
              <a:prstDash val="solid"/>
              <a:round/>
            </a:ln>
            <a:effectLst/>
          </p:spPr>
          <p:txBody>
            <a:bodyPr wrap="square" lIns="45719" tIns="45719" rIns="45719" bIns="45719" numCol="1" anchor="t">
              <a:noAutofit/>
            </a:bodyPr>
            <a:lstStyle/>
            <a:p>
              <a:endParaRPr/>
            </a:p>
          </p:txBody>
        </p:sp>
        <p:sp>
          <p:nvSpPr>
            <p:cNvPr id="4"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chemeClr val="accent1">
                <a:alpha val="30000"/>
              </a:schemeClr>
            </a:solidFill>
            <a:ln w="12700" cap="flat">
              <a:noFill/>
              <a:miter lim="400000"/>
            </a:ln>
            <a:effectLst/>
          </p:spPr>
          <p:txBody>
            <a:bodyPr wrap="square" lIns="45719" tIns="45719" rIns="45719" bIns="45719" numCol="1" anchor="t">
              <a:noAutofit/>
            </a:bodyPr>
            <a:lstStyle/>
            <a:p>
              <a:endParaRPr/>
            </a:p>
          </p:txBody>
        </p:sp>
        <p:sp>
          <p:nvSpPr>
            <p:cNvPr id="5"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endParaRPr/>
            </a:p>
          </p:txBody>
        </p:sp>
        <p:sp>
          <p:nvSpPr>
            <p:cNvPr id="6"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2">
                <a:alpha val="72000"/>
              </a:schemeClr>
            </a:solidFill>
            <a:ln w="12700" cap="flat">
              <a:noFill/>
              <a:miter lim="400000"/>
            </a:ln>
            <a:effectLst/>
          </p:spPr>
          <p:txBody>
            <a:bodyPr wrap="square" lIns="45719" tIns="45719" rIns="45719" bIns="45719" numCol="1" anchor="t">
              <a:noAutofit/>
            </a:bodyPr>
            <a:lstStyle/>
            <a:p>
              <a:endParaRPr/>
            </a:p>
          </p:txBody>
        </p:sp>
        <p:sp>
          <p:nvSpPr>
            <p:cNvPr id="7"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9" tIns="45719" rIns="45719" bIns="45719" numCol="1" anchor="t">
              <a:noAutofit/>
            </a:bodyPr>
            <a:lstStyle/>
            <a:p>
              <a:endParaRPr/>
            </a:p>
          </p:txBody>
        </p:sp>
        <p:sp>
          <p:nvSpPr>
            <p:cNvPr id="8"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9" tIns="45719" rIns="45719" bIns="45719" numCol="1" anchor="t">
              <a:noAutofit/>
            </a:bodyPr>
            <a:lstStyle/>
            <a:p>
              <a:endParaRPr/>
            </a:p>
          </p:txBody>
        </p:sp>
        <p:sp>
          <p:nvSpPr>
            <p:cNvPr id="9"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chemeClr val="accent1">
                <a:alpha val="64999"/>
              </a:schemeClr>
            </a:solidFill>
            <a:ln w="12700" cap="flat">
              <a:noFill/>
              <a:miter lim="400000"/>
            </a:ln>
            <a:effectLst/>
          </p:spPr>
          <p:txBody>
            <a:bodyPr wrap="square" lIns="45719" tIns="45719" rIns="45719" bIns="45719" numCol="1" anchor="t">
              <a:noAutofit/>
            </a:bodyPr>
            <a:lstStyle/>
            <a:p>
              <a:endParaRPr/>
            </a:p>
          </p:txBody>
        </p:sp>
        <p:sp>
          <p:nvSpPr>
            <p:cNvPr id="10"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alpha val="80000"/>
              </a:schemeClr>
            </a:solidFill>
            <a:ln w="12700" cap="flat">
              <a:noFill/>
              <a:miter lim="400000"/>
            </a:ln>
            <a:effectLst/>
          </p:spPr>
          <p:txBody>
            <a:bodyPr wrap="square" lIns="45719" tIns="45719" rIns="45719" bIns="45719" numCol="1" anchor="t">
              <a:noAutofit/>
            </a:bodyPr>
            <a:lstStyle/>
            <a:p>
              <a:endParaRPr/>
            </a:p>
          </p:txBody>
        </p:sp>
        <p:sp>
          <p:nvSpPr>
            <p:cNvPr id="11" name="Isosceles Triangle 2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1">
                <a:alpha val="85000"/>
              </a:schemeClr>
            </a:solidFill>
            <a:ln w="12700" cap="flat">
              <a:noFill/>
              <a:miter lim="400000"/>
            </a:ln>
            <a:effectLst/>
          </p:spPr>
          <p:txBody>
            <a:bodyPr wrap="square" lIns="45719" tIns="45719" rIns="45719" bIns="45719" numCol="1" anchor="t">
              <a:noAutofit/>
            </a:bodyPr>
            <a:lstStyle/>
            <a:p>
              <a:endParaRPr/>
            </a:p>
          </p:txBody>
        </p:sp>
      </p:grpSp>
      <p:sp>
        <p:nvSpPr>
          <p:cNvPr id="13" name="Title Text"/>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Title Text</a:t>
            </a:r>
          </a:p>
        </p:txBody>
      </p:sp>
      <p:sp>
        <p:nvSpPr>
          <p:cNvPr id="1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9049981" y="6114704"/>
            <a:ext cx="224022" cy="218441"/>
          </a:xfrm>
          <a:prstGeom prst="rect">
            <a:avLst/>
          </a:prstGeom>
          <a:ln w="12700">
            <a:miter lim="400000"/>
          </a:ln>
        </p:spPr>
        <p:txBody>
          <a:bodyPr wrap="none" lIns="45719" rIns="45719" anchor="ctr">
            <a:spAutoFit/>
          </a:bodyPr>
          <a:lstStyle>
            <a:lvl1pPr algn="r">
              <a:defRPr sz="900">
                <a:solidFill>
                  <a:schemeClr val="accent1"/>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1" r:id="rId11"/>
    <p:sldLayoutId id="2147483662" r:id="rId12"/>
    <p:sldLayoutId id="2147483663" r:id="rId13"/>
    <p:sldLayoutId id="2147483664" r:id="rId14"/>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n-lt"/>
          <a:ea typeface="+mn-ea"/>
          <a:cs typeface="+mn-cs"/>
          <a:sym typeface="Trebuchet MS"/>
        </a:defRPr>
      </a:lvl1pPr>
      <a:lvl2pPr marL="778668" marR="0" indent="-321468"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n-lt"/>
          <a:ea typeface="+mn-ea"/>
          <a:cs typeface="+mn-cs"/>
          <a:sym typeface="Trebuchet MS"/>
        </a:defRPr>
      </a:lvl2pPr>
      <a:lvl3pPr marL="1208314" marR="0" indent="-293914"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n-lt"/>
          <a:ea typeface="+mn-ea"/>
          <a:cs typeface="+mn-cs"/>
          <a:sym typeface="Trebuchet MS"/>
        </a:defRPr>
      </a:lvl3pPr>
      <a:lvl4pPr marL="1714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n-lt"/>
          <a:ea typeface="+mn-ea"/>
          <a:cs typeface="+mn-cs"/>
          <a:sym typeface="Trebuchet MS"/>
        </a:defRPr>
      </a:lvl4pPr>
      <a:lvl5pPr marL="21717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n-lt"/>
          <a:ea typeface="+mn-ea"/>
          <a:cs typeface="+mn-cs"/>
          <a:sym typeface="Trebuchet MS"/>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n-lt"/>
          <a:ea typeface="+mn-ea"/>
          <a:cs typeface="+mn-cs"/>
          <a:sym typeface="Trebuchet MS"/>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n-lt"/>
          <a:ea typeface="+mn-ea"/>
          <a:cs typeface="+mn-cs"/>
          <a:sym typeface="Trebuchet MS"/>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n-lt"/>
          <a:ea typeface="+mn-ea"/>
          <a:cs typeface="+mn-cs"/>
          <a:sym typeface="Trebuchet MS"/>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n-lt"/>
          <a:ea typeface="+mn-ea"/>
          <a:cs typeface="+mn-cs"/>
          <a:sym typeface="Trebuchet MS"/>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urteley@waunakee.k12.wi.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charts.intensiveintervention.org/chart/instructional-intervention-tool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pi.wi.gov/sites/default/files/imce/sped/pdf/sld-dyslexia.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
          <p:cNvSpPr txBox="1">
            <a:spLocks noGrp="1"/>
          </p:cNvSpPr>
          <p:nvPr>
            <p:ph type="ctrTitle"/>
          </p:nvPr>
        </p:nvSpPr>
        <p:spPr>
          <a:xfrm>
            <a:off x="1487054" y="512761"/>
            <a:ext cx="9144001" cy="3135603"/>
          </a:xfrm>
          <a:prstGeom prst="rect">
            <a:avLst/>
          </a:prstGeom>
        </p:spPr>
        <p:txBody>
          <a:bodyPr/>
          <a:lstStyle>
            <a:lvl1pPr algn="ctr">
              <a:defRPr sz="4800"/>
            </a:lvl1pPr>
          </a:lstStyle>
          <a:p>
            <a:r>
              <a:t>Legislative Council Study Committee on the Identification and Management of Dyslexia</a:t>
            </a:r>
          </a:p>
        </p:txBody>
      </p:sp>
      <p:sp>
        <p:nvSpPr>
          <p:cNvPr id="187" name="Subtitle 2"/>
          <p:cNvSpPr txBox="1">
            <a:spLocks noGrp="1"/>
          </p:cNvSpPr>
          <p:nvPr>
            <p:ph type="subTitle" sz="quarter" idx="1"/>
          </p:nvPr>
        </p:nvSpPr>
        <p:spPr>
          <a:xfrm>
            <a:off x="1597891" y="4581092"/>
            <a:ext cx="9144001" cy="1655762"/>
          </a:xfrm>
          <a:prstGeom prst="rect">
            <a:avLst/>
          </a:prstGeom>
        </p:spPr>
        <p:txBody>
          <a:bodyPr/>
          <a:lstStyle/>
          <a:p>
            <a:pPr algn="ctr"/>
            <a:r>
              <a:rPr dirty="0"/>
              <a:t>July 9, 2018</a:t>
            </a:r>
          </a:p>
          <a:p>
            <a:pPr algn="ctr"/>
            <a:r>
              <a:rPr dirty="0"/>
              <a:t>Kurt Eley, Director of Student Services</a:t>
            </a:r>
          </a:p>
          <a:p>
            <a:pPr algn="ctr"/>
            <a:r>
              <a:rPr dirty="0"/>
              <a:t>Waunakee Community School </a:t>
            </a:r>
            <a:r>
              <a:rPr dirty="0" smtClean="0"/>
              <a:t>District</a:t>
            </a:r>
            <a:endParaRPr lang="en-US" dirty="0" smtClean="0"/>
          </a:p>
          <a:p>
            <a:pPr algn="ctr"/>
            <a:r>
              <a:rPr lang="en-US" dirty="0" smtClean="0">
                <a:hlinkClick r:id="rId2"/>
              </a:rPr>
              <a:t>kurteley@waunakee.k12.wi.us</a:t>
            </a:r>
            <a:endParaRPr lang="en-US" dirty="0" smtClean="0"/>
          </a:p>
          <a:p>
            <a:pPr algn="ct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itle 1"/>
          <p:cNvSpPr txBox="1">
            <a:spLocks noGrp="1"/>
          </p:cNvSpPr>
          <p:nvPr>
            <p:ph type="title"/>
          </p:nvPr>
        </p:nvSpPr>
        <p:spPr>
          <a:xfrm>
            <a:off x="677333" y="609600"/>
            <a:ext cx="8596670" cy="1320800"/>
          </a:xfrm>
          <a:prstGeom prst="rect">
            <a:avLst/>
          </a:prstGeom>
        </p:spPr>
        <p:txBody>
          <a:bodyPr/>
          <a:lstStyle/>
          <a:p>
            <a:endParaRPr/>
          </a:p>
        </p:txBody>
      </p:sp>
      <p:graphicFrame>
        <p:nvGraphicFramePr>
          <p:cNvPr id="217" name="Content Placeholder 6"/>
          <p:cNvGraphicFramePr/>
          <p:nvPr/>
        </p:nvGraphicFramePr>
        <p:xfrm>
          <a:off x="157019" y="61752"/>
          <a:ext cx="11822541" cy="6735816"/>
        </p:xfrm>
        <a:graphic>
          <a:graphicData uri="http://schemas.openxmlformats.org/drawingml/2006/table">
            <a:tbl>
              <a:tblPr>
                <a:tableStyleId>{4C3C2611-4C71-4FC5-86AE-919BDF0F9419}</a:tableStyleId>
              </a:tblPr>
              <a:tblGrid>
                <a:gridCol w="3940847"/>
                <a:gridCol w="3940847"/>
                <a:gridCol w="3940847"/>
              </a:tblGrid>
              <a:tr h="213444">
                <a:tc>
                  <a:txBody>
                    <a:bodyPr/>
                    <a:lstStyle/>
                    <a:p>
                      <a:pPr algn="ctr" defTabSz="457200">
                        <a:lnSpc>
                          <a:spcPct val="115000"/>
                        </a:lnSpc>
                        <a:defRPr sz="1800"/>
                      </a:pPr>
                      <a:r>
                        <a:rPr sz="1000">
                          <a:latin typeface="Arial"/>
                          <a:ea typeface="Arial"/>
                          <a:cs typeface="Arial"/>
                          <a:sym typeface="Arial"/>
                        </a:rPr>
                        <a:t>Universal</a:t>
                      </a:r>
                    </a:p>
                  </a:txBody>
                  <a:tcPr marL="24321" marR="24321" marT="24321" marB="24321" horzOverflow="overflow">
                    <a:solidFill>
                      <a:srgbClr val="EEF4E7"/>
                    </a:solidFill>
                  </a:tcPr>
                </a:tc>
                <a:tc>
                  <a:txBody>
                    <a:bodyPr/>
                    <a:lstStyle/>
                    <a:p>
                      <a:pPr algn="ctr" defTabSz="457200">
                        <a:lnSpc>
                          <a:spcPct val="115000"/>
                        </a:lnSpc>
                        <a:defRPr sz="1800"/>
                      </a:pPr>
                      <a:r>
                        <a:rPr sz="1000">
                          <a:latin typeface="Arial"/>
                          <a:ea typeface="Arial"/>
                          <a:cs typeface="Arial"/>
                          <a:sym typeface="Arial"/>
                        </a:rPr>
                        <a:t>Selective</a:t>
                      </a:r>
                    </a:p>
                  </a:txBody>
                  <a:tcPr marL="24321" marR="24321" marT="24321" marB="24321" horzOverflow="overflow">
                    <a:solidFill>
                      <a:srgbClr val="EEF4E7"/>
                    </a:solidFill>
                  </a:tcPr>
                </a:tc>
                <a:tc>
                  <a:txBody>
                    <a:bodyPr/>
                    <a:lstStyle/>
                    <a:p>
                      <a:pPr algn="ctr" defTabSz="457200">
                        <a:lnSpc>
                          <a:spcPct val="115000"/>
                        </a:lnSpc>
                        <a:defRPr sz="1800"/>
                      </a:pPr>
                      <a:r>
                        <a:rPr sz="1000">
                          <a:latin typeface="Arial"/>
                          <a:ea typeface="Arial"/>
                          <a:cs typeface="Arial"/>
                          <a:sym typeface="Arial"/>
                        </a:rPr>
                        <a:t>Intensive</a:t>
                      </a:r>
                    </a:p>
                  </a:txBody>
                  <a:tcPr marL="24321" marR="24321" marT="24321" marB="24321" horzOverflow="overflow">
                    <a:solidFill>
                      <a:srgbClr val="EEF4E7"/>
                    </a:solidFill>
                  </a:tcPr>
                </a:tc>
              </a:tr>
              <a:tr h="536753">
                <a:tc gridSpan="3">
                  <a:txBody>
                    <a:bodyPr/>
                    <a:lstStyle/>
                    <a:p>
                      <a:pPr marL="171450" indent="-171450" algn="ctr" defTabSz="457200">
                        <a:lnSpc>
                          <a:spcPct val="115000"/>
                        </a:lnSpc>
                        <a:buSzPct val="100000"/>
                        <a:buFont typeface="Arial"/>
                        <a:buChar char="•"/>
                        <a:defRPr sz="1000">
                          <a:latin typeface="Arial"/>
                          <a:ea typeface="Arial"/>
                          <a:cs typeface="Arial"/>
                          <a:sym typeface="Arial"/>
                        </a:defRPr>
                      </a:pPr>
                      <a:r>
                        <a:t>Instruction expectations in all levels: </a:t>
                      </a:r>
                    </a:p>
                    <a:p>
                      <a:pPr marL="171450" indent="-171450" algn="ctr" defTabSz="457200">
                        <a:lnSpc>
                          <a:spcPct val="115000"/>
                        </a:lnSpc>
                        <a:buSzPct val="100000"/>
                        <a:buFont typeface="Arial"/>
                        <a:buChar char="•"/>
                        <a:defRPr sz="1000">
                          <a:latin typeface="Arial"/>
                          <a:ea typeface="Arial"/>
                          <a:cs typeface="Arial"/>
                          <a:sym typeface="Arial"/>
                        </a:defRPr>
                      </a:pPr>
                      <a:r>
                        <a:t>Instruction through a culturally responsive lens</a:t>
                      </a:r>
                    </a:p>
                    <a:p>
                      <a:pPr marL="171450" indent="-171450" algn="ctr" defTabSz="457200">
                        <a:lnSpc>
                          <a:spcPct val="115000"/>
                        </a:lnSpc>
                        <a:buSzPct val="100000"/>
                        <a:buFont typeface="Arial"/>
                        <a:buChar char="•"/>
                        <a:defRPr sz="1000">
                          <a:latin typeface="Arial"/>
                          <a:ea typeface="Arial"/>
                          <a:cs typeface="Arial"/>
                          <a:sym typeface="Arial"/>
                        </a:defRPr>
                      </a:pPr>
                      <a:r>
                        <a:t>Clearly identified learning targets</a:t>
                      </a:r>
                    </a:p>
                  </a:txBody>
                  <a:tcPr marL="24321" marR="24321" marT="24321" marB="24321" horzOverflow="overflow">
                    <a:solidFill>
                      <a:srgbClr val="EEF4E7"/>
                    </a:solidFill>
                  </a:tcPr>
                </a:tc>
                <a:tc hMerge="1">
                  <a:txBody>
                    <a:bodyPr/>
                    <a:lstStyle/>
                    <a:p>
                      <a:endParaRPr lang="en-US"/>
                    </a:p>
                  </a:txBody>
                  <a:tcPr/>
                </a:tc>
                <a:tc hMerge="1">
                  <a:txBody>
                    <a:bodyPr/>
                    <a:lstStyle/>
                    <a:p>
                      <a:endParaRPr lang="en-US"/>
                    </a:p>
                  </a:txBody>
                  <a:tcPr/>
                </a:tc>
              </a:tr>
              <a:tr h="1619477">
                <a:tc>
                  <a:txBody>
                    <a:bodyPr/>
                    <a:lstStyle/>
                    <a:p>
                      <a:pPr algn="l" defTabSz="457200">
                        <a:lnSpc>
                          <a:spcPct val="115000"/>
                        </a:lnSpc>
                        <a:defRPr sz="1000">
                          <a:latin typeface="Arial"/>
                          <a:ea typeface="Arial"/>
                          <a:cs typeface="Arial"/>
                          <a:sym typeface="Arial"/>
                        </a:defRPr>
                      </a:pPr>
                      <a:r>
                        <a:t>Universal instruction includes:</a:t>
                      </a:r>
                    </a:p>
                    <a:p>
                      <a:pPr marL="342900" indent="-342900" algn="l" defTabSz="457200">
                        <a:lnSpc>
                          <a:spcPct val="115000"/>
                        </a:lnSpc>
                        <a:buSzPct val="100000"/>
                        <a:buFont typeface="Arial"/>
                        <a:buChar char="●"/>
                        <a:defRPr sz="1000">
                          <a:latin typeface="Arial"/>
                          <a:ea typeface="Arial"/>
                          <a:cs typeface="Arial"/>
                          <a:sym typeface="Arial"/>
                        </a:defRPr>
                      </a:pPr>
                      <a:r>
                        <a:t>High quality curriculum and instruction</a:t>
                      </a:r>
                    </a:p>
                    <a:p>
                      <a:pPr marL="342900" indent="-342900" algn="l" defTabSz="457200">
                        <a:lnSpc>
                          <a:spcPct val="115000"/>
                        </a:lnSpc>
                        <a:buSzPct val="100000"/>
                        <a:buFont typeface="Arial"/>
                        <a:buChar char="●"/>
                        <a:defRPr sz="1000">
                          <a:latin typeface="Arial"/>
                          <a:ea typeface="Arial"/>
                          <a:cs typeface="Arial"/>
                          <a:sym typeface="Arial"/>
                        </a:defRPr>
                      </a:pPr>
                      <a:r>
                        <a:t>Formative assessment that drives instruction</a:t>
                      </a:r>
                    </a:p>
                    <a:p>
                      <a:pPr marL="342900" indent="-342900" algn="l" defTabSz="457200">
                        <a:lnSpc>
                          <a:spcPct val="115000"/>
                        </a:lnSpc>
                        <a:buSzPct val="100000"/>
                        <a:buFont typeface="Arial"/>
                        <a:buChar char="●"/>
                        <a:defRPr sz="1000">
                          <a:latin typeface="Arial"/>
                          <a:ea typeface="Arial"/>
                          <a:cs typeface="Arial"/>
                          <a:sym typeface="Arial"/>
                        </a:defRPr>
                      </a:pPr>
                      <a:r>
                        <a:t>Differentiation for multiple levels and types of learning</a:t>
                      </a:r>
                    </a:p>
                    <a:p>
                      <a:pPr marL="342900" indent="-342900" algn="l" defTabSz="457200">
                        <a:lnSpc>
                          <a:spcPct val="115000"/>
                        </a:lnSpc>
                        <a:buSzPct val="100000"/>
                        <a:buFont typeface="Arial"/>
                        <a:buChar char="●"/>
                        <a:defRPr sz="1000">
                          <a:latin typeface="Arial"/>
                          <a:ea typeface="Arial"/>
                          <a:cs typeface="Arial"/>
                          <a:sym typeface="Arial"/>
                        </a:defRPr>
                      </a:pPr>
                      <a:r>
                        <a:t>Screening for all students three times a year </a:t>
                      </a:r>
                    </a:p>
                  </a:txBody>
                  <a:tcPr marL="24321" marR="24321" marT="24321" marB="24321" horzOverflow="overflow">
                    <a:solidFill>
                      <a:srgbClr val="EEF4E7"/>
                    </a:solidFill>
                  </a:tcPr>
                </a:tc>
                <a:tc>
                  <a:txBody>
                    <a:bodyPr/>
                    <a:lstStyle/>
                    <a:p>
                      <a:pPr algn="l" defTabSz="457200">
                        <a:lnSpc>
                          <a:spcPct val="115000"/>
                        </a:lnSpc>
                        <a:defRPr sz="1000">
                          <a:latin typeface="Arial"/>
                          <a:ea typeface="Arial"/>
                          <a:cs typeface="Arial"/>
                          <a:sym typeface="Arial"/>
                        </a:defRPr>
                      </a:pPr>
                      <a:r>
                        <a:t>Selected instruction includes:</a:t>
                      </a:r>
                    </a:p>
                    <a:p>
                      <a:pPr marL="342900" indent="-342900" algn="l" defTabSz="457200">
                        <a:lnSpc>
                          <a:spcPct val="115000"/>
                        </a:lnSpc>
                        <a:buSzPct val="100000"/>
                        <a:buFont typeface="Arial"/>
                        <a:buChar char="●"/>
                        <a:defRPr sz="1000">
                          <a:latin typeface="Arial"/>
                          <a:ea typeface="Arial"/>
                          <a:cs typeface="Arial"/>
                          <a:sym typeface="Arial"/>
                        </a:defRPr>
                      </a:pPr>
                      <a:r>
                        <a:t>Delivery of research based academic interventions in small group in addition to universal instruction (approximately 3-5 times a week)</a:t>
                      </a:r>
                    </a:p>
                    <a:p>
                      <a:pPr marL="342900" indent="-342900" algn="l" defTabSz="457200">
                        <a:lnSpc>
                          <a:spcPct val="115000"/>
                        </a:lnSpc>
                        <a:buSzPct val="100000"/>
                        <a:buFont typeface="Arial"/>
                        <a:buChar char="●"/>
                        <a:defRPr sz="1000">
                          <a:latin typeface="Arial"/>
                          <a:ea typeface="Arial"/>
                          <a:cs typeface="Arial"/>
                          <a:sym typeface="Arial"/>
                        </a:defRPr>
                      </a:pPr>
                      <a:r>
                        <a:t>Monitoring of student progress every 2 weeks. Determine goal and weekly rate of improvement (ROI). </a:t>
                      </a:r>
                    </a:p>
                  </a:txBody>
                  <a:tcPr marL="24321" marR="24321" marT="24321" marB="24321" horzOverflow="overflow">
                    <a:solidFill>
                      <a:srgbClr val="EEF4E7"/>
                    </a:solidFill>
                  </a:tcPr>
                </a:tc>
                <a:tc>
                  <a:txBody>
                    <a:bodyPr/>
                    <a:lstStyle/>
                    <a:p>
                      <a:pPr algn="l" defTabSz="457200">
                        <a:lnSpc>
                          <a:spcPct val="115000"/>
                        </a:lnSpc>
                        <a:defRPr sz="1000">
                          <a:latin typeface="Arial"/>
                          <a:ea typeface="Arial"/>
                          <a:cs typeface="Arial"/>
                          <a:sym typeface="Arial"/>
                        </a:defRPr>
                      </a:pPr>
                      <a:r>
                        <a:t>Intensive instruction includes:</a:t>
                      </a:r>
                    </a:p>
                    <a:p>
                      <a:pPr marL="342900" indent="-342900" algn="l" defTabSz="457200">
                        <a:lnSpc>
                          <a:spcPct val="115000"/>
                        </a:lnSpc>
                        <a:buSzPct val="100000"/>
                        <a:buFont typeface="Arial"/>
                        <a:buChar char="●"/>
                        <a:defRPr sz="1000">
                          <a:latin typeface="Arial"/>
                          <a:ea typeface="Arial"/>
                          <a:cs typeface="Arial"/>
                          <a:sym typeface="Arial"/>
                        </a:defRPr>
                      </a:pPr>
                      <a:r>
                        <a:t>A universal/benchmark team meeting is organized and held</a:t>
                      </a:r>
                    </a:p>
                    <a:p>
                      <a:pPr marL="342900" indent="-342900" algn="l" defTabSz="457200">
                        <a:lnSpc>
                          <a:spcPct val="115000"/>
                        </a:lnSpc>
                        <a:buSzPct val="100000"/>
                        <a:buFont typeface="Arial"/>
                        <a:buChar char="●"/>
                        <a:defRPr sz="1000">
                          <a:latin typeface="Arial"/>
                          <a:ea typeface="Arial"/>
                          <a:cs typeface="Arial"/>
                          <a:sym typeface="Arial"/>
                        </a:defRPr>
                      </a:pPr>
                      <a:r>
                        <a:t>An individual intensive intervention plan is developed (includes student goals and goal line)</a:t>
                      </a:r>
                    </a:p>
                    <a:p>
                      <a:pPr marL="342900" indent="-342900" algn="l" defTabSz="457200">
                        <a:lnSpc>
                          <a:spcPct val="115000"/>
                        </a:lnSpc>
                        <a:buSzPct val="100000"/>
                        <a:buFont typeface="Arial"/>
                        <a:buChar char="●"/>
                        <a:defRPr sz="1000">
                          <a:latin typeface="Arial"/>
                          <a:ea typeface="Arial"/>
                          <a:cs typeface="Arial"/>
                          <a:sym typeface="Arial"/>
                        </a:defRPr>
                      </a:pPr>
                      <a:r>
                        <a:t>Individual interventions are delivered (minutes, days, and duration are based on fidelity of intervention)</a:t>
                      </a:r>
                    </a:p>
                    <a:p>
                      <a:pPr marL="342900" indent="-342900" algn="l" defTabSz="457200">
                        <a:lnSpc>
                          <a:spcPct val="115000"/>
                        </a:lnSpc>
                        <a:buSzPct val="100000"/>
                        <a:buFont typeface="Arial"/>
                        <a:buChar char="●"/>
                        <a:defRPr sz="1000">
                          <a:latin typeface="Arial"/>
                          <a:ea typeface="Arial"/>
                          <a:cs typeface="Arial"/>
                          <a:sym typeface="Arial"/>
                        </a:defRPr>
                      </a:pPr>
                      <a:r>
                        <a:t>Progress is continuously monitored weekly</a:t>
                      </a:r>
                    </a:p>
                  </a:txBody>
                  <a:tcPr marL="24321" marR="24321" marT="24321" marB="24321" horzOverflow="overflow">
                    <a:solidFill>
                      <a:srgbClr val="EEF4E7"/>
                    </a:solidFill>
                  </a:tcPr>
                </a:tc>
              </a:tr>
              <a:tr h="2408363">
                <a:tc>
                  <a:txBody>
                    <a:bodyPr/>
                    <a:lstStyle/>
                    <a:p>
                      <a:pPr algn="l" defTabSz="457200">
                        <a:lnSpc>
                          <a:spcPct val="115000"/>
                        </a:lnSpc>
                        <a:defRPr sz="1000">
                          <a:latin typeface="Arial"/>
                          <a:ea typeface="Arial"/>
                          <a:cs typeface="Arial"/>
                          <a:sym typeface="Arial"/>
                        </a:defRPr>
                      </a:pPr>
                      <a:r>
                        <a:t>Teams:</a:t>
                      </a:r>
                    </a:p>
                    <a:p>
                      <a:pPr marL="342900" indent="-342900" algn="l" defTabSz="457200">
                        <a:lnSpc>
                          <a:spcPct val="115000"/>
                        </a:lnSpc>
                        <a:buSzPct val="100000"/>
                        <a:buFont typeface="Arial"/>
                        <a:buChar char="●"/>
                        <a:defRPr sz="1000">
                          <a:latin typeface="Arial"/>
                          <a:ea typeface="Arial"/>
                          <a:cs typeface="Arial"/>
                          <a:sym typeface="Arial"/>
                        </a:defRPr>
                      </a:pPr>
                      <a:r>
                        <a:t>Analyze the data from their screener at least three times a year</a:t>
                      </a:r>
                    </a:p>
                    <a:p>
                      <a:pPr marL="342900" indent="-342900" algn="l" defTabSz="457200">
                        <a:lnSpc>
                          <a:spcPct val="115000"/>
                        </a:lnSpc>
                        <a:buSzPct val="100000"/>
                        <a:buFont typeface="Arial"/>
                        <a:buChar char="●"/>
                        <a:defRPr sz="1000">
                          <a:latin typeface="Arial"/>
                          <a:ea typeface="Arial"/>
                          <a:cs typeface="Arial"/>
                          <a:sym typeface="Arial"/>
                        </a:defRPr>
                      </a:pPr>
                      <a:r>
                        <a:t>Discuss and support each other in best educational practices (PLC)</a:t>
                      </a:r>
                    </a:p>
                    <a:p>
                      <a:pPr marL="342900" indent="-342900" algn="l" defTabSz="457200">
                        <a:lnSpc>
                          <a:spcPct val="115000"/>
                        </a:lnSpc>
                        <a:buSzPct val="100000"/>
                        <a:buFont typeface="Arial"/>
                        <a:buChar char="●"/>
                        <a:defRPr sz="1000">
                          <a:latin typeface="Arial"/>
                          <a:ea typeface="Arial"/>
                          <a:cs typeface="Arial"/>
                          <a:sym typeface="Arial"/>
                        </a:defRPr>
                      </a:pPr>
                      <a:r>
                        <a:t>Share strategies for classroom management</a:t>
                      </a:r>
                    </a:p>
                    <a:p>
                      <a:pPr marL="342900" indent="-342900" algn="l" defTabSz="457200">
                        <a:lnSpc>
                          <a:spcPct val="115000"/>
                        </a:lnSpc>
                        <a:buSzPct val="100000"/>
                        <a:buFont typeface="Arial"/>
                        <a:buChar char="●"/>
                        <a:defRPr sz="1000">
                          <a:latin typeface="Arial"/>
                          <a:ea typeface="Arial"/>
                          <a:cs typeface="Arial"/>
                          <a:sym typeface="Arial"/>
                        </a:defRPr>
                      </a:pPr>
                      <a:r>
                        <a:t>Share differentiated lessons</a:t>
                      </a:r>
                    </a:p>
                  </a:txBody>
                  <a:tcPr marL="24321" marR="24321" marT="24321" marB="24321" horzOverflow="overflow">
                    <a:solidFill>
                      <a:srgbClr val="EEF4E7"/>
                    </a:solidFill>
                  </a:tcPr>
                </a:tc>
                <a:tc>
                  <a:txBody>
                    <a:bodyPr/>
                    <a:lstStyle/>
                    <a:p>
                      <a:pPr algn="l" defTabSz="457200">
                        <a:lnSpc>
                          <a:spcPct val="115000"/>
                        </a:lnSpc>
                        <a:defRPr sz="1000">
                          <a:latin typeface="Arial"/>
                          <a:ea typeface="Arial"/>
                          <a:cs typeface="Arial"/>
                          <a:sym typeface="Arial"/>
                        </a:defRPr>
                      </a:pPr>
                      <a:r>
                        <a:t>Teams:</a:t>
                      </a:r>
                    </a:p>
                    <a:p>
                      <a:pPr marL="342900" indent="-342900" algn="l" defTabSz="457200">
                        <a:lnSpc>
                          <a:spcPct val="115000"/>
                        </a:lnSpc>
                        <a:buSzPct val="100000"/>
                        <a:buFont typeface="Arial"/>
                        <a:buChar char="●"/>
                        <a:defRPr sz="1000">
                          <a:latin typeface="Arial"/>
                          <a:ea typeface="Arial"/>
                          <a:cs typeface="Arial"/>
                          <a:sym typeface="Arial"/>
                        </a:defRPr>
                      </a:pPr>
                      <a:r>
                        <a:t>Use results of screening data to determine which student(s) may need additional assessment data to determine intervention need/placement</a:t>
                      </a:r>
                    </a:p>
                    <a:p>
                      <a:pPr marL="342900" indent="-342900" algn="l" defTabSz="457200">
                        <a:lnSpc>
                          <a:spcPct val="115000"/>
                        </a:lnSpc>
                        <a:buSzPct val="100000"/>
                        <a:buFont typeface="Arial"/>
                        <a:buChar char="●"/>
                        <a:defRPr sz="1000">
                          <a:latin typeface="Arial"/>
                          <a:ea typeface="Arial"/>
                          <a:cs typeface="Arial"/>
                          <a:sym typeface="Arial"/>
                        </a:defRPr>
                      </a:pPr>
                      <a:r>
                        <a:t>Determine students who would benefit from small group intervention (tier 2). Use decision making criteria.</a:t>
                      </a:r>
                    </a:p>
                    <a:p>
                      <a:pPr marL="342900" indent="-342900" algn="l" defTabSz="457200">
                        <a:lnSpc>
                          <a:spcPct val="115000"/>
                        </a:lnSpc>
                        <a:buSzPct val="100000"/>
                        <a:buFont typeface="Arial"/>
                        <a:buChar char="●"/>
                        <a:defRPr sz="1000">
                          <a:latin typeface="Arial"/>
                          <a:ea typeface="Arial"/>
                          <a:cs typeface="Arial"/>
                          <a:sym typeface="Arial"/>
                        </a:defRPr>
                      </a:pPr>
                      <a:r>
                        <a:t>Assign students to intervention groups</a:t>
                      </a:r>
                    </a:p>
                    <a:p>
                      <a:pPr marL="342900" indent="-342900" algn="l" defTabSz="457200">
                        <a:lnSpc>
                          <a:spcPct val="115000"/>
                        </a:lnSpc>
                        <a:buSzPct val="100000"/>
                        <a:buFont typeface="Arial"/>
                        <a:buChar char="●"/>
                        <a:defRPr sz="1000">
                          <a:latin typeface="Arial"/>
                          <a:ea typeface="Arial"/>
                          <a:cs typeface="Arial"/>
                          <a:sym typeface="Arial"/>
                        </a:defRPr>
                      </a:pPr>
                      <a:r>
                        <a:t>Review progress monitoring data on a continual basis (6 weeks) and use data to determine the progress of student learning or behavioral goals</a:t>
                      </a:r>
                    </a:p>
                    <a:p>
                      <a:pPr marL="342900" indent="-342900" algn="l" defTabSz="457200">
                        <a:lnSpc>
                          <a:spcPct val="115000"/>
                        </a:lnSpc>
                        <a:buSzPct val="100000"/>
                        <a:buFont typeface="Arial"/>
                        <a:buChar char="●"/>
                        <a:defRPr sz="1000">
                          <a:latin typeface="Arial"/>
                          <a:ea typeface="Arial"/>
                          <a:cs typeface="Arial"/>
                          <a:sym typeface="Arial"/>
                        </a:defRPr>
                      </a:pPr>
                      <a:r>
                        <a:t>Use systemic decision rules to determine effectiveness of intervention option</a:t>
                      </a:r>
                    </a:p>
                  </a:txBody>
                  <a:tcPr marL="24321" marR="24321" marT="24321" marB="24321" horzOverflow="overflow">
                    <a:solidFill>
                      <a:srgbClr val="EEF4E7"/>
                    </a:solidFill>
                  </a:tcPr>
                </a:tc>
                <a:tc>
                  <a:txBody>
                    <a:bodyPr/>
                    <a:lstStyle/>
                    <a:p>
                      <a:pPr algn="l" defTabSz="457200">
                        <a:lnSpc>
                          <a:spcPct val="115000"/>
                        </a:lnSpc>
                        <a:defRPr sz="1000">
                          <a:latin typeface="Arial"/>
                          <a:ea typeface="Arial"/>
                          <a:cs typeface="Arial"/>
                          <a:sym typeface="Arial"/>
                        </a:defRPr>
                      </a:pPr>
                      <a:r>
                        <a:t>Teams:</a:t>
                      </a:r>
                    </a:p>
                    <a:p>
                      <a:pPr marL="342900" indent="-342900" algn="l" defTabSz="457200">
                        <a:lnSpc>
                          <a:spcPct val="115000"/>
                        </a:lnSpc>
                        <a:buSzPct val="100000"/>
                        <a:buFont typeface="Arial"/>
                        <a:buChar char="●"/>
                        <a:defRPr sz="1000">
                          <a:latin typeface="Arial"/>
                          <a:ea typeface="Arial"/>
                          <a:cs typeface="Arial"/>
                          <a:sym typeface="Arial"/>
                        </a:defRPr>
                      </a:pPr>
                      <a:r>
                        <a:t>Team continually meets to review progress (every 6 weeks)</a:t>
                      </a:r>
                    </a:p>
                    <a:p>
                      <a:pPr marL="342900" indent="-342900" algn="l" defTabSz="457200">
                        <a:lnSpc>
                          <a:spcPct val="115000"/>
                        </a:lnSpc>
                        <a:buSzPct val="100000"/>
                        <a:buFont typeface="Arial"/>
                        <a:buChar char="●"/>
                        <a:defRPr sz="1000">
                          <a:latin typeface="Arial"/>
                          <a:ea typeface="Arial"/>
                          <a:cs typeface="Arial"/>
                          <a:sym typeface="Arial"/>
                        </a:defRPr>
                      </a:pPr>
                      <a:r>
                        <a:t>RtI team collects and analyzes progress using slope of progress (rate of improvement) over time </a:t>
                      </a:r>
                    </a:p>
                    <a:p>
                      <a:pPr marL="342900" indent="-342900" algn="l" defTabSz="457200">
                        <a:lnSpc>
                          <a:spcPct val="115000"/>
                        </a:lnSpc>
                        <a:buSzPct val="100000"/>
                        <a:buFont typeface="Arial"/>
                        <a:buChar char="●"/>
                        <a:defRPr sz="1000">
                          <a:latin typeface="Arial"/>
                          <a:ea typeface="Arial"/>
                          <a:cs typeface="Arial"/>
                          <a:sym typeface="Arial"/>
                        </a:defRPr>
                      </a:pPr>
                      <a:r>
                        <a:t>Communicate with parents/guardians and child in the development and analysis of plan</a:t>
                      </a:r>
                    </a:p>
                  </a:txBody>
                  <a:tcPr marL="24321" marR="24321" marT="24321" marB="24321" horzOverflow="overflow">
                    <a:solidFill>
                      <a:srgbClr val="EEF4E7"/>
                    </a:solidFill>
                  </a:tcPr>
                </a:tc>
              </a:tr>
              <a:tr h="1935032">
                <a:tc>
                  <a:txBody>
                    <a:bodyPr/>
                    <a:lstStyle/>
                    <a:p>
                      <a:pPr algn="l" defTabSz="457200">
                        <a:lnSpc>
                          <a:spcPct val="115000"/>
                        </a:lnSpc>
                        <a:defRPr sz="1000">
                          <a:latin typeface="Arial"/>
                          <a:ea typeface="Arial"/>
                          <a:cs typeface="Arial"/>
                          <a:sym typeface="Arial"/>
                        </a:defRPr>
                      </a:pPr>
                      <a:r>
                        <a:t>When a child’s needs are not met universally:</a:t>
                      </a:r>
                    </a:p>
                    <a:p>
                      <a:pPr marL="342900" indent="-342900" algn="l" defTabSz="457200">
                        <a:lnSpc>
                          <a:spcPct val="115000"/>
                        </a:lnSpc>
                        <a:buSzPct val="100000"/>
                        <a:buFont typeface="Arial"/>
                        <a:buChar char="●"/>
                        <a:defRPr sz="1000">
                          <a:latin typeface="Arial"/>
                          <a:ea typeface="Arial"/>
                          <a:cs typeface="Arial"/>
                          <a:sym typeface="Arial"/>
                        </a:defRPr>
                      </a:pPr>
                      <a:r>
                        <a:t>The instructor conferences with the student</a:t>
                      </a:r>
                    </a:p>
                    <a:p>
                      <a:pPr marL="342900" indent="-342900" algn="l" defTabSz="457200">
                        <a:lnSpc>
                          <a:spcPct val="115000"/>
                        </a:lnSpc>
                        <a:buSzPct val="100000"/>
                        <a:buFont typeface="Arial"/>
                        <a:buChar char="●"/>
                        <a:defRPr sz="1000">
                          <a:latin typeface="Arial"/>
                          <a:ea typeface="Arial"/>
                          <a:cs typeface="Arial"/>
                          <a:sym typeface="Arial"/>
                        </a:defRPr>
                      </a:pPr>
                      <a:r>
                        <a:t>The instructor communicates with parents/guardians</a:t>
                      </a:r>
                    </a:p>
                    <a:p>
                      <a:pPr marL="342900" indent="-342900" algn="l" defTabSz="457200">
                        <a:lnSpc>
                          <a:spcPct val="115000"/>
                        </a:lnSpc>
                        <a:buSzPct val="100000"/>
                        <a:buFont typeface="Arial"/>
                        <a:buChar char="●"/>
                        <a:defRPr sz="1000">
                          <a:latin typeface="Arial"/>
                          <a:ea typeface="Arial"/>
                          <a:cs typeface="Arial"/>
                          <a:sym typeface="Arial"/>
                        </a:defRPr>
                      </a:pPr>
                      <a:r>
                        <a:t>The instructor consults with student services, problem-solving team, other school staff</a:t>
                      </a:r>
                    </a:p>
                    <a:p>
                      <a:pPr marL="342900" indent="-342900" algn="l" defTabSz="457200">
                        <a:lnSpc>
                          <a:spcPct val="115000"/>
                        </a:lnSpc>
                        <a:buSzPct val="100000"/>
                        <a:buFont typeface="Arial"/>
                        <a:buChar char="●"/>
                        <a:defRPr sz="1000">
                          <a:latin typeface="Arial"/>
                          <a:ea typeface="Arial"/>
                          <a:cs typeface="Arial"/>
                          <a:sym typeface="Arial"/>
                        </a:defRPr>
                      </a:pPr>
                      <a:r>
                        <a:t>The instructor reviews student’s historical data</a:t>
                      </a:r>
                    </a:p>
                    <a:p>
                      <a:pPr marL="342900" indent="-342900" algn="l" defTabSz="457200">
                        <a:lnSpc>
                          <a:spcPct val="115000"/>
                        </a:lnSpc>
                        <a:buSzPct val="100000"/>
                        <a:buFont typeface="Arial"/>
                        <a:buChar char="●"/>
                        <a:defRPr sz="1000">
                          <a:latin typeface="Arial"/>
                          <a:ea typeface="Arial"/>
                          <a:cs typeface="Arial"/>
                          <a:sym typeface="Arial"/>
                        </a:defRPr>
                      </a:pPr>
                      <a:r>
                        <a:t>Accommodates and </a:t>
                      </a:r>
                    </a:p>
                    <a:p>
                      <a:pPr marL="342900" indent="-342900" algn="l" defTabSz="457200">
                        <a:lnSpc>
                          <a:spcPct val="115000"/>
                        </a:lnSpc>
                        <a:buSzPct val="100000"/>
                        <a:buFont typeface="Arial"/>
                        <a:buChar char="●"/>
                        <a:defRPr sz="1000">
                          <a:latin typeface="Arial"/>
                          <a:ea typeface="Arial"/>
                          <a:cs typeface="Arial"/>
                          <a:sym typeface="Arial"/>
                        </a:defRPr>
                      </a:pPr>
                      <a:r>
                        <a:t>differentiates for the student</a:t>
                      </a:r>
                    </a:p>
                  </a:txBody>
                  <a:tcPr marL="24321" marR="24321" marT="24321" marB="24321" horzOverflow="overflow">
                    <a:solidFill>
                      <a:srgbClr val="EEF4E7"/>
                    </a:solidFill>
                  </a:tcPr>
                </a:tc>
                <a:tc>
                  <a:txBody>
                    <a:bodyPr/>
                    <a:lstStyle/>
                    <a:p>
                      <a:pPr algn="l" defTabSz="457200">
                        <a:lnSpc>
                          <a:spcPct val="115000"/>
                        </a:lnSpc>
                        <a:defRPr sz="1000">
                          <a:latin typeface="Arial"/>
                          <a:ea typeface="Arial"/>
                          <a:cs typeface="Arial"/>
                          <a:sym typeface="Arial"/>
                        </a:defRPr>
                      </a:pPr>
                      <a:r>
                        <a:t>When a child is struggling despite high quality intervention:</a:t>
                      </a:r>
                    </a:p>
                    <a:p>
                      <a:pPr marL="342900" indent="-342900" algn="l" defTabSz="457200">
                        <a:lnSpc>
                          <a:spcPct val="115000"/>
                        </a:lnSpc>
                        <a:buSzPct val="100000"/>
                        <a:buFont typeface="Arial"/>
                        <a:buChar char="●"/>
                        <a:defRPr sz="1000">
                          <a:latin typeface="Arial"/>
                          <a:ea typeface="Arial"/>
                          <a:cs typeface="Arial"/>
                          <a:sym typeface="Arial"/>
                        </a:defRPr>
                      </a:pPr>
                      <a:r>
                        <a:t>Discuss student needs and progress through the RtI team process</a:t>
                      </a:r>
                    </a:p>
                    <a:p>
                      <a:pPr marL="342900" indent="-342900" algn="l" defTabSz="457200">
                        <a:lnSpc>
                          <a:spcPct val="115000"/>
                        </a:lnSpc>
                        <a:buSzPct val="100000"/>
                        <a:buFont typeface="Arial"/>
                        <a:buChar char="●"/>
                        <a:defRPr sz="1000">
                          <a:latin typeface="Arial"/>
                          <a:ea typeface="Arial"/>
                          <a:cs typeface="Arial"/>
                          <a:sym typeface="Arial"/>
                        </a:defRPr>
                      </a:pPr>
                      <a:r>
                        <a:t>Determine whether an intensive intervention plan should be developed</a:t>
                      </a:r>
                    </a:p>
                    <a:p>
                      <a:pPr marL="342900" indent="-342900" algn="l" defTabSz="457200">
                        <a:lnSpc>
                          <a:spcPct val="115000"/>
                        </a:lnSpc>
                        <a:buSzPct val="100000"/>
                        <a:buFont typeface="Arial"/>
                        <a:buChar char="●"/>
                        <a:defRPr sz="1000">
                          <a:latin typeface="Arial"/>
                          <a:ea typeface="Arial"/>
                          <a:cs typeface="Arial"/>
                          <a:sym typeface="Arial"/>
                        </a:defRPr>
                      </a:pPr>
                      <a:r>
                        <a:t>Communicate with parent/guardian</a:t>
                      </a:r>
                    </a:p>
                  </a:txBody>
                  <a:tcPr marL="24321" marR="24321" marT="24321" marB="24321" horzOverflow="overflow">
                    <a:solidFill>
                      <a:srgbClr val="EEF4E7"/>
                    </a:solidFill>
                  </a:tcPr>
                </a:tc>
                <a:tc>
                  <a:txBody>
                    <a:bodyPr/>
                    <a:lstStyle/>
                    <a:p>
                      <a:pPr algn="l" defTabSz="457200">
                        <a:lnSpc>
                          <a:spcPct val="115000"/>
                        </a:lnSpc>
                        <a:defRPr sz="1000">
                          <a:latin typeface="Arial"/>
                          <a:ea typeface="Arial"/>
                          <a:cs typeface="Arial"/>
                          <a:sym typeface="Arial"/>
                        </a:defRPr>
                      </a:pPr>
                      <a:r>
                        <a:t>When a child is struggling despite delivery of high quality, research-based, and intensive interventions:</a:t>
                      </a:r>
                    </a:p>
                    <a:p>
                      <a:pPr marL="342900" indent="-342900" algn="l" defTabSz="457200">
                        <a:lnSpc>
                          <a:spcPct val="115000"/>
                        </a:lnSpc>
                        <a:buSzPct val="100000"/>
                        <a:buFont typeface="Arial"/>
                        <a:buChar char="●"/>
                        <a:defRPr sz="1000">
                          <a:latin typeface="Arial"/>
                          <a:ea typeface="Arial"/>
                          <a:cs typeface="Arial"/>
                          <a:sym typeface="Arial"/>
                        </a:defRPr>
                      </a:pPr>
                      <a:r>
                        <a:t>It can been proven that the child is not struggling due to a lack of instruction or other exclusionary</a:t>
                      </a:r>
                    </a:p>
                    <a:p>
                      <a:pPr marL="342900" indent="-342900" algn="l" defTabSz="457200">
                        <a:lnSpc>
                          <a:spcPct val="115000"/>
                        </a:lnSpc>
                        <a:buSzPct val="100000"/>
                        <a:buFont typeface="Arial"/>
                        <a:buChar char="●"/>
                        <a:defRPr sz="1000">
                          <a:latin typeface="Arial"/>
                          <a:ea typeface="Arial"/>
                          <a:cs typeface="Arial"/>
                          <a:sym typeface="Arial"/>
                        </a:defRPr>
                      </a:pPr>
                      <a:r>
                        <a:t>Use intense, specific systemic intervention options based on skill deficit area(s)</a:t>
                      </a:r>
                    </a:p>
                    <a:p>
                      <a:pPr marL="342900" indent="-342900" algn="l" defTabSz="457200">
                        <a:lnSpc>
                          <a:spcPct val="115000"/>
                        </a:lnSpc>
                        <a:buSzPct val="100000"/>
                        <a:buFont typeface="Arial"/>
                        <a:buChar char="●"/>
                        <a:defRPr sz="1000">
                          <a:latin typeface="Arial"/>
                          <a:ea typeface="Arial"/>
                          <a:cs typeface="Arial"/>
                          <a:sym typeface="Arial"/>
                        </a:defRPr>
                      </a:pPr>
                      <a:r>
                        <a:t>Use systemic decision rules to determine effectiveness of intensive intervention plan and student progress</a:t>
                      </a:r>
                    </a:p>
                    <a:p>
                      <a:pPr marL="342900" indent="-342900" algn="l" defTabSz="457200">
                        <a:lnSpc>
                          <a:spcPct val="115000"/>
                        </a:lnSpc>
                        <a:buSzPct val="100000"/>
                        <a:buFont typeface="Arial"/>
                        <a:buChar char="●"/>
                        <a:defRPr sz="1000">
                          <a:latin typeface="Arial"/>
                          <a:ea typeface="Arial"/>
                          <a:cs typeface="Arial"/>
                          <a:sym typeface="Arial"/>
                        </a:defRPr>
                      </a:pPr>
                      <a:r>
                        <a:t>Determine next steps for student based on data and documented interventions</a:t>
                      </a:r>
                    </a:p>
                  </a:txBody>
                  <a:tcPr marL="24321" marR="24321" marT="24321" marB="24321" horzOverflow="overflow">
                    <a:solidFill>
                      <a:srgbClr val="EEF4E7"/>
                    </a:solidFill>
                  </a:tcPr>
                </a:tc>
              </a:tr>
            </a:tbl>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itle 1"/>
          <p:cNvSpPr txBox="1">
            <a:spLocks noGrp="1"/>
          </p:cNvSpPr>
          <p:nvPr>
            <p:ph type="title"/>
          </p:nvPr>
        </p:nvSpPr>
        <p:spPr>
          <a:xfrm>
            <a:off x="668189" y="143255"/>
            <a:ext cx="8596670" cy="725426"/>
          </a:xfrm>
          <a:prstGeom prst="rect">
            <a:avLst/>
          </a:prstGeom>
        </p:spPr>
        <p:txBody>
          <a:bodyPr/>
          <a:lstStyle/>
          <a:p>
            <a:r>
              <a:t>Problem-Solving Teams</a:t>
            </a:r>
          </a:p>
        </p:txBody>
      </p:sp>
      <p:graphicFrame>
        <p:nvGraphicFramePr>
          <p:cNvPr id="220" name="Content Placeholder 3"/>
          <p:cNvGraphicFramePr/>
          <p:nvPr/>
        </p:nvGraphicFramePr>
        <p:xfrm>
          <a:off x="182879" y="804670"/>
          <a:ext cx="11832336" cy="6006092"/>
        </p:xfrm>
        <a:graphic>
          <a:graphicData uri="http://schemas.openxmlformats.org/drawingml/2006/table">
            <a:tbl>
              <a:tblPr>
                <a:tableStyleId>{4C3C2611-4C71-4FC5-86AE-919BDF0F9419}</a:tableStyleId>
              </a:tblPr>
              <a:tblGrid>
                <a:gridCol w="1594079"/>
                <a:gridCol w="6294144"/>
                <a:gridCol w="3944113"/>
              </a:tblGrid>
              <a:tr h="326285">
                <a:tc>
                  <a:txBody>
                    <a:bodyPr/>
                    <a:lstStyle/>
                    <a:p>
                      <a:pPr algn="l" defTabSz="457200">
                        <a:lnSpc>
                          <a:spcPct val="115000"/>
                        </a:lnSpc>
                        <a:defRPr sz="1800"/>
                      </a:pPr>
                      <a:r>
                        <a:rPr sz="800"/>
                        <a:t> </a:t>
                      </a:r>
                    </a:p>
                  </a:txBody>
                  <a:tcPr marL="41887" marR="41887" marT="41887" marB="41887" horzOverflow="overflow">
                    <a:solidFill>
                      <a:srgbClr val="EEF4E7"/>
                    </a:solidFill>
                  </a:tcPr>
                </a:tc>
                <a:tc>
                  <a:txBody>
                    <a:bodyPr/>
                    <a:lstStyle/>
                    <a:p>
                      <a:pPr algn="l" defTabSz="457200">
                        <a:lnSpc>
                          <a:spcPct val="115000"/>
                        </a:lnSpc>
                        <a:defRPr sz="1800"/>
                      </a:pPr>
                      <a:r>
                        <a:rPr sz="1000">
                          <a:latin typeface="Arial"/>
                          <a:ea typeface="Arial"/>
                          <a:cs typeface="Arial"/>
                          <a:sym typeface="Arial"/>
                        </a:rPr>
                        <a:t>Team Expectations</a:t>
                      </a:r>
                    </a:p>
                  </a:txBody>
                  <a:tcPr marL="41887" marR="41887" marT="41887" marB="41887" horzOverflow="overflow">
                    <a:solidFill>
                      <a:srgbClr val="EEF4E7"/>
                    </a:solidFill>
                  </a:tcPr>
                </a:tc>
                <a:tc>
                  <a:txBody>
                    <a:bodyPr/>
                    <a:lstStyle/>
                    <a:p>
                      <a:pPr algn="l" defTabSz="457200">
                        <a:lnSpc>
                          <a:spcPct val="115000"/>
                        </a:lnSpc>
                        <a:defRPr sz="1800"/>
                      </a:pPr>
                      <a:r>
                        <a:rPr sz="1000">
                          <a:latin typeface="Arial"/>
                          <a:ea typeface="Arial"/>
                          <a:cs typeface="Arial"/>
                          <a:sym typeface="Arial"/>
                        </a:rPr>
                        <a:t>Team Members</a:t>
                      </a:r>
                    </a:p>
                  </a:txBody>
                  <a:tcPr marL="41887" marR="41887" marT="41887" marB="41887" horzOverflow="overflow">
                    <a:solidFill>
                      <a:srgbClr val="EEF4E7"/>
                    </a:solidFill>
                  </a:tcPr>
                </a:tc>
              </a:tr>
              <a:tr h="2076448">
                <a:tc>
                  <a:txBody>
                    <a:bodyPr/>
                    <a:lstStyle/>
                    <a:p>
                      <a:pPr algn="l" defTabSz="457200">
                        <a:lnSpc>
                          <a:spcPct val="115000"/>
                        </a:lnSpc>
                        <a:defRPr sz="1800"/>
                      </a:pPr>
                      <a:r>
                        <a:rPr sz="1000">
                          <a:latin typeface="Arial"/>
                          <a:ea typeface="Arial"/>
                          <a:cs typeface="Arial"/>
                          <a:sym typeface="Arial"/>
                        </a:rPr>
                        <a:t>Universal</a:t>
                      </a:r>
                    </a:p>
                  </a:txBody>
                  <a:tcPr marL="41887" marR="41887" marT="41887" marB="41887" horzOverflow="overflow">
                    <a:solidFill>
                      <a:srgbClr val="EEF4E7"/>
                    </a:solidFill>
                  </a:tcPr>
                </a:tc>
                <a:tc>
                  <a:txBody>
                    <a:bodyPr/>
                    <a:lstStyle/>
                    <a:p>
                      <a:pPr marL="342900" indent="-342900" algn="l" defTabSz="457200">
                        <a:lnSpc>
                          <a:spcPct val="115000"/>
                        </a:lnSpc>
                        <a:buSzPct val="100000"/>
                        <a:buFont typeface="Arial"/>
                        <a:buChar char="●"/>
                        <a:defRPr sz="1000">
                          <a:latin typeface="Arial"/>
                          <a:ea typeface="Arial"/>
                          <a:cs typeface="Arial"/>
                          <a:sym typeface="Arial"/>
                        </a:defRPr>
                      </a:pPr>
                      <a:r>
                        <a:t>Students will receive screening in reading, writing , math in fall, winter  and spring each year</a:t>
                      </a:r>
                    </a:p>
                    <a:p>
                      <a:pPr marL="342900" indent="-342900" algn="l" defTabSz="457200">
                        <a:lnSpc>
                          <a:spcPct val="115000"/>
                        </a:lnSpc>
                        <a:buSzPct val="100000"/>
                        <a:buFont typeface="Arial"/>
                        <a:buChar char="●"/>
                        <a:defRPr sz="1000">
                          <a:latin typeface="Arial"/>
                          <a:ea typeface="Arial"/>
                          <a:cs typeface="Arial"/>
                          <a:sym typeface="Arial"/>
                        </a:defRPr>
                      </a:pPr>
                      <a:r>
                        <a:t>After screening, administration and grade-level/department teams will analyze the results to identify students in need of further examination and/or classroom supports/interventions</a:t>
                      </a:r>
                    </a:p>
                    <a:p>
                      <a:pPr marL="342900" indent="-342900" algn="l" defTabSz="457200">
                        <a:lnSpc>
                          <a:spcPct val="115000"/>
                        </a:lnSpc>
                        <a:buSzPct val="100000"/>
                        <a:buFont typeface="Arial"/>
                        <a:buChar char="●"/>
                        <a:defRPr sz="1000">
                          <a:latin typeface="Arial"/>
                          <a:ea typeface="Arial"/>
                          <a:cs typeface="Arial"/>
                          <a:sym typeface="Arial"/>
                        </a:defRPr>
                      </a:pPr>
                      <a:r>
                        <a:t>If students have been unsuccessful with Tier I instruction, team has option to assign students to appropriate academic or social/emotional Tier II or Tier III interventions through the RtI team process</a:t>
                      </a:r>
                    </a:p>
                  </a:txBody>
                  <a:tcPr marL="41887" marR="41887" marT="41887" marB="41887" horzOverflow="overflow">
                    <a:solidFill>
                      <a:srgbClr val="EEF4E7"/>
                    </a:solidFill>
                  </a:tcPr>
                </a:tc>
                <a:tc>
                  <a:txBody>
                    <a:bodyPr/>
                    <a:lstStyle/>
                    <a:p>
                      <a:pPr algn="l" defTabSz="457200">
                        <a:lnSpc>
                          <a:spcPct val="115000"/>
                        </a:lnSpc>
                        <a:defRPr sz="1000">
                          <a:latin typeface="Arial"/>
                          <a:ea typeface="Arial"/>
                          <a:cs typeface="Arial"/>
                          <a:sym typeface="Arial"/>
                        </a:defRPr>
                      </a:pPr>
                      <a:r>
                        <a:t>Principal &amp; Associate Principal</a:t>
                      </a:r>
                    </a:p>
                    <a:p>
                      <a:pPr algn="l" defTabSz="457200">
                        <a:lnSpc>
                          <a:spcPct val="115000"/>
                        </a:lnSpc>
                        <a:defRPr sz="1000">
                          <a:latin typeface="Arial"/>
                          <a:ea typeface="Arial"/>
                          <a:cs typeface="Arial"/>
                          <a:sym typeface="Arial"/>
                        </a:defRPr>
                      </a:pPr>
                      <a:r>
                        <a:t>School Psychologist </a:t>
                      </a:r>
                    </a:p>
                    <a:p>
                      <a:pPr algn="l" defTabSz="457200">
                        <a:lnSpc>
                          <a:spcPct val="115000"/>
                        </a:lnSpc>
                        <a:defRPr sz="1000">
                          <a:latin typeface="Arial"/>
                          <a:ea typeface="Arial"/>
                          <a:cs typeface="Arial"/>
                          <a:sym typeface="Arial"/>
                        </a:defRPr>
                      </a:pPr>
                      <a:r>
                        <a:t>Reading Specialist </a:t>
                      </a:r>
                    </a:p>
                    <a:p>
                      <a:pPr algn="l" defTabSz="457200">
                        <a:lnSpc>
                          <a:spcPct val="115000"/>
                        </a:lnSpc>
                        <a:defRPr sz="1000">
                          <a:latin typeface="Arial"/>
                          <a:ea typeface="Arial"/>
                          <a:cs typeface="Arial"/>
                          <a:sym typeface="Arial"/>
                        </a:defRPr>
                      </a:pPr>
                      <a:r>
                        <a:t>Math Specialist </a:t>
                      </a:r>
                    </a:p>
                    <a:p>
                      <a:pPr algn="l" defTabSz="457200">
                        <a:lnSpc>
                          <a:spcPct val="115000"/>
                        </a:lnSpc>
                        <a:defRPr sz="1000">
                          <a:latin typeface="Arial"/>
                          <a:ea typeface="Arial"/>
                          <a:cs typeface="Arial"/>
                          <a:sym typeface="Arial"/>
                        </a:defRPr>
                      </a:pPr>
                      <a:r>
                        <a:t>Reading Coach</a:t>
                      </a:r>
                    </a:p>
                    <a:p>
                      <a:pPr algn="l" defTabSz="457200">
                        <a:lnSpc>
                          <a:spcPct val="115000"/>
                        </a:lnSpc>
                        <a:defRPr sz="1000">
                          <a:latin typeface="Arial"/>
                          <a:ea typeface="Arial"/>
                          <a:cs typeface="Arial"/>
                          <a:sym typeface="Arial"/>
                        </a:defRPr>
                      </a:pPr>
                      <a:r>
                        <a:t>Classroom Teachers</a:t>
                      </a:r>
                    </a:p>
                    <a:p>
                      <a:pPr algn="l" defTabSz="457200">
                        <a:lnSpc>
                          <a:spcPct val="115000"/>
                        </a:lnSpc>
                        <a:defRPr sz="1000">
                          <a:latin typeface="Arial"/>
                          <a:ea typeface="Arial"/>
                          <a:cs typeface="Arial"/>
                          <a:sym typeface="Arial"/>
                        </a:defRPr>
                      </a:pPr>
                      <a:r>
                        <a:t>Literacy Coaches</a:t>
                      </a:r>
                    </a:p>
                  </a:txBody>
                  <a:tcPr marL="41887" marR="41887" marT="41887" marB="41887" horzOverflow="overflow">
                    <a:solidFill>
                      <a:srgbClr val="EEF4E7"/>
                    </a:solidFill>
                  </a:tcPr>
                </a:tc>
              </a:tr>
              <a:tr h="3603359">
                <a:tc>
                  <a:txBody>
                    <a:bodyPr/>
                    <a:lstStyle/>
                    <a:p>
                      <a:pPr algn="l" defTabSz="457200">
                        <a:lnSpc>
                          <a:spcPct val="115000"/>
                        </a:lnSpc>
                        <a:defRPr sz="1800"/>
                      </a:pPr>
                      <a:r>
                        <a:rPr sz="1000">
                          <a:latin typeface="Arial"/>
                          <a:ea typeface="Arial"/>
                          <a:cs typeface="Arial"/>
                          <a:sym typeface="Arial"/>
                        </a:rPr>
                        <a:t>Selected and Intensive</a:t>
                      </a:r>
                    </a:p>
                  </a:txBody>
                  <a:tcPr marL="41887" marR="41887" marT="41887" marB="41887" horzOverflow="overflow">
                    <a:solidFill>
                      <a:srgbClr val="EEF4E7"/>
                    </a:solidFill>
                  </a:tcPr>
                </a:tc>
                <a:tc>
                  <a:txBody>
                    <a:bodyPr/>
                    <a:lstStyle/>
                    <a:p>
                      <a:pPr marL="342900" indent="-342900" algn="l" defTabSz="457200">
                        <a:lnSpc>
                          <a:spcPct val="115000"/>
                        </a:lnSpc>
                        <a:buSzPct val="100000"/>
                        <a:buFont typeface="Arial"/>
                        <a:buChar char="●"/>
                        <a:defRPr sz="1000">
                          <a:latin typeface="Arial"/>
                          <a:ea typeface="Arial"/>
                          <a:cs typeface="Arial"/>
                          <a:sym typeface="Arial"/>
                        </a:defRPr>
                      </a:pPr>
                      <a:r>
                        <a:t>Using the diagnostic results, RtI teams will prioritize student needs and identify which intervention option is appropriate for each student for that intervention cycle</a:t>
                      </a:r>
                    </a:p>
                    <a:p>
                      <a:pPr marL="342900" indent="-342900" algn="l" defTabSz="457200">
                        <a:lnSpc>
                          <a:spcPct val="115000"/>
                        </a:lnSpc>
                        <a:buSzPct val="100000"/>
                        <a:buFont typeface="Arial"/>
                        <a:buChar char="●"/>
                        <a:defRPr sz="1000">
                          <a:latin typeface="Arial"/>
                          <a:ea typeface="Arial"/>
                          <a:cs typeface="Arial"/>
                          <a:sym typeface="Arial"/>
                        </a:defRPr>
                      </a:pPr>
                      <a:r>
                        <a:t>Once the intervention needs are determined, teams will match student(s) to a designated intervention teacher</a:t>
                      </a:r>
                    </a:p>
                    <a:p>
                      <a:pPr marL="342900" indent="-342900" algn="l" defTabSz="457200">
                        <a:lnSpc>
                          <a:spcPct val="115000"/>
                        </a:lnSpc>
                        <a:buSzPct val="100000"/>
                        <a:buFont typeface="Arial"/>
                        <a:buChar char="●"/>
                        <a:defRPr sz="1000">
                          <a:latin typeface="Arial"/>
                          <a:ea typeface="Arial"/>
                          <a:cs typeface="Arial"/>
                          <a:sym typeface="Arial"/>
                        </a:defRPr>
                      </a:pPr>
                      <a:r>
                        <a:t>Teams will complete and send the Tier II or III Intervention Parent Letter home</a:t>
                      </a:r>
                    </a:p>
                    <a:p>
                      <a:pPr marL="342900" indent="-342900" algn="l" defTabSz="457200">
                        <a:lnSpc>
                          <a:spcPct val="115000"/>
                        </a:lnSpc>
                        <a:buSzPct val="100000"/>
                        <a:buFont typeface="Arial"/>
                        <a:buChar char="●"/>
                        <a:defRPr sz="1000">
                          <a:latin typeface="Arial"/>
                          <a:ea typeface="Arial"/>
                          <a:cs typeface="Arial"/>
                          <a:sym typeface="Arial"/>
                        </a:defRPr>
                      </a:pPr>
                      <a:r>
                        <a:t>Intervention teachers will monitor data in STAR or EduClimber for all Tier II students’ progress monitoring data.</a:t>
                      </a:r>
                    </a:p>
                    <a:p>
                      <a:pPr marL="342900" indent="-342900" algn="l" defTabSz="457200">
                        <a:lnSpc>
                          <a:spcPct val="115000"/>
                        </a:lnSpc>
                        <a:buSzPct val="100000"/>
                        <a:buFont typeface="Arial"/>
                        <a:buChar char="●"/>
                        <a:defRPr sz="1000">
                          <a:latin typeface="Arial"/>
                          <a:ea typeface="Arial"/>
                          <a:cs typeface="Arial"/>
                          <a:sym typeface="Arial"/>
                        </a:defRPr>
                      </a:pPr>
                      <a:r>
                        <a:t>Teams will review progress monitoring information in EduClimber (every 6-8 weeks) </a:t>
                      </a:r>
                    </a:p>
                    <a:p>
                      <a:pPr marL="342900" indent="-342900" algn="l" defTabSz="457200">
                        <a:lnSpc>
                          <a:spcPct val="115000"/>
                        </a:lnSpc>
                        <a:buSzPct val="100000"/>
                        <a:buFont typeface="Arial"/>
                        <a:buChar char="●"/>
                        <a:defRPr sz="1000">
                          <a:latin typeface="Arial"/>
                          <a:ea typeface="Arial"/>
                          <a:cs typeface="Arial"/>
                          <a:sym typeface="Arial"/>
                        </a:defRPr>
                      </a:pPr>
                      <a:r>
                        <a:t>RtI teams will use identified decision rules to determine effectiveness of individual students receiving tier II and III interventions</a:t>
                      </a:r>
                    </a:p>
                    <a:p>
                      <a:pPr marL="342900" indent="-342900" algn="l" defTabSz="457200">
                        <a:lnSpc>
                          <a:spcPct val="115000"/>
                        </a:lnSpc>
                        <a:buSzPct val="100000"/>
                        <a:buFont typeface="Arial"/>
                        <a:buChar char="●"/>
                        <a:defRPr sz="1000">
                          <a:latin typeface="Arial"/>
                          <a:ea typeface="Arial"/>
                          <a:cs typeface="Arial"/>
                          <a:sym typeface="Arial"/>
                        </a:defRPr>
                      </a:pPr>
                      <a:r>
                        <a:t>RtI teams will initiate the tier III process for students who are not demonstrating growth in tier II</a:t>
                      </a:r>
                    </a:p>
                    <a:p>
                      <a:pPr marL="342900" indent="-342900" algn="l" defTabSz="457200">
                        <a:lnSpc>
                          <a:spcPct val="115000"/>
                        </a:lnSpc>
                        <a:buSzPct val="100000"/>
                        <a:buFont typeface="Arial"/>
                        <a:buChar char="●"/>
                        <a:defRPr sz="1000">
                          <a:latin typeface="Arial"/>
                          <a:ea typeface="Arial"/>
                          <a:cs typeface="Arial"/>
                          <a:sym typeface="Arial"/>
                        </a:defRPr>
                      </a:pPr>
                      <a:r>
                        <a:t>RtI teams will initiate the SLD referral or other interventions for students who are not demonstrating growth in tier III</a:t>
                      </a:r>
                    </a:p>
                  </a:txBody>
                  <a:tcPr marL="41887" marR="41887" marT="41887" marB="41887" horzOverflow="overflow">
                    <a:solidFill>
                      <a:srgbClr val="EEF4E7"/>
                    </a:solidFill>
                  </a:tcPr>
                </a:tc>
                <a:tc>
                  <a:txBody>
                    <a:bodyPr/>
                    <a:lstStyle/>
                    <a:p>
                      <a:pPr algn="l" defTabSz="457200">
                        <a:lnSpc>
                          <a:spcPct val="115000"/>
                        </a:lnSpc>
                        <a:defRPr sz="1000">
                          <a:latin typeface="Arial"/>
                          <a:ea typeface="Arial"/>
                          <a:cs typeface="Arial"/>
                          <a:sym typeface="Arial"/>
                        </a:defRPr>
                      </a:pPr>
                      <a:r>
                        <a:t>Principal &amp; Associate Principal</a:t>
                      </a:r>
                    </a:p>
                    <a:p>
                      <a:pPr algn="l" defTabSz="457200">
                        <a:lnSpc>
                          <a:spcPct val="115000"/>
                        </a:lnSpc>
                        <a:defRPr sz="1000">
                          <a:latin typeface="Arial"/>
                          <a:ea typeface="Arial"/>
                          <a:cs typeface="Arial"/>
                          <a:sym typeface="Arial"/>
                        </a:defRPr>
                      </a:pPr>
                      <a:r>
                        <a:t>School Psychologist </a:t>
                      </a:r>
                    </a:p>
                    <a:p>
                      <a:pPr algn="l" defTabSz="457200">
                        <a:lnSpc>
                          <a:spcPct val="115000"/>
                        </a:lnSpc>
                        <a:defRPr sz="1000">
                          <a:latin typeface="Arial"/>
                          <a:ea typeface="Arial"/>
                          <a:cs typeface="Arial"/>
                          <a:sym typeface="Arial"/>
                        </a:defRPr>
                      </a:pPr>
                      <a:r>
                        <a:t>Reading Specialist </a:t>
                      </a:r>
                    </a:p>
                    <a:p>
                      <a:pPr algn="l" defTabSz="457200">
                        <a:lnSpc>
                          <a:spcPct val="115000"/>
                        </a:lnSpc>
                        <a:defRPr sz="1000">
                          <a:latin typeface="Arial"/>
                          <a:ea typeface="Arial"/>
                          <a:cs typeface="Arial"/>
                          <a:sym typeface="Arial"/>
                        </a:defRPr>
                      </a:pPr>
                      <a:r>
                        <a:t>Math Specialist </a:t>
                      </a:r>
                    </a:p>
                    <a:p>
                      <a:pPr algn="l" defTabSz="457200">
                        <a:lnSpc>
                          <a:spcPct val="115000"/>
                        </a:lnSpc>
                        <a:defRPr sz="1000">
                          <a:latin typeface="Arial"/>
                          <a:ea typeface="Arial"/>
                          <a:cs typeface="Arial"/>
                          <a:sym typeface="Arial"/>
                        </a:defRPr>
                      </a:pPr>
                      <a:r>
                        <a:t>Reading Coach</a:t>
                      </a:r>
                    </a:p>
                    <a:p>
                      <a:pPr algn="l" defTabSz="457200">
                        <a:lnSpc>
                          <a:spcPct val="115000"/>
                        </a:lnSpc>
                        <a:defRPr sz="1000">
                          <a:latin typeface="Arial"/>
                          <a:ea typeface="Arial"/>
                          <a:cs typeface="Arial"/>
                          <a:sym typeface="Arial"/>
                        </a:defRPr>
                      </a:pPr>
                      <a:r>
                        <a:t>Classroom Teachers (as needed)</a:t>
                      </a:r>
                    </a:p>
                  </a:txBody>
                  <a:tcPr marL="41887" marR="41887" marT="41887" marB="41887" horzOverflow="overflow">
                    <a:solidFill>
                      <a:srgbClr val="EEF4E7"/>
                    </a:solidFill>
                  </a:tcPr>
                </a:tc>
              </a:tr>
            </a:tbl>
          </a:graphicData>
        </a:graphic>
      </p:graphicFrame>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le 1"/>
          <p:cNvSpPr txBox="1">
            <a:spLocks noGrp="1"/>
          </p:cNvSpPr>
          <p:nvPr>
            <p:ph type="title"/>
          </p:nvPr>
        </p:nvSpPr>
        <p:spPr>
          <a:xfrm>
            <a:off x="677333" y="609600"/>
            <a:ext cx="8596670" cy="1320800"/>
          </a:xfrm>
          <a:prstGeom prst="rect">
            <a:avLst/>
          </a:prstGeom>
        </p:spPr>
        <p:txBody>
          <a:bodyPr/>
          <a:lstStyle/>
          <a:p>
            <a:r>
              <a:t>Insufficient Progress</a:t>
            </a:r>
          </a:p>
        </p:txBody>
      </p:sp>
      <p:sp>
        <p:nvSpPr>
          <p:cNvPr id="223" name="Content Placeholder 2"/>
          <p:cNvSpPr txBox="1">
            <a:spLocks noGrp="1"/>
          </p:cNvSpPr>
          <p:nvPr>
            <p:ph type="body" sz="half" idx="1"/>
          </p:nvPr>
        </p:nvSpPr>
        <p:spPr>
          <a:xfrm>
            <a:off x="677333" y="2160589"/>
            <a:ext cx="8596670" cy="3880773"/>
          </a:xfrm>
          <a:prstGeom prst="rect">
            <a:avLst/>
          </a:prstGeom>
        </p:spPr>
        <p:txBody>
          <a:bodyPr/>
          <a:lstStyle/>
          <a:p>
            <a:r>
              <a:t>Related to progress in general education interventions</a:t>
            </a:r>
          </a:p>
          <a:p>
            <a:r>
              <a:t>Based on universal screening</a:t>
            </a:r>
          </a:p>
          <a:p>
            <a:r>
              <a:t>District established criteria </a:t>
            </a:r>
          </a:p>
          <a:p>
            <a:pPr marL="742950" lvl="1" indent="-285750">
              <a:defRPr sz="1600"/>
            </a:pPr>
            <a:r>
              <a:t>Urgent – below 25</a:t>
            </a:r>
            <a:r>
              <a:rPr baseline="30000"/>
              <a:t>th</a:t>
            </a:r>
            <a:r>
              <a:t> percentile</a:t>
            </a:r>
          </a:p>
          <a:p>
            <a:pPr marL="742950" lvl="1" indent="-285750">
              <a:defRPr sz="1600"/>
            </a:pPr>
            <a:r>
              <a:t>Intervention – 25</a:t>
            </a:r>
            <a:r>
              <a:rPr baseline="30000"/>
              <a:t>th</a:t>
            </a:r>
            <a:r>
              <a:t> – 35</a:t>
            </a:r>
            <a:r>
              <a:rPr baseline="30000"/>
              <a:t>th</a:t>
            </a:r>
            <a:r>
              <a:t> percentiles</a:t>
            </a:r>
          </a:p>
          <a:p>
            <a:pPr marL="742950" lvl="1" indent="-285750">
              <a:defRPr sz="1600"/>
            </a:pPr>
            <a:r>
              <a:t>On Watch – 36</a:t>
            </a:r>
            <a:r>
              <a:rPr baseline="30000"/>
              <a:t>th</a:t>
            </a:r>
            <a:r>
              <a:t> -44</a:t>
            </a:r>
            <a:r>
              <a:rPr baseline="30000"/>
              <a:t>th</a:t>
            </a:r>
            <a:r>
              <a:t> percentiles</a:t>
            </a:r>
          </a:p>
          <a:p>
            <a:pPr marL="742950" lvl="1" indent="-285750">
              <a:defRPr sz="1600"/>
            </a:pPr>
            <a:r>
              <a:t>On or Above – 45</a:t>
            </a:r>
            <a:r>
              <a:rPr baseline="30000"/>
              <a:t>th</a:t>
            </a:r>
            <a:r>
              <a:t> percentile and higher</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 y="0"/>
            <a:ext cx="12105373" cy="6858000"/>
          </a:xfrm>
          <a:prstGeom prst="rect">
            <a:avLst/>
          </a:prstGeom>
        </p:spPr>
      </p:pic>
    </p:spTree>
    <p:extLst>
      <p:ext uri="{BB962C8B-B14F-4D97-AF65-F5344CB8AC3E}">
        <p14:creationId xmlns:p14="http://schemas.microsoft.com/office/powerpoint/2010/main" val="218925435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85" y="0"/>
            <a:ext cx="11704320" cy="6857999"/>
          </a:xfrm>
          <a:prstGeom prst="rect">
            <a:avLst/>
          </a:prstGeom>
        </p:spPr>
      </p:pic>
    </p:spTree>
    <p:extLst>
      <p:ext uri="{BB962C8B-B14F-4D97-AF65-F5344CB8AC3E}">
        <p14:creationId xmlns:p14="http://schemas.microsoft.com/office/powerpoint/2010/main" val="288511735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Intensive Interventions"/>
          <p:cNvSpPr txBox="1">
            <a:spLocks noGrp="1"/>
          </p:cNvSpPr>
          <p:nvPr>
            <p:ph type="title"/>
          </p:nvPr>
        </p:nvSpPr>
        <p:spPr>
          <a:prstGeom prst="rect">
            <a:avLst/>
          </a:prstGeom>
        </p:spPr>
        <p:txBody>
          <a:bodyPr/>
          <a:lstStyle/>
          <a:p>
            <a:r>
              <a:t>Intensive Interventions</a:t>
            </a:r>
          </a:p>
        </p:txBody>
      </p:sp>
      <p:sp>
        <p:nvSpPr>
          <p:cNvPr id="229" name="Scientifically, research- or evidence-based intensive interventions…"/>
          <p:cNvSpPr txBox="1">
            <a:spLocks noGrp="1"/>
          </p:cNvSpPr>
          <p:nvPr>
            <p:ph type="body" sz="half" idx="1"/>
          </p:nvPr>
        </p:nvSpPr>
        <p:spPr>
          <a:prstGeom prst="rect">
            <a:avLst/>
          </a:prstGeom>
        </p:spPr>
        <p:txBody>
          <a:bodyPr/>
          <a:lstStyle/>
          <a:p>
            <a:r>
              <a:rPr dirty="0"/>
              <a:t>Scientifically, research- or evidence-based intensive interventions</a:t>
            </a:r>
          </a:p>
          <a:p>
            <a:r>
              <a:rPr dirty="0"/>
              <a:t>National Center on Intensive Intervention</a:t>
            </a:r>
          </a:p>
          <a:p>
            <a:pPr marL="800100" lvl="1" indent="-342900"/>
            <a:r>
              <a:rPr u="sng" dirty="0">
                <a:solidFill>
                  <a:srgbClr val="99CA3C"/>
                </a:solidFill>
                <a:uFill>
                  <a:solidFill>
                    <a:srgbClr val="99CA3C"/>
                  </a:solidFill>
                </a:uFill>
                <a:hlinkClick r:id="rId2"/>
              </a:rPr>
              <a:t>https://charts.intensiveintervention.org/chart/instructional-intervention-tools</a:t>
            </a:r>
          </a:p>
          <a:p>
            <a:r>
              <a:rPr dirty="0"/>
              <a:t>Range from 15 minutes to 100 minutes per session</a:t>
            </a:r>
          </a:p>
          <a:p>
            <a:r>
              <a:rPr dirty="0"/>
              <a:t>Sessions per week range from 1 - 5</a:t>
            </a:r>
          </a:p>
          <a:p>
            <a:r>
              <a:rPr dirty="0"/>
              <a:t>Duration ranges from 8 weeks to a </a:t>
            </a:r>
            <a:r>
              <a:rPr dirty="0" smtClean="0"/>
              <a:t>year</a:t>
            </a:r>
            <a:endParaRPr lang="en-US" dirty="0" smtClean="0"/>
          </a:p>
          <a:p>
            <a:r>
              <a:rPr lang="en-US" dirty="0" smtClean="0"/>
              <a:t>Minimum interventionist requirements</a:t>
            </a:r>
            <a:endParaRPr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70" cy="842682"/>
          </a:xfrm>
        </p:spPr>
        <p:txBody>
          <a:bodyPr/>
          <a:lstStyle/>
          <a:p>
            <a:r>
              <a:rPr lang="en-US" dirty="0" smtClean="0"/>
              <a:t>Comparing Two Intensive Interventions</a:t>
            </a:r>
            <a:endParaRPr lang="en-US" dirty="0"/>
          </a:p>
        </p:txBody>
      </p:sp>
      <p:sp>
        <p:nvSpPr>
          <p:cNvPr id="3" name="Text Placeholder 2"/>
          <p:cNvSpPr>
            <a:spLocks noGrp="1"/>
          </p:cNvSpPr>
          <p:nvPr>
            <p:ph type="body" sz="quarter" idx="1"/>
          </p:nvPr>
        </p:nvSpPr>
        <p:spPr>
          <a:xfrm>
            <a:off x="677333" y="2160983"/>
            <a:ext cx="4185624" cy="3728829"/>
          </a:xfrm>
        </p:spPr>
        <p:txBody>
          <a:bodyPr>
            <a:normAutofit/>
          </a:bodyPr>
          <a:lstStyle/>
          <a:p>
            <a:r>
              <a:rPr lang="en-US" u="sng" dirty="0" smtClean="0"/>
              <a:t>READ 180</a:t>
            </a:r>
          </a:p>
          <a:p>
            <a:r>
              <a:rPr lang="en-US" dirty="0" smtClean="0"/>
              <a:t>90 minute sessions</a:t>
            </a:r>
          </a:p>
          <a:p>
            <a:r>
              <a:rPr lang="en-US" dirty="0" smtClean="0"/>
              <a:t>5 times a week</a:t>
            </a:r>
          </a:p>
          <a:p>
            <a:r>
              <a:rPr lang="en-US" dirty="0" smtClean="0"/>
              <a:t>23 weeks to a year</a:t>
            </a:r>
          </a:p>
          <a:p>
            <a:r>
              <a:rPr lang="en-US" dirty="0" smtClean="0"/>
              <a:t>Professional – 2 days in-person training</a:t>
            </a:r>
          </a:p>
          <a:p>
            <a:endParaRPr lang="en-US" dirty="0" smtClean="0"/>
          </a:p>
          <a:p>
            <a:endParaRPr lang="en-US" dirty="0"/>
          </a:p>
        </p:txBody>
      </p:sp>
      <p:sp>
        <p:nvSpPr>
          <p:cNvPr id="4" name="Text Placeholder 3"/>
          <p:cNvSpPr>
            <a:spLocks noGrp="1"/>
          </p:cNvSpPr>
          <p:nvPr>
            <p:ph type="body" sz="quarter" idx="13"/>
          </p:nvPr>
        </p:nvSpPr>
        <p:spPr>
          <a:xfrm>
            <a:off x="5088382" y="2160983"/>
            <a:ext cx="4185619" cy="3235770"/>
          </a:xfrm>
        </p:spPr>
        <p:txBody>
          <a:bodyPr>
            <a:normAutofit lnSpcReduction="10000"/>
          </a:bodyPr>
          <a:lstStyle/>
          <a:p>
            <a:pPr marL="0" indent="0">
              <a:buNone/>
            </a:pPr>
            <a:r>
              <a:rPr lang="en-US" sz="2400" u="sng" dirty="0" smtClean="0"/>
              <a:t>Sound Partners</a:t>
            </a:r>
          </a:p>
          <a:p>
            <a:pPr marL="0" indent="0">
              <a:buNone/>
            </a:pPr>
            <a:r>
              <a:rPr lang="en-US" sz="2400" dirty="0" smtClean="0"/>
              <a:t>30 minute sessions</a:t>
            </a:r>
          </a:p>
          <a:p>
            <a:pPr marL="0" indent="0">
              <a:buNone/>
            </a:pPr>
            <a:r>
              <a:rPr lang="en-US" sz="2400" dirty="0" smtClean="0"/>
              <a:t>4 times a week</a:t>
            </a:r>
          </a:p>
          <a:p>
            <a:pPr marL="0" indent="0">
              <a:buNone/>
            </a:pPr>
            <a:r>
              <a:rPr lang="en-US" sz="2400" dirty="0" smtClean="0"/>
              <a:t>28 weeks</a:t>
            </a:r>
          </a:p>
          <a:p>
            <a:pPr marL="0" indent="0">
              <a:buNone/>
            </a:pPr>
            <a:r>
              <a:rPr lang="en-US" sz="2400" dirty="0" smtClean="0"/>
              <a:t>Paraprofessional/tutor – 2-4 hours of initial training with weekly on-site coaching and modeling for one year</a:t>
            </a:r>
          </a:p>
        </p:txBody>
      </p:sp>
    </p:spTree>
    <p:extLst>
      <p:ext uri="{BB962C8B-B14F-4D97-AF65-F5344CB8AC3E}">
        <p14:creationId xmlns:p14="http://schemas.microsoft.com/office/powerpoint/2010/main" val="148480925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Finding the Time"/>
          <p:cNvSpPr txBox="1">
            <a:spLocks noGrp="1"/>
          </p:cNvSpPr>
          <p:nvPr>
            <p:ph type="title"/>
          </p:nvPr>
        </p:nvSpPr>
        <p:spPr>
          <a:prstGeom prst="rect">
            <a:avLst/>
          </a:prstGeom>
        </p:spPr>
        <p:txBody>
          <a:bodyPr/>
          <a:lstStyle/>
          <a:p>
            <a:r>
              <a:t>Finding the Time</a:t>
            </a:r>
          </a:p>
        </p:txBody>
      </p:sp>
      <p:sp>
        <p:nvSpPr>
          <p:cNvPr id="232" name="Body"/>
          <p:cNvSpPr txBox="1">
            <a:spLocks noGrp="1"/>
          </p:cNvSpPr>
          <p:nvPr>
            <p:ph type="body" sz="quarter" idx="1"/>
          </p:nvPr>
        </p:nvSpPr>
        <p:spPr>
          <a:prstGeom prst="rect">
            <a:avLst/>
          </a:prstGeom>
        </p:spPr>
        <p:txBody>
          <a:bodyPr/>
          <a:lstStyle/>
          <a:p>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itle 1"/>
          <p:cNvSpPr txBox="1">
            <a:spLocks noGrp="1"/>
          </p:cNvSpPr>
          <p:nvPr>
            <p:ph type="title"/>
          </p:nvPr>
        </p:nvSpPr>
        <p:spPr>
          <a:xfrm>
            <a:off x="677333" y="609600"/>
            <a:ext cx="8596670" cy="1320800"/>
          </a:xfrm>
          <a:prstGeom prst="rect">
            <a:avLst/>
          </a:prstGeom>
        </p:spPr>
        <p:txBody>
          <a:bodyPr/>
          <a:lstStyle/>
          <a:p>
            <a:r>
              <a:t>First Grade Schedule</a:t>
            </a:r>
          </a:p>
        </p:txBody>
      </p:sp>
      <p:sp>
        <p:nvSpPr>
          <p:cNvPr id="235" name="Content Placeholder 2"/>
          <p:cNvSpPr txBox="1">
            <a:spLocks noGrp="1"/>
          </p:cNvSpPr>
          <p:nvPr>
            <p:ph type="body" idx="1"/>
          </p:nvPr>
        </p:nvSpPr>
        <p:spPr>
          <a:xfrm>
            <a:off x="677333" y="1940621"/>
            <a:ext cx="8596670" cy="4100741"/>
          </a:xfrm>
          <a:prstGeom prst="rect">
            <a:avLst/>
          </a:prstGeom>
        </p:spPr>
        <p:txBody>
          <a:bodyPr/>
          <a:lstStyle/>
          <a:p>
            <a:pPr>
              <a:lnSpc>
                <a:spcPct val="90000"/>
              </a:lnSpc>
            </a:pPr>
            <a:r>
              <a:t>7:40 - 8:00 – Opening activities</a:t>
            </a:r>
          </a:p>
          <a:p>
            <a:pPr>
              <a:lnSpc>
                <a:spcPct val="90000"/>
              </a:lnSpc>
            </a:pPr>
            <a:r>
              <a:t>8:00 – 8:30 – Intervention and Enrichment</a:t>
            </a:r>
          </a:p>
          <a:p>
            <a:pPr>
              <a:lnSpc>
                <a:spcPct val="90000"/>
              </a:lnSpc>
            </a:pPr>
            <a:r>
              <a:t>8:30 – 9:00 – Social Studies/Science</a:t>
            </a:r>
          </a:p>
          <a:p>
            <a:pPr>
              <a:lnSpc>
                <a:spcPct val="90000"/>
              </a:lnSpc>
            </a:pPr>
            <a:r>
              <a:t>9:00 – 9:20 – Recess</a:t>
            </a:r>
          </a:p>
          <a:p>
            <a:pPr>
              <a:lnSpc>
                <a:spcPct val="90000"/>
              </a:lnSpc>
            </a:pPr>
            <a:r>
              <a:t>9:20 – 11:00 – English Language Arts</a:t>
            </a:r>
          </a:p>
          <a:p>
            <a:pPr>
              <a:lnSpc>
                <a:spcPct val="90000"/>
              </a:lnSpc>
            </a:pPr>
            <a:r>
              <a:t>11:00 – 11:45 – Lunch and Recess</a:t>
            </a:r>
          </a:p>
          <a:p>
            <a:pPr>
              <a:lnSpc>
                <a:spcPct val="90000"/>
              </a:lnSpc>
            </a:pPr>
            <a:r>
              <a:t>11:45 – 12:30 – English Language Arts</a:t>
            </a:r>
          </a:p>
          <a:p>
            <a:pPr>
              <a:lnSpc>
                <a:spcPct val="90000"/>
              </a:lnSpc>
            </a:pPr>
            <a:r>
              <a:t>12:30 – 1:30 – Math</a:t>
            </a:r>
          </a:p>
          <a:p>
            <a:pPr>
              <a:lnSpc>
                <a:spcPct val="90000"/>
              </a:lnSpc>
            </a:pPr>
            <a:r>
              <a:t>1:30 – 2:30 – Encore (Art, Music, PE, Spanish, Guidance, Library)</a:t>
            </a:r>
          </a:p>
          <a:p>
            <a:pPr>
              <a:lnSpc>
                <a:spcPct val="90000"/>
              </a:lnSpc>
            </a:pPr>
            <a:r>
              <a:t>2:30 – 2:40 - Homeroom</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itle 1"/>
          <p:cNvSpPr txBox="1">
            <a:spLocks noGrp="1"/>
          </p:cNvSpPr>
          <p:nvPr>
            <p:ph type="title"/>
          </p:nvPr>
        </p:nvSpPr>
        <p:spPr>
          <a:xfrm>
            <a:off x="677333" y="609600"/>
            <a:ext cx="8596670" cy="614790"/>
          </a:xfrm>
          <a:prstGeom prst="rect">
            <a:avLst/>
          </a:prstGeom>
        </p:spPr>
        <p:txBody>
          <a:bodyPr>
            <a:normAutofit fontScale="90000"/>
          </a:bodyPr>
          <a:lstStyle>
            <a:lvl1pPr defTabSz="452627">
              <a:defRPr sz="3564"/>
            </a:lvl1pPr>
          </a:lstStyle>
          <a:p>
            <a:r>
              <a:t>3rd Grade Schedule</a:t>
            </a:r>
          </a:p>
        </p:txBody>
      </p:sp>
      <p:sp>
        <p:nvSpPr>
          <p:cNvPr id="238" name="Content Placeholder 2"/>
          <p:cNvSpPr txBox="1">
            <a:spLocks noGrp="1"/>
          </p:cNvSpPr>
          <p:nvPr>
            <p:ph type="body" idx="1"/>
          </p:nvPr>
        </p:nvSpPr>
        <p:spPr>
          <a:xfrm>
            <a:off x="677333" y="1812886"/>
            <a:ext cx="8596670" cy="4749176"/>
          </a:xfrm>
          <a:prstGeom prst="rect">
            <a:avLst/>
          </a:prstGeom>
        </p:spPr>
        <p:txBody>
          <a:bodyPr>
            <a:normAutofit lnSpcReduction="10000"/>
          </a:bodyPr>
          <a:lstStyle/>
          <a:p>
            <a:r>
              <a:t>7:40 - 8:00 - Opening Activities</a:t>
            </a:r>
          </a:p>
          <a:p>
            <a:r>
              <a:t>8:00 - 9:00 - English Language Arts</a:t>
            </a:r>
          </a:p>
          <a:p>
            <a:r>
              <a:t>9:00 - 10:00 - Encore (Art, Music, PE, Spanish, Library)</a:t>
            </a:r>
          </a:p>
          <a:p>
            <a:r>
              <a:t>10:00 - 10:30 - English Language Arts</a:t>
            </a:r>
          </a:p>
          <a:p>
            <a:r>
              <a:t>10:30 - 11:00 - Intervention and Enrichment</a:t>
            </a:r>
          </a:p>
          <a:p>
            <a:r>
              <a:t>11:00 - 11:30 - English Language Arts</a:t>
            </a:r>
          </a:p>
          <a:p>
            <a:r>
              <a:t>11:30 - 12:15 - Lunch and Recess</a:t>
            </a:r>
          </a:p>
          <a:p>
            <a:r>
              <a:t>12:15 - 12:30 - Spelling</a:t>
            </a:r>
          </a:p>
          <a:p>
            <a:r>
              <a:t>12:30 - 1:40 - Math</a:t>
            </a:r>
          </a:p>
          <a:p>
            <a:r>
              <a:t>1:40 - 2:00 - Recess</a:t>
            </a:r>
          </a:p>
          <a:p>
            <a:r>
              <a:t>2:00 - 2:30 - Social Studies/Science</a:t>
            </a:r>
          </a:p>
          <a:p>
            <a:r>
              <a:t>2:30-2:40 - Homeroom</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Opening and Overview"/>
          <p:cNvSpPr txBox="1">
            <a:spLocks noGrp="1"/>
          </p:cNvSpPr>
          <p:nvPr>
            <p:ph type="title"/>
          </p:nvPr>
        </p:nvSpPr>
        <p:spPr>
          <a:xfrm>
            <a:off x="677333" y="609600"/>
            <a:ext cx="8596670" cy="627529"/>
          </a:xfrm>
          <a:prstGeom prst="rect">
            <a:avLst/>
          </a:prstGeom>
        </p:spPr>
        <p:txBody>
          <a:bodyPr>
            <a:normAutofit fontScale="90000"/>
          </a:bodyPr>
          <a:lstStyle/>
          <a:p>
            <a:r>
              <a:rPr dirty="0"/>
              <a:t>Opening and Overview</a:t>
            </a:r>
          </a:p>
        </p:txBody>
      </p:sp>
      <p:sp>
        <p:nvSpPr>
          <p:cNvPr id="190" name="Not a reading expert…"/>
          <p:cNvSpPr txBox="1">
            <a:spLocks noGrp="1"/>
          </p:cNvSpPr>
          <p:nvPr>
            <p:ph type="body" sz="half" idx="1"/>
          </p:nvPr>
        </p:nvSpPr>
        <p:spPr>
          <a:xfrm>
            <a:off x="677333" y="1237129"/>
            <a:ext cx="8596670" cy="5486400"/>
          </a:xfrm>
          <a:prstGeom prst="rect">
            <a:avLst/>
          </a:prstGeom>
        </p:spPr>
        <p:txBody>
          <a:bodyPr>
            <a:normAutofit lnSpcReduction="10000"/>
          </a:bodyPr>
          <a:lstStyle/>
          <a:p>
            <a:r>
              <a:rPr dirty="0"/>
              <a:t>Not a reading expert</a:t>
            </a:r>
          </a:p>
          <a:p>
            <a:r>
              <a:rPr dirty="0"/>
              <a:t>Not a new </a:t>
            </a:r>
            <a:r>
              <a:rPr lang="en-US" dirty="0" smtClean="0"/>
              <a:t>conversation</a:t>
            </a:r>
            <a:endParaRPr dirty="0"/>
          </a:p>
          <a:p>
            <a:r>
              <a:rPr dirty="0" smtClean="0"/>
              <a:t>Overview</a:t>
            </a:r>
            <a:endParaRPr lang="en-US" dirty="0"/>
          </a:p>
          <a:p>
            <a:pPr lvl="1"/>
            <a:r>
              <a:rPr lang="en-US" dirty="0" smtClean="0"/>
              <a:t>Challenges</a:t>
            </a:r>
            <a:endParaRPr lang="en-US" dirty="0" smtClean="0"/>
          </a:p>
          <a:p>
            <a:pPr lvl="1"/>
            <a:r>
              <a:rPr lang="en-US" dirty="0" smtClean="0"/>
              <a:t>Identifying students with reading </a:t>
            </a:r>
            <a:r>
              <a:rPr lang="en-US" dirty="0"/>
              <a:t>d</a:t>
            </a:r>
            <a:r>
              <a:rPr lang="en-US" dirty="0" smtClean="0"/>
              <a:t>elay</a:t>
            </a:r>
          </a:p>
          <a:p>
            <a:pPr lvl="1"/>
            <a:r>
              <a:rPr lang="en-US" dirty="0" smtClean="0"/>
              <a:t>Awareness of diagnosis of dyslexia</a:t>
            </a:r>
          </a:p>
          <a:p>
            <a:pPr lvl="1"/>
            <a:r>
              <a:rPr lang="en-US" dirty="0" smtClean="0"/>
              <a:t>Current Process for consideration of </a:t>
            </a:r>
            <a:r>
              <a:rPr lang="en-US" dirty="0"/>
              <a:t>s</a:t>
            </a:r>
            <a:r>
              <a:rPr lang="en-US" dirty="0" smtClean="0"/>
              <a:t>ervices</a:t>
            </a:r>
            <a:endParaRPr lang="en-US" dirty="0" smtClean="0"/>
          </a:p>
          <a:p>
            <a:pPr lvl="2"/>
            <a:r>
              <a:rPr lang="en-US" dirty="0" smtClean="0"/>
              <a:t>Response to Intervention model</a:t>
            </a:r>
          </a:p>
          <a:p>
            <a:pPr lvl="2"/>
            <a:r>
              <a:rPr lang="en-US" dirty="0" smtClean="0"/>
              <a:t>Intensive Interventions</a:t>
            </a:r>
          </a:p>
          <a:p>
            <a:pPr lvl="2"/>
            <a:r>
              <a:rPr lang="en-US" dirty="0" smtClean="0"/>
              <a:t>Special </a:t>
            </a:r>
            <a:r>
              <a:rPr lang="en-US" dirty="0" smtClean="0"/>
              <a:t>Education process and criteria considered</a:t>
            </a:r>
          </a:p>
          <a:p>
            <a:pPr lvl="2"/>
            <a:r>
              <a:rPr lang="en-US" dirty="0" smtClean="0"/>
              <a:t>Finding </a:t>
            </a:r>
            <a:r>
              <a:rPr lang="en-US" dirty="0" smtClean="0"/>
              <a:t>the Time for Interventions</a:t>
            </a:r>
          </a:p>
          <a:p>
            <a:pPr lvl="2"/>
            <a:r>
              <a:rPr lang="en-US" dirty="0" smtClean="0"/>
              <a:t>Professional Development</a:t>
            </a:r>
          </a:p>
          <a:p>
            <a:pPr lvl="2"/>
            <a:r>
              <a:rPr lang="en-US" dirty="0" smtClean="0"/>
              <a:t>Staffing Positions</a:t>
            </a:r>
          </a:p>
          <a:p>
            <a:pPr lvl="2"/>
            <a:r>
              <a:rPr lang="en-US" dirty="0" smtClean="0"/>
              <a:t>Financial Competition</a:t>
            </a:r>
          </a:p>
          <a:p>
            <a:pPr lvl="2"/>
            <a:endParaRPr lang="en-US" dirty="0" smtClean="0"/>
          </a:p>
          <a:p>
            <a:pPr lvl="1"/>
            <a:endParaRPr lang="en-US" dirty="0" smtClean="0"/>
          </a:p>
          <a:p>
            <a:pPr lvl="1"/>
            <a:endParaRPr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itle 1"/>
          <p:cNvSpPr txBox="1">
            <a:spLocks noGrp="1"/>
          </p:cNvSpPr>
          <p:nvPr>
            <p:ph type="title"/>
          </p:nvPr>
        </p:nvSpPr>
        <p:spPr>
          <a:xfrm>
            <a:off x="677333" y="609600"/>
            <a:ext cx="8596670" cy="1320800"/>
          </a:xfrm>
          <a:prstGeom prst="rect">
            <a:avLst/>
          </a:prstGeom>
        </p:spPr>
        <p:txBody>
          <a:bodyPr/>
          <a:lstStyle/>
          <a:p>
            <a:r>
              <a:t>Specific Learning Disability</a:t>
            </a:r>
          </a:p>
        </p:txBody>
      </p:sp>
      <p:sp>
        <p:nvSpPr>
          <p:cNvPr id="208" name="Content Placeholder 2"/>
          <p:cNvSpPr txBox="1">
            <a:spLocks noGrp="1"/>
          </p:cNvSpPr>
          <p:nvPr>
            <p:ph type="body" idx="1"/>
          </p:nvPr>
        </p:nvSpPr>
        <p:spPr>
          <a:xfrm>
            <a:off x="677333" y="1376413"/>
            <a:ext cx="9063742" cy="5370896"/>
          </a:xfrm>
          <a:prstGeom prst="rect">
            <a:avLst/>
          </a:prstGeom>
        </p:spPr>
        <p:txBody>
          <a:bodyPr/>
          <a:lstStyle/>
          <a:p>
            <a:r>
              <a:rPr dirty="0"/>
              <a:t>Specific Learning Disability Criteria</a:t>
            </a:r>
          </a:p>
          <a:p>
            <a:pPr marL="742950" lvl="1" indent="-285750">
              <a:defRPr sz="1600"/>
            </a:pPr>
            <a:r>
              <a:rPr dirty="0"/>
              <a:t>Insufficient classroom (academic) </a:t>
            </a:r>
            <a:r>
              <a:rPr dirty="0" smtClean="0"/>
              <a:t>achievement</a:t>
            </a:r>
            <a:endParaRPr lang="en-US" dirty="0" smtClean="0"/>
          </a:p>
          <a:p>
            <a:pPr marL="1172596" lvl="2" indent="-285750">
              <a:defRPr sz="1600"/>
            </a:pPr>
            <a:r>
              <a:rPr lang="en-US" dirty="0" smtClean="0"/>
              <a:t>Administration of s</a:t>
            </a:r>
            <a:r>
              <a:rPr dirty="0" smtClean="0"/>
              <a:t>tandardized </a:t>
            </a:r>
            <a:r>
              <a:rPr dirty="0"/>
              <a:t>achievement </a:t>
            </a:r>
            <a:r>
              <a:rPr dirty="0" smtClean="0"/>
              <a:t>test</a:t>
            </a:r>
            <a:endParaRPr lang="en-US" dirty="0" smtClean="0"/>
          </a:p>
          <a:p>
            <a:pPr marL="1172596" lvl="2" indent="-285750">
              <a:defRPr sz="1600"/>
            </a:pPr>
            <a:r>
              <a:rPr lang="en-US" dirty="0" smtClean="0"/>
              <a:t>Standard score of 81.25 or less – 1.25 Standard Deviations below the mean</a:t>
            </a:r>
            <a:endParaRPr dirty="0"/>
          </a:p>
          <a:p>
            <a:pPr marL="742950" lvl="1" indent="-285750">
              <a:defRPr sz="1600"/>
            </a:pPr>
            <a:r>
              <a:rPr dirty="0"/>
              <a:t>Exclusionary factors – limited English proficiency; appropriate general education instruction in area(s) of concern; environmental, cultural, or economic factors; other impairment  </a:t>
            </a:r>
          </a:p>
          <a:p>
            <a:pPr marL="742950" lvl="1" indent="-285750">
              <a:defRPr sz="1600"/>
            </a:pPr>
            <a:r>
              <a:rPr dirty="0"/>
              <a:t>Insufficient progress in 1 or more of 8 academic areas – Basic Reading Skill, Reading Comprehension, and Reading Fluency </a:t>
            </a:r>
            <a:r>
              <a:rPr dirty="0" smtClean="0"/>
              <a:t>Skills</a:t>
            </a:r>
            <a:endParaRPr lang="en-US" dirty="0" smtClean="0"/>
          </a:p>
          <a:p>
            <a:pPr marL="1172596" lvl="2" indent="-285750">
              <a:defRPr sz="1600"/>
            </a:pPr>
            <a:r>
              <a:rPr lang="en-US" dirty="0" smtClean="0"/>
              <a:t>Failure to make progress in 2 intensive interventions</a:t>
            </a:r>
          </a:p>
          <a:p>
            <a:pPr marL="1172596" lvl="2" indent="-285750">
              <a:defRPr sz="1600"/>
            </a:pPr>
            <a:r>
              <a:rPr lang="en-US" dirty="0" smtClean="0"/>
              <a:t>Interventions in area of need</a:t>
            </a:r>
          </a:p>
          <a:p>
            <a:pPr marL="1172596" lvl="2" indent="-285750">
              <a:defRPr sz="1600"/>
            </a:pPr>
            <a:r>
              <a:rPr lang="en-US" dirty="0" smtClean="0"/>
              <a:t>Implement 1 intervention at a time</a:t>
            </a:r>
          </a:p>
          <a:p>
            <a:pPr marL="1172596" lvl="2" indent="-285750">
              <a:defRPr sz="1600"/>
            </a:pPr>
            <a:r>
              <a:rPr lang="en-US" dirty="0" smtClean="0"/>
              <a:t>Monitor fidelity of the intervention</a:t>
            </a:r>
          </a:p>
          <a:p>
            <a:pPr marL="1678782" lvl="3" indent="-285750">
              <a:defRPr sz="1600"/>
            </a:pPr>
            <a:r>
              <a:rPr lang="en-US" dirty="0" smtClean="0"/>
              <a:t>Student participate in 80% on weeks, sessions and minutes per session</a:t>
            </a:r>
          </a:p>
          <a:p>
            <a:pPr marL="1678782" lvl="3" indent="-285750">
              <a:defRPr sz="1600"/>
            </a:pPr>
            <a:r>
              <a:rPr lang="en-US" dirty="0" smtClean="0"/>
              <a:t>Intervention provided in accordance with design of intervention</a:t>
            </a:r>
            <a:endParaRPr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rofessional Development"/>
          <p:cNvSpPr txBox="1">
            <a:spLocks noGrp="1"/>
          </p:cNvSpPr>
          <p:nvPr>
            <p:ph type="title"/>
          </p:nvPr>
        </p:nvSpPr>
        <p:spPr>
          <a:prstGeom prst="rect">
            <a:avLst/>
          </a:prstGeom>
        </p:spPr>
        <p:txBody>
          <a:bodyPr/>
          <a:lstStyle/>
          <a:p>
            <a:r>
              <a:t>Professional Development</a:t>
            </a:r>
          </a:p>
        </p:txBody>
      </p:sp>
      <p:sp>
        <p:nvSpPr>
          <p:cNvPr id="241" name="Training staff in universal instruction and interventions…"/>
          <p:cNvSpPr txBox="1">
            <a:spLocks noGrp="1"/>
          </p:cNvSpPr>
          <p:nvPr>
            <p:ph type="body" sz="half" idx="1"/>
          </p:nvPr>
        </p:nvSpPr>
        <p:spPr>
          <a:prstGeom prst="rect">
            <a:avLst/>
          </a:prstGeom>
        </p:spPr>
        <p:txBody>
          <a:bodyPr/>
          <a:lstStyle/>
          <a:p>
            <a:r>
              <a:rPr dirty="0"/>
              <a:t>Training staff in universal instruction and interventions</a:t>
            </a:r>
          </a:p>
          <a:p>
            <a:r>
              <a:rPr dirty="0"/>
              <a:t>Range from part of a day to several days</a:t>
            </a:r>
          </a:p>
          <a:p>
            <a:r>
              <a:rPr dirty="0"/>
              <a:t>Must be ongoing - refreshers</a:t>
            </a:r>
          </a:p>
          <a:p>
            <a:r>
              <a:rPr dirty="0"/>
              <a:t>Limited days </a:t>
            </a:r>
            <a:r>
              <a:rPr dirty="0" smtClean="0"/>
              <a:t>available</a:t>
            </a:r>
            <a:r>
              <a:rPr lang="en-US" dirty="0" smtClean="0"/>
              <a:t> – 3-5 days</a:t>
            </a:r>
            <a:endParaRPr dirty="0"/>
          </a:p>
          <a:p>
            <a:r>
              <a:rPr dirty="0" smtClean="0"/>
              <a:t>Cost</a:t>
            </a:r>
            <a:r>
              <a:rPr lang="en-US" dirty="0" smtClean="0"/>
              <a:t>s</a:t>
            </a:r>
            <a:endParaRPr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taffing Positions"/>
          <p:cNvSpPr txBox="1">
            <a:spLocks noGrp="1"/>
          </p:cNvSpPr>
          <p:nvPr>
            <p:ph type="title"/>
          </p:nvPr>
        </p:nvSpPr>
        <p:spPr>
          <a:prstGeom prst="rect">
            <a:avLst/>
          </a:prstGeom>
        </p:spPr>
        <p:txBody>
          <a:bodyPr/>
          <a:lstStyle/>
          <a:p>
            <a:r>
              <a:t>Staffing Positions</a:t>
            </a:r>
          </a:p>
        </p:txBody>
      </p:sp>
      <p:sp>
        <p:nvSpPr>
          <p:cNvPr id="244" name="Fewer people attracted to teaching…"/>
          <p:cNvSpPr txBox="1">
            <a:spLocks noGrp="1"/>
          </p:cNvSpPr>
          <p:nvPr>
            <p:ph type="body" sz="half" idx="1"/>
          </p:nvPr>
        </p:nvSpPr>
        <p:spPr>
          <a:prstGeom prst="rect">
            <a:avLst/>
          </a:prstGeom>
        </p:spPr>
        <p:txBody>
          <a:bodyPr/>
          <a:lstStyle/>
          <a:p>
            <a:r>
              <a:rPr dirty="0"/>
              <a:t>Fewer people attracted to teaching</a:t>
            </a:r>
          </a:p>
          <a:p>
            <a:r>
              <a:rPr dirty="0"/>
              <a:t>Emergency/Provisionally licensed people</a:t>
            </a:r>
          </a:p>
          <a:p>
            <a:r>
              <a:rPr dirty="0"/>
              <a:t>Staff turnover/mobility</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Financial - Competition for Dollars"/>
          <p:cNvSpPr txBox="1">
            <a:spLocks noGrp="1"/>
          </p:cNvSpPr>
          <p:nvPr>
            <p:ph type="title"/>
          </p:nvPr>
        </p:nvSpPr>
        <p:spPr>
          <a:prstGeom prst="rect">
            <a:avLst/>
          </a:prstGeom>
        </p:spPr>
        <p:txBody>
          <a:bodyPr/>
          <a:lstStyle/>
          <a:p>
            <a:r>
              <a:rPr dirty="0" smtClean="0"/>
              <a:t>Financ</a:t>
            </a:r>
            <a:r>
              <a:rPr lang="en-US" dirty="0" smtClean="0"/>
              <a:t>es</a:t>
            </a:r>
            <a:r>
              <a:rPr dirty="0" smtClean="0"/>
              <a:t> </a:t>
            </a:r>
            <a:r>
              <a:rPr dirty="0"/>
              <a:t>- Competition for Dollars</a:t>
            </a:r>
          </a:p>
        </p:txBody>
      </p:sp>
      <p:sp>
        <p:nvSpPr>
          <p:cNvPr id="247" name="Staffing Resources - Reading Specialists, Literacy Coaches, Class size/Ratios…"/>
          <p:cNvSpPr txBox="1">
            <a:spLocks noGrp="1"/>
          </p:cNvSpPr>
          <p:nvPr>
            <p:ph type="body" sz="half" idx="1"/>
          </p:nvPr>
        </p:nvSpPr>
        <p:spPr>
          <a:prstGeom prst="rect">
            <a:avLst/>
          </a:prstGeom>
        </p:spPr>
        <p:txBody>
          <a:bodyPr/>
          <a:lstStyle/>
          <a:p>
            <a:r>
              <a:rPr dirty="0"/>
              <a:t>Staffing Resources - Reading Specialists, Literacy Coaches, Class size/Ratios</a:t>
            </a:r>
          </a:p>
          <a:p>
            <a:r>
              <a:rPr dirty="0"/>
              <a:t>School safety</a:t>
            </a:r>
          </a:p>
          <a:p>
            <a:r>
              <a:rPr dirty="0"/>
              <a:t>Maintenance projects</a:t>
            </a:r>
          </a:p>
          <a:p>
            <a:r>
              <a:rPr dirty="0"/>
              <a:t>Staff mobility/retention</a:t>
            </a:r>
          </a:p>
          <a:p>
            <a:r>
              <a:rPr dirty="0"/>
              <a:t>Professional </a:t>
            </a:r>
            <a:r>
              <a:rPr dirty="0" smtClean="0"/>
              <a:t>development</a:t>
            </a:r>
            <a:endParaRPr lang="en-US" dirty="0" smtClean="0"/>
          </a:p>
          <a:p>
            <a:r>
              <a:rPr lang="en-US" dirty="0" smtClean="0"/>
              <a:t>Title I money and services</a:t>
            </a:r>
          </a:p>
          <a:p>
            <a:r>
              <a:rPr lang="en-US" dirty="0" smtClean="0"/>
              <a:t>Special Education </a:t>
            </a:r>
            <a:r>
              <a:rPr lang="en-US" dirty="0"/>
              <a:t>C</a:t>
            </a:r>
            <a:r>
              <a:rPr lang="en-US" dirty="0" smtClean="0"/>
              <a:t>ategorical </a:t>
            </a:r>
            <a:r>
              <a:rPr lang="en-US" dirty="0"/>
              <a:t>A</a:t>
            </a:r>
            <a:r>
              <a:rPr lang="en-US" dirty="0" smtClean="0"/>
              <a:t>id 25%</a:t>
            </a:r>
          </a:p>
          <a:p>
            <a:r>
              <a:rPr lang="en-US" dirty="0" smtClean="0"/>
              <a:t>Transferring $1 Billion dollars from general education fund to the special education fund</a:t>
            </a:r>
            <a:endParaRPr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Waunakee Study</a:t>
            </a:r>
            <a:endParaRPr lang="en-US" dirty="0"/>
          </a:p>
        </p:txBody>
      </p:sp>
      <p:sp>
        <p:nvSpPr>
          <p:cNvPr id="3" name="Text Placeholder 2"/>
          <p:cNvSpPr>
            <a:spLocks noGrp="1"/>
          </p:cNvSpPr>
          <p:nvPr>
            <p:ph type="body" sz="half" idx="1"/>
          </p:nvPr>
        </p:nvSpPr>
        <p:spPr/>
        <p:txBody>
          <a:bodyPr/>
          <a:lstStyle/>
          <a:p>
            <a:r>
              <a:rPr lang="en-US" dirty="0" smtClean="0"/>
              <a:t>Students identified for Intensive Intervention in 2014-15 school year</a:t>
            </a:r>
          </a:p>
          <a:p>
            <a:r>
              <a:rPr lang="en-US" dirty="0" smtClean="0"/>
              <a:t>In grades 1-8 when they were identified</a:t>
            </a:r>
          </a:p>
          <a:p>
            <a:r>
              <a:rPr lang="en-US" dirty="0" smtClean="0"/>
              <a:t>Urgent - Below the 25</a:t>
            </a:r>
            <a:r>
              <a:rPr lang="en-US" baseline="30000" dirty="0" smtClean="0"/>
              <a:t>th</a:t>
            </a:r>
            <a:r>
              <a:rPr lang="en-US" dirty="0" smtClean="0"/>
              <a:t> percentile</a:t>
            </a:r>
          </a:p>
          <a:p>
            <a:r>
              <a:rPr lang="en-US" dirty="0" smtClean="0"/>
              <a:t>Where are they 3 years later?</a:t>
            </a:r>
          </a:p>
        </p:txBody>
      </p:sp>
    </p:spTree>
    <p:extLst>
      <p:ext uri="{BB962C8B-B14F-4D97-AF65-F5344CB8AC3E}">
        <p14:creationId xmlns:p14="http://schemas.microsoft.com/office/powerpoint/2010/main" val="129376172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 name="Content Placeholder 3"/>
          <p:cNvGraphicFramePr/>
          <p:nvPr/>
        </p:nvGraphicFramePr>
        <p:xfrm>
          <a:off x="-9100" y="247734"/>
          <a:ext cx="12036000" cy="62754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nvPr>
        </p:nvGraphicFramePr>
        <p:xfrm>
          <a:off x="0" y="790832"/>
          <a:ext cx="12192000" cy="5832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549929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sz="half" idx="1"/>
          </p:nvPr>
        </p:nvSpPr>
        <p:spPr/>
        <p:txBody>
          <a:bodyPr/>
          <a:lstStyle/>
          <a:p>
            <a:r>
              <a:rPr lang="en-US" dirty="0"/>
              <a:t>At the end of the third year the number of students who had moved up to the On Watch or On or Above levels was equal to or greater than the number of students in the Urgent or Intervention levels overall for both Reading and Math.</a:t>
            </a:r>
          </a:p>
          <a:p>
            <a:r>
              <a:rPr lang="en-US" dirty="0"/>
              <a:t>Variation by grade.</a:t>
            </a:r>
          </a:p>
          <a:p>
            <a:r>
              <a:rPr lang="en-US" dirty="0"/>
              <a:t>Variation by state vs. district assessments</a:t>
            </a:r>
            <a:r>
              <a:rPr lang="en-US" dirty="0" smtClean="0"/>
              <a:t>.</a:t>
            </a:r>
          </a:p>
          <a:p>
            <a:r>
              <a:rPr lang="en-US" dirty="0" smtClean="0"/>
              <a:t>Urgent student group shows more mobility</a:t>
            </a:r>
            <a:endParaRPr lang="en-US" dirty="0"/>
          </a:p>
          <a:p>
            <a:endParaRPr lang="en-US" dirty="0"/>
          </a:p>
        </p:txBody>
      </p:sp>
    </p:spTree>
    <p:extLst>
      <p:ext uri="{BB962C8B-B14F-4D97-AF65-F5344CB8AC3E}">
        <p14:creationId xmlns:p14="http://schemas.microsoft.com/office/powerpoint/2010/main" val="4769513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Questions"/>
          <p:cNvSpPr txBox="1">
            <a:spLocks noGrp="1"/>
          </p:cNvSpPr>
          <p:nvPr>
            <p:ph type="title"/>
          </p:nvPr>
        </p:nvSpPr>
        <p:spPr>
          <a:xfrm>
            <a:off x="1172633" y="3073400"/>
            <a:ext cx="8596670" cy="1320800"/>
          </a:xfrm>
          <a:prstGeom prst="rect">
            <a:avLst/>
          </a:prstGeom>
        </p:spPr>
        <p:txBody>
          <a:bodyPr/>
          <a:lstStyle>
            <a:lvl1pPr algn="ctr">
              <a:defRPr sz="6000"/>
            </a:lvl1pPr>
          </a:lstStyle>
          <a:p>
            <a:r>
              <a:t>Questions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1"/>
          <p:cNvSpPr txBox="1">
            <a:spLocks noGrp="1"/>
          </p:cNvSpPr>
          <p:nvPr>
            <p:ph type="title"/>
          </p:nvPr>
        </p:nvSpPr>
        <p:spPr>
          <a:xfrm>
            <a:off x="677333" y="609600"/>
            <a:ext cx="8596670" cy="1320800"/>
          </a:xfrm>
          <a:prstGeom prst="rect">
            <a:avLst/>
          </a:prstGeom>
        </p:spPr>
        <p:txBody>
          <a:bodyPr/>
          <a:lstStyle/>
          <a:p>
            <a:r>
              <a:t>Dyslexia Definition</a:t>
            </a:r>
          </a:p>
        </p:txBody>
      </p:sp>
      <p:sp>
        <p:nvSpPr>
          <p:cNvPr id="193" name="Content Placeholder 2"/>
          <p:cNvSpPr txBox="1">
            <a:spLocks noGrp="1"/>
          </p:cNvSpPr>
          <p:nvPr>
            <p:ph type="body" idx="1"/>
          </p:nvPr>
        </p:nvSpPr>
        <p:spPr>
          <a:xfrm>
            <a:off x="677333" y="1496291"/>
            <a:ext cx="8596670" cy="4545072"/>
          </a:xfrm>
          <a:prstGeom prst="rect">
            <a:avLst/>
          </a:prstGeom>
        </p:spPr>
        <p:txBody>
          <a:bodyPr/>
          <a:lstStyle/>
          <a:p>
            <a:pPr>
              <a:lnSpc>
                <a:spcPct val="90000"/>
              </a:lnSpc>
              <a:defRPr sz="1600"/>
            </a:pPr>
            <a:r>
              <a:t>A general term for disorders that involve difficulty in learning to read or interpret words, letters, and other symbols, but that do not affect general intelligence. - Google</a:t>
            </a:r>
          </a:p>
          <a:p>
            <a:pPr>
              <a:lnSpc>
                <a:spcPct val="90000"/>
              </a:lnSpc>
              <a:defRPr sz="1600"/>
            </a:pPr>
            <a:r>
              <a:t>A pattern of learning difficulties characterized by problems with accurate or fluent word recognition, poor decoding, and poor spelling abilities – Diagnostic and Statistical Manual-V</a:t>
            </a:r>
          </a:p>
          <a:p>
            <a:pPr>
              <a:lnSpc>
                <a:spcPct val="90000"/>
              </a:lnSpc>
              <a:defRPr sz="1600"/>
            </a:pPr>
            <a:r>
              <a:t>A variable often familial learning disability that involves difficulties in acquiring and processing language and that is typically manifested by a lack of proficiency in reading, spelling, and writing. – Merriam-Webster</a:t>
            </a:r>
          </a:p>
          <a:p>
            <a:pPr>
              <a:lnSpc>
                <a:spcPct val="90000"/>
              </a:lnSpc>
              <a:defRPr sz="1600"/>
            </a:pPr>
            <a:r>
              <a:t>Dyslexia is a specific learning disability that is neurobiological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growth of vocabulary and background knowledge. – International Dyslexia Association</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a:spLocks noGrp="1"/>
          </p:cNvSpPr>
          <p:nvPr>
            <p:ph type="title"/>
          </p:nvPr>
        </p:nvSpPr>
        <p:spPr>
          <a:xfrm>
            <a:off x="677333" y="609599"/>
            <a:ext cx="8596670" cy="771146"/>
          </a:xfrm>
          <a:prstGeom prst="rect">
            <a:avLst/>
          </a:prstGeom>
        </p:spPr>
        <p:txBody>
          <a:bodyPr/>
          <a:lstStyle/>
          <a:p>
            <a:r>
              <a:t>Challenges</a:t>
            </a:r>
          </a:p>
        </p:txBody>
      </p:sp>
      <p:sp>
        <p:nvSpPr>
          <p:cNvPr id="196" name="Content Placeholder 2"/>
          <p:cNvSpPr txBox="1">
            <a:spLocks noGrp="1"/>
          </p:cNvSpPr>
          <p:nvPr>
            <p:ph type="body" idx="1"/>
          </p:nvPr>
        </p:nvSpPr>
        <p:spPr>
          <a:xfrm>
            <a:off x="677333" y="1744011"/>
            <a:ext cx="8596670" cy="4360344"/>
          </a:xfrm>
          <a:prstGeom prst="rect">
            <a:avLst/>
          </a:prstGeom>
        </p:spPr>
        <p:txBody>
          <a:bodyPr/>
          <a:lstStyle/>
          <a:p>
            <a:pPr marL="291465" indent="-291465" defTabSz="388620">
              <a:spcBef>
                <a:spcPts val="800"/>
              </a:spcBef>
              <a:defRPr sz="1530"/>
            </a:pPr>
            <a:r>
              <a:t>Differences between districts</a:t>
            </a:r>
          </a:p>
          <a:p>
            <a:pPr marL="291465" indent="-291465" defTabSz="388620">
              <a:spcBef>
                <a:spcPts val="800"/>
              </a:spcBef>
              <a:defRPr sz="1530"/>
            </a:pPr>
            <a:r>
              <a:t>Philosophical</a:t>
            </a:r>
          </a:p>
          <a:p>
            <a:pPr marL="291465" indent="-291465" defTabSz="388620">
              <a:spcBef>
                <a:spcPts val="800"/>
              </a:spcBef>
              <a:defRPr sz="1530"/>
            </a:pPr>
            <a:r>
              <a:t>Balancing local control</a:t>
            </a:r>
          </a:p>
          <a:p>
            <a:pPr marL="680085" lvl="1" indent="-291465" defTabSz="388620">
              <a:spcBef>
                <a:spcPts val="800"/>
              </a:spcBef>
              <a:defRPr sz="1530"/>
            </a:pPr>
            <a:r>
              <a:t>Universal curriculum</a:t>
            </a:r>
          </a:p>
          <a:p>
            <a:pPr marL="680085" lvl="1" indent="-291465" defTabSz="388620">
              <a:spcBef>
                <a:spcPts val="800"/>
              </a:spcBef>
              <a:defRPr sz="1530"/>
            </a:pPr>
            <a:r>
              <a:t>Screening instruments</a:t>
            </a:r>
          </a:p>
          <a:p>
            <a:pPr marL="680085" lvl="1" indent="-291465" defTabSz="388620">
              <a:spcBef>
                <a:spcPts val="800"/>
              </a:spcBef>
              <a:defRPr sz="1530"/>
            </a:pPr>
            <a:r>
              <a:t>Response to Instruction </a:t>
            </a:r>
          </a:p>
          <a:p>
            <a:pPr marL="1068705" lvl="2" indent="-291465" defTabSz="388620">
              <a:spcBef>
                <a:spcPts val="800"/>
              </a:spcBef>
              <a:defRPr sz="1530"/>
            </a:pPr>
            <a:r>
              <a:t>Interventions</a:t>
            </a:r>
          </a:p>
          <a:p>
            <a:pPr marL="1068705" lvl="2" indent="-291465" defTabSz="388620">
              <a:spcBef>
                <a:spcPts val="800"/>
              </a:spcBef>
              <a:defRPr sz="1530"/>
            </a:pPr>
            <a:r>
              <a:t>Progress monitoring</a:t>
            </a:r>
          </a:p>
          <a:p>
            <a:pPr marL="291465" indent="-291465" defTabSz="388620">
              <a:spcBef>
                <a:spcPts val="800"/>
              </a:spcBef>
              <a:defRPr sz="1530"/>
            </a:pPr>
            <a:r>
              <a:t>Time for Instruction/Intervention</a:t>
            </a:r>
          </a:p>
          <a:p>
            <a:pPr marL="291465" indent="-291465" defTabSz="388620">
              <a:spcBef>
                <a:spcPts val="800"/>
              </a:spcBef>
              <a:defRPr sz="1530"/>
            </a:pPr>
            <a:r>
              <a:t>Professional Development</a:t>
            </a:r>
          </a:p>
          <a:p>
            <a:pPr marL="291465" indent="-291465" defTabSz="388620">
              <a:spcBef>
                <a:spcPts val="800"/>
              </a:spcBef>
              <a:defRPr sz="1530"/>
            </a:pPr>
            <a:r>
              <a:t>Financial</a:t>
            </a:r>
          </a:p>
          <a:p>
            <a:pPr marL="291465" indent="-291465" defTabSz="388620">
              <a:spcBef>
                <a:spcPts val="800"/>
              </a:spcBef>
              <a:defRPr sz="1530"/>
            </a:pPr>
            <a:r>
              <a:t>Staffing positions</a:t>
            </a:r>
          </a:p>
          <a:p>
            <a:pPr marL="291465" indent="-291465" defTabSz="388620">
              <a:spcBef>
                <a:spcPts val="800"/>
              </a:spcBef>
              <a:defRPr sz="1530"/>
            </a:pPr>
            <a:r>
              <a:t>Student Engagement</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itle 1"/>
          <p:cNvSpPr txBox="1">
            <a:spLocks noGrp="1"/>
          </p:cNvSpPr>
          <p:nvPr>
            <p:ph type="title"/>
          </p:nvPr>
        </p:nvSpPr>
        <p:spPr>
          <a:xfrm>
            <a:off x="677333" y="609600"/>
            <a:ext cx="8596670" cy="733943"/>
          </a:xfrm>
          <a:prstGeom prst="rect">
            <a:avLst/>
          </a:prstGeom>
        </p:spPr>
        <p:txBody>
          <a:bodyPr/>
          <a:lstStyle/>
          <a:p>
            <a:r>
              <a:t>Identification of a Delay in Reading</a:t>
            </a:r>
          </a:p>
        </p:txBody>
      </p:sp>
      <p:sp>
        <p:nvSpPr>
          <p:cNvPr id="199" name="Content Placeholder 2"/>
          <p:cNvSpPr txBox="1">
            <a:spLocks noGrp="1"/>
          </p:cNvSpPr>
          <p:nvPr>
            <p:ph type="body" idx="1"/>
          </p:nvPr>
        </p:nvSpPr>
        <p:spPr>
          <a:xfrm>
            <a:off x="457200" y="1425113"/>
            <a:ext cx="9350187" cy="4582077"/>
          </a:xfrm>
          <a:prstGeom prst="rect">
            <a:avLst/>
          </a:prstGeom>
        </p:spPr>
        <p:txBody>
          <a:bodyPr/>
          <a:lstStyle/>
          <a:p>
            <a:r>
              <a:rPr dirty="0"/>
              <a:t>Districts required to screen students in 4K through grade 2</a:t>
            </a:r>
          </a:p>
          <a:p>
            <a:pPr marL="800100" lvl="1" indent="-342900"/>
            <a:r>
              <a:rPr dirty="0"/>
              <a:t>Prior to 2016 all districts used Phonological Awareness Literacy </a:t>
            </a:r>
            <a:r>
              <a:rPr dirty="0" smtClean="0"/>
              <a:t>Screening</a:t>
            </a:r>
            <a:r>
              <a:rPr lang="en-US" dirty="0" smtClean="0"/>
              <a:t> - PALS</a:t>
            </a:r>
            <a:endParaRPr dirty="0"/>
          </a:p>
          <a:p>
            <a:pPr marL="800100" lvl="1" indent="-342900"/>
            <a:r>
              <a:rPr dirty="0"/>
              <a:t>Since 2016 district choice</a:t>
            </a:r>
          </a:p>
          <a:p>
            <a:pPr marL="800100" lvl="1" indent="-342900"/>
            <a:r>
              <a:rPr dirty="0"/>
              <a:t>Must assess phonemic awareness and letter sound knowledge</a:t>
            </a:r>
          </a:p>
          <a:p>
            <a:r>
              <a:rPr dirty="0"/>
              <a:t>District assessments - MAPS, STAR</a:t>
            </a:r>
          </a:p>
          <a:p>
            <a:r>
              <a:rPr dirty="0"/>
              <a:t>Monitoring student progress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Awareness of Diagnosis of Dyslexia"/>
          <p:cNvSpPr txBox="1">
            <a:spLocks noGrp="1"/>
          </p:cNvSpPr>
          <p:nvPr>
            <p:ph type="title"/>
          </p:nvPr>
        </p:nvSpPr>
        <p:spPr>
          <a:prstGeom prst="rect">
            <a:avLst/>
          </a:prstGeom>
        </p:spPr>
        <p:txBody>
          <a:bodyPr/>
          <a:lstStyle/>
          <a:p>
            <a:r>
              <a:t>Awareness of Diagnosis of Dyslexia</a:t>
            </a:r>
          </a:p>
        </p:txBody>
      </p:sp>
      <p:sp>
        <p:nvSpPr>
          <p:cNvPr id="202" name="Typically part of an outside evaluation…"/>
          <p:cNvSpPr txBox="1">
            <a:spLocks noGrp="1"/>
          </p:cNvSpPr>
          <p:nvPr>
            <p:ph type="body" sz="half" idx="1"/>
          </p:nvPr>
        </p:nvSpPr>
        <p:spPr>
          <a:prstGeom prst="rect">
            <a:avLst/>
          </a:prstGeom>
        </p:spPr>
        <p:txBody>
          <a:bodyPr/>
          <a:lstStyle/>
          <a:p>
            <a:pPr marL="800100" lvl="1" indent="-342900"/>
            <a:r>
              <a:t>Typically part of an outside evaluation</a:t>
            </a:r>
          </a:p>
          <a:p>
            <a:pPr marL="800100" lvl="1" indent="-342900"/>
            <a:r>
              <a:t>Letter or report from a physician or the outside evaluator</a:t>
            </a:r>
          </a:p>
          <a:p>
            <a:pPr marL="800100" lvl="1" indent="-342900"/>
            <a:r>
              <a:t>DPI Guidance Document 2/19/2016 </a:t>
            </a:r>
            <a:r>
              <a:rPr u="sng">
                <a:solidFill>
                  <a:srgbClr val="99CA3C"/>
                </a:solidFill>
                <a:uFill>
                  <a:solidFill>
                    <a:srgbClr val="99CA3C"/>
                  </a:solidFill>
                </a:uFill>
                <a:hlinkClick r:id="rId2"/>
              </a:rPr>
              <a:t>https://dpi.wi.gov/sites/default/files/imce/sped/pdf/sld-dyslexia.pdf</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le 1"/>
          <p:cNvSpPr txBox="1">
            <a:spLocks noGrp="1"/>
          </p:cNvSpPr>
          <p:nvPr>
            <p:ph type="title"/>
          </p:nvPr>
        </p:nvSpPr>
        <p:spPr>
          <a:xfrm>
            <a:off x="677333" y="609600"/>
            <a:ext cx="8596670" cy="1320800"/>
          </a:xfrm>
          <a:prstGeom prst="rect">
            <a:avLst/>
          </a:prstGeom>
        </p:spPr>
        <p:txBody>
          <a:bodyPr/>
          <a:lstStyle/>
          <a:p>
            <a:r>
              <a:rPr dirty="0"/>
              <a:t>Current Process for Consideration </a:t>
            </a:r>
            <a:r>
              <a:rPr lang="en-US" dirty="0" smtClean="0"/>
              <a:t>of Services</a:t>
            </a:r>
            <a:endParaRPr dirty="0"/>
          </a:p>
        </p:txBody>
      </p:sp>
      <p:sp>
        <p:nvSpPr>
          <p:cNvPr id="205" name="Content Placeholder 2"/>
          <p:cNvSpPr txBox="1">
            <a:spLocks noGrp="1"/>
          </p:cNvSpPr>
          <p:nvPr>
            <p:ph type="body" idx="1"/>
          </p:nvPr>
        </p:nvSpPr>
        <p:spPr>
          <a:xfrm>
            <a:off x="677333" y="2160589"/>
            <a:ext cx="8596670" cy="4335442"/>
          </a:xfrm>
          <a:prstGeom prst="rect">
            <a:avLst/>
          </a:prstGeom>
        </p:spPr>
        <p:txBody>
          <a:bodyPr>
            <a:normAutofit fontScale="92500" lnSpcReduction="10000"/>
          </a:bodyPr>
          <a:lstStyle/>
          <a:p>
            <a:r>
              <a:rPr lang="en-US" dirty="0" smtClean="0"/>
              <a:t>Universal or general education instruction</a:t>
            </a:r>
          </a:p>
          <a:p>
            <a:r>
              <a:rPr dirty="0" smtClean="0"/>
              <a:t>Referral </a:t>
            </a:r>
            <a:r>
              <a:rPr dirty="0"/>
              <a:t>for evaluation often parent request</a:t>
            </a:r>
          </a:p>
          <a:p>
            <a:r>
              <a:rPr dirty="0"/>
              <a:t>Special Education Individual Education Program (IEP) or Section 504 Plan</a:t>
            </a:r>
          </a:p>
          <a:p>
            <a:r>
              <a:rPr dirty="0"/>
              <a:t>Special Education Disability</a:t>
            </a:r>
          </a:p>
          <a:p>
            <a:pPr marL="800100" lvl="1" indent="-342900"/>
            <a:r>
              <a:rPr dirty="0"/>
              <a:t>Impairment and,</a:t>
            </a:r>
          </a:p>
          <a:p>
            <a:pPr marL="800100" lvl="1" indent="-342900"/>
            <a:r>
              <a:rPr dirty="0"/>
              <a:t>Need for specialized instruction</a:t>
            </a:r>
          </a:p>
          <a:p>
            <a:pPr marL="800100" lvl="1" indent="-342900"/>
            <a:r>
              <a:rPr dirty="0"/>
              <a:t>Most likely Specific Learning Disability</a:t>
            </a:r>
          </a:p>
          <a:p>
            <a:pPr marL="800100" lvl="1" indent="-342900"/>
            <a:r>
              <a:rPr dirty="0"/>
              <a:t>Possibly as Other Health Impairment</a:t>
            </a:r>
          </a:p>
          <a:p>
            <a:r>
              <a:rPr dirty="0"/>
              <a:t>Section 504 Disability</a:t>
            </a:r>
          </a:p>
          <a:p>
            <a:pPr marL="800100" lvl="1" indent="-342900"/>
            <a:r>
              <a:rPr dirty="0"/>
              <a:t>Impacts major life activity - reading</a:t>
            </a:r>
          </a:p>
          <a:p>
            <a:pPr marL="800100" lvl="1" indent="-342900"/>
            <a:r>
              <a:rPr dirty="0"/>
              <a:t>Impact in the educational setting</a:t>
            </a:r>
          </a:p>
          <a:p>
            <a:pPr marL="800100" lvl="1" indent="-342900"/>
            <a:r>
              <a:rPr dirty="0"/>
              <a:t>Accommodation plan</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le 1"/>
          <p:cNvSpPr txBox="1">
            <a:spLocks noGrp="1"/>
          </p:cNvSpPr>
          <p:nvPr>
            <p:ph type="title"/>
          </p:nvPr>
        </p:nvSpPr>
        <p:spPr>
          <a:xfrm>
            <a:off x="838200" y="365125"/>
            <a:ext cx="10515600" cy="615179"/>
          </a:xfrm>
          <a:prstGeom prst="rect">
            <a:avLst/>
          </a:prstGeom>
        </p:spPr>
        <p:txBody>
          <a:bodyPr/>
          <a:lstStyle>
            <a:lvl1pPr>
              <a:defRPr sz="3200"/>
            </a:lvl1pPr>
          </a:lstStyle>
          <a:p>
            <a:r>
              <a:t>RtI Model</a:t>
            </a:r>
          </a:p>
        </p:txBody>
      </p:sp>
      <p:pic>
        <p:nvPicPr>
          <p:cNvPr id="211" name="Content Placeholder 6" descr="Content Placeholder 6"/>
          <p:cNvPicPr>
            <a:picLocks noChangeAspect="1"/>
          </p:cNvPicPr>
          <p:nvPr/>
        </p:nvPicPr>
        <p:blipFill>
          <a:blip r:embed="rId2">
            <a:extLst/>
          </a:blip>
          <a:stretch>
            <a:fillRect/>
          </a:stretch>
        </p:blipFill>
        <p:spPr>
          <a:xfrm>
            <a:off x="274320" y="887449"/>
            <a:ext cx="11219689" cy="586288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928417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Facet">
  <a:themeElements>
    <a:clrScheme name="Face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
      <a:majorFont>
        <a:latin typeface="Helvetica"/>
        <a:ea typeface="Helvetica"/>
        <a:cs typeface="Helvetica"/>
      </a:majorFont>
      <a:minorFont>
        <a:latin typeface="Trebuchet MS"/>
        <a:ea typeface="Trebuchet MS"/>
        <a:cs typeface="Trebuchet MS"/>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
      <a:majorFont>
        <a:latin typeface="Helvetica"/>
        <a:ea typeface="Helvetica"/>
        <a:cs typeface="Helvetica"/>
      </a:majorFont>
      <a:minorFont>
        <a:latin typeface="Trebuchet MS"/>
        <a:ea typeface="Trebuchet MS"/>
        <a:cs typeface="Trebuchet MS"/>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1703</Words>
  <Application>Microsoft Office PowerPoint</Application>
  <PresentationFormat>Widescreen</PresentationFormat>
  <Paragraphs>242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Trebuchet MS</vt:lpstr>
      <vt:lpstr>Facet</vt:lpstr>
      <vt:lpstr>Legislative Council Study Committee on the Identification and Management of Dyslexia</vt:lpstr>
      <vt:lpstr>Opening and Overview</vt:lpstr>
      <vt:lpstr>Dyslexia Definition</vt:lpstr>
      <vt:lpstr>Challenges</vt:lpstr>
      <vt:lpstr>Identification of a Delay in Reading</vt:lpstr>
      <vt:lpstr>Awareness of Diagnosis of Dyslexia</vt:lpstr>
      <vt:lpstr>Current Process for Consideration of Services</vt:lpstr>
      <vt:lpstr>RtI Model</vt:lpstr>
      <vt:lpstr>PowerPoint Presentation</vt:lpstr>
      <vt:lpstr>PowerPoint Presentation</vt:lpstr>
      <vt:lpstr>Problem-Solving Teams</vt:lpstr>
      <vt:lpstr>Insufficient Progress</vt:lpstr>
      <vt:lpstr>PowerPoint Presentation</vt:lpstr>
      <vt:lpstr>PowerPoint Presentation</vt:lpstr>
      <vt:lpstr>Intensive Interventions</vt:lpstr>
      <vt:lpstr>Comparing Two Intensive Interventions</vt:lpstr>
      <vt:lpstr>Finding the Time</vt:lpstr>
      <vt:lpstr>First Grade Schedule</vt:lpstr>
      <vt:lpstr>3rd Grade Schedule</vt:lpstr>
      <vt:lpstr>Specific Learning Disability</vt:lpstr>
      <vt:lpstr>Professional Development</vt:lpstr>
      <vt:lpstr>Staffing Positions</vt:lpstr>
      <vt:lpstr>Finances - Competition for Dollars</vt:lpstr>
      <vt:lpstr>Waunakee Study</vt:lpstr>
      <vt:lpstr>PowerPoint Presentation</vt:lpstr>
      <vt:lpstr>PowerPoint Presentation</vt:lpstr>
      <vt:lpstr>Conclusions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Council Study Committee on the Identification and Management of Dyslexia</dc:title>
  <dc:creator>Eley, Kurt</dc:creator>
  <cp:lastModifiedBy>Eley, Kurt</cp:lastModifiedBy>
  <cp:revision>19</cp:revision>
  <cp:lastPrinted>2018-07-05T15:53:50Z</cp:lastPrinted>
  <dcterms:modified xsi:type="dcterms:W3CDTF">2018-07-05T18:22:11Z</dcterms:modified>
</cp:coreProperties>
</file>