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notesMasterIdLst>
    <p:notesMasterId r:id="rId31"/>
  </p:notesMasterIdLst>
  <p:sldIdLst>
    <p:sldId id="256" r:id="rId3"/>
    <p:sldId id="266" r:id="rId4"/>
    <p:sldId id="269" r:id="rId5"/>
    <p:sldId id="270" r:id="rId6"/>
    <p:sldId id="271" r:id="rId7"/>
    <p:sldId id="272" r:id="rId8"/>
    <p:sldId id="273" r:id="rId9"/>
    <p:sldId id="279" r:id="rId10"/>
    <p:sldId id="276" r:id="rId11"/>
    <p:sldId id="277" r:id="rId12"/>
    <p:sldId id="283" r:id="rId13"/>
    <p:sldId id="284" r:id="rId14"/>
    <p:sldId id="286" r:id="rId15"/>
    <p:sldId id="259" r:id="rId16"/>
    <p:sldId id="287" r:id="rId17"/>
    <p:sldId id="285" r:id="rId18"/>
    <p:sldId id="265" r:id="rId19"/>
    <p:sldId id="267" r:id="rId20"/>
    <p:sldId id="278" r:id="rId21"/>
    <p:sldId id="263" r:id="rId22"/>
    <p:sldId id="264" r:id="rId23"/>
    <p:sldId id="288" r:id="rId24"/>
    <p:sldId id="262" r:id="rId25"/>
    <p:sldId id="289" r:id="rId26"/>
    <p:sldId id="261" r:id="rId27"/>
    <p:sldId id="280" r:id="rId28"/>
    <p:sldId id="260"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96" y="-174"/>
      </p:cViewPr>
      <p:guideLst>
        <p:guide orient="horz" pos="2160"/>
        <p:guide pos="3840"/>
      </p:guideLst>
    </p:cSldViewPr>
  </p:slideViewPr>
  <p:notesTextViewPr>
    <p:cViewPr>
      <p:scale>
        <a:sx n="1" d="1"/>
        <a:sy n="1" d="1"/>
      </p:scale>
      <p:origin x="0" y="0"/>
    </p:cViewPr>
  </p:notesTextViewPr>
  <p:sorterViewPr>
    <p:cViewPr>
      <p:scale>
        <a:sx n="134" d="100"/>
        <a:sy n="134" d="100"/>
      </p:scale>
      <p:origin x="0" y="100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783FF-836E-4C5B-86A5-69896C40FA7D}"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A015F-D85F-4BB1-B149-1806289D246E}" type="slidenum">
              <a:rPr lang="en-US" smtClean="0"/>
              <a:t>‹#›</a:t>
            </a:fld>
            <a:endParaRPr lang="en-US"/>
          </a:p>
        </p:txBody>
      </p:sp>
    </p:spTree>
    <p:extLst>
      <p:ext uri="{BB962C8B-B14F-4D97-AF65-F5344CB8AC3E}">
        <p14:creationId xmlns:p14="http://schemas.microsoft.com/office/powerpoint/2010/main" val="98327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037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92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“Our analyses of teachers’ daily … documentation revealed that teachers involved in the i3 scale-up adhered closely to the lesson structure and procedures that are emphasized in Reading Recovery training …. “</a:t>
            </a:r>
          </a:p>
          <a:p>
            <a:r>
              <a:rPr lang="en-US" dirty="0" smtClean="0"/>
              <a:t>You can’t just go in and check</a:t>
            </a:r>
            <a:r>
              <a:rPr lang="en-US" baseline="0" dirty="0" smtClean="0"/>
              <a:t> it off the list – yes, they did that. It matters how they did it and that they focused on the right thing.</a:t>
            </a:r>
            <a:endParaRPr lang="en-US" dirty="0"/>
          </a:p>
        </p:txBody>
      </p:sp>
    </p:spTree>
    <p:extLst>
      <p:ext uri="{BB962C8B-B14F-4D97-AF65-F5344CB8AC3E}">
        <p14:creationId xmlns:p14="http://schemas.microsoft.com/office/powerpoint/2010/main" val="248501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11298-9C39-47DD-85D0-8C6FAA8C673B}"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252364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11298-9C39-47DD-85D0-8C6FAA8C673B}"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314638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11298-9C39-47DD-85D0-8C6FAA8C673B}"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282289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11298-9C39-47DD-85D0-8C6FAA8C673B}"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205639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11298-9C39-47DD-85D0-8C6FAA8C673B}"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1159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11298-9C39-47DD-85D0-8C6FAA8C673B}"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53563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11298-9C39-47DD-85D0-8C6FAA8C673B}"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269860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D11298-9C39-47DD-85D0-8C6FAA8C673B}"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1316792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D11298-9C39-47DD-85D0-8C6FAA8C673B}"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1312522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11298-9C39-47DD-85D0-8C6FAA8C673B}"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729382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11298-9C39-47DD-85D0-8C6FAA8C673B}"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AE43-4782-470B-B4C8-64E5AD7B8EE3}" type="slidenum">
              <a:rPr lang="en-US" smtClean="0"/>
              <a:t>‹#›</a:t>
            </a:fld>
            <a:endParaRPr lang="en-US"/>
          </a:p>
        </p:txBody>
      </p:sp>
    </p:spTree>
    <p:extLst>
      <p:ext uri="{BB962C8B-B14F-4D97-AF65-F5344CB8AC3E}">
        <p14:creationId xmlns:p14="http://schemas.microsoft.com/office/powerpoint/2010/main" val="111899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30306"/>
            <a:ext cx="10561418" cy="3989890"/>
          </a:xfrm>
        </p:spPr>
        <p:txBody>
          <a:bodyPr anchor="b"/>
          <a:lstStyle>
            <a:lvl1pPr algn="r">
              <a:defRPr sz="48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11298-9C39-47DD-85D0-8C6FAA8C673B}"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9AE43-4782-470B-B4C8-64E5AD7B8EE3}" type="slidenum">
              <a:rPr lang="en-US" smtClean="0"/>
              <a:t>‹#›</a:t>
            </a:fld>
            <a:endParaRPr lang="en-US"/>
          </a:p>
        </p:txBody>
      </p:sp>
    </p:spTree>
    <p:extLst>
      <p:ext uri="{BB962C8B-B14F-4D97-AF65-F5344CB8AC3E}">
        <p14:creationId xmlns:p14="http://schemas.microsoft.com/office/powerpoint/2010/main" val="165327281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sites/default/files/imce/rti/pdf/rti-emlss-framework.pdf"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lincs.ed.gov/publications/pdf/NELPReport09.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ies.ed.gov/ncee/wwc/EvidenceSnapshot/420" TargetMode="External"/><Relationship Id="rId2" Type="http://schemas.openxmlformats.org/officeDocument/2006/relationships/hyperlink" Target="http://www.cpre.org/reading-recovery-evaluation-four-year-i3-sca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pre.org/reading-recovery-evaluation-four-year-i3-scal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yslexiaida.org/definition-of-dyslexia/" TargetMode="External"/><Relationship Id="rId2" Type="http://schemas.openxmlformats.org/officeDocument/2006/relationships/hyperlink" Target="http://pediatrics.aappublications.org/content/pediatrics/124/2/837.full.pdf" TargetMode="External"/><Relationship Id="rId1" Type="http://schemas.openxmlformats.org/officeDocument/2006/relationships/slideLayout" Target="../slideLayouts/slideLayout2.xml"/><Relationship Id="rId5" Type="http://schemas.openxmlformats.org/officeDocument/2006/relationships/hyperlink" Target="https://www.ninds.nih.gov/Disorders/All-Disorders/Learning-Disabilities-Information-Page" TargetMode="External"/><Relationship Id="rId4" Type="http://schemas.openxmlformats.org/officeDocument/2006/relationships/hyperlink" Target="https://www.mayoclinic.org/diseases-conditions/dyslexia/symptoms-causes/syc-2035355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sychiatry.org/.../Practice/.../APA_DSM-5-Specific-Learning-Disorder.pdf" TargetMode="External"/><Relationship Id="rId2" Type="http://schemas.openxmlformats.org/officeDocument/2006/relationships/hyperlink" Target="https://www.psychiatry.org/patients-families/specific-learning-disorder/what-is-specific-learning-disord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pediatrics.aappublications.org/content/pediatrics/124/2/837.full.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cpre.org/reading-recovery-evaluation-four-year-i3-scal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ichd.nih.gov/research/supported/nr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ichd.nih.gov/research/supported/nr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es.ed.gov/ncee/pubs/20094038/summ_b.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athematica-mpr.com/our-publications-and-findings/publications/national-assessment-of-title-i-final-report-volume-ii-closing-the-reading-gap-findings-from-a-randomized-trial-of-four-reading-interventions-for-striving-read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ichd.nih.gov/research/supported/nr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pi.wi.gov/sites/default/files/imce/assessment/pdf/WI_ELA_PerformanceLevelDescriptors.pdf" TargetMode="External"/><Relationship Id="rId2" Type="http://schemas.openxmlformats.org/officeDocument/2006/relationships/hyperlink" Target="https://nces.ed.gov/nationsreportcard/reading/achieve.aspx#2009_grade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smtClean="0"/>
              <a:t>Legislative </a:t>
            </a:r>
            <a:r>
              <a:rPr lang="en-US" sz="3800" dirty="0"/>
              <a:t>Council Study </a:t>
            </a:r>
            <a:r>
              <a:rPr lang="en-US" sz="3800" dirty="0" smtClean="0"/>
              <a:t>Committee on </a:t>
            </a:r>
            <a:r>
              <a:rPr lang="en-US" sz="3800" dirty="0"/>
              <a:t>the </a:t>
            </a:r>
            <a:r>
              <a:rPr lang="en-US" sz="3800" dirty="0" smtClean="0"/>
              <a:t>Identification </a:t>
            </a:r>
            <a:r>
              <a:rPr lang="en-US" sz="3800" dirty="0"/>
              <a:t>and Management of </a:t>
            </a:r>
            <a:r>
              <a:rPr lang="en-US" sz="3800" dirty="0" smtClean="0"/>
              <a:t>Dyslexia</a:t>
            </a:r>
            <a:r>
              <a:rPr lang="en-US" sz="4000" dirty="0" smtClean="0"/>
              <a:t/>
            </a:r>
            <a:br>
              <a:rPr lang="en-US" sz="4000" dirty="0" smtClean="0"/>
            </a:br>
            <a:r>
              <a:rPr lang="en-US" sz="2800" dirty="0" smtClean="0"/>
              <a:t/>
            </a:r>
            <a:br>
              <a:rPr lang="en-US" sz="2800" dirty="0" smtClean="0"/>
            </a:br>
            <a:r>
              <a:rPr lang="en-US" sz="2800" dirty="0" smtClean="0"/>
              <a:t>July 9, 2018</a:t>
            </a:r>
            <a:endParaRPr lang="en-US" sz="2800" dirty="0"/>
          </a:p>
        </p:txBody>
      </p:sp>
      <p:sp>
        <p:nvSpPr>
          <p:cNvPr id="3" name="Subtitle 2"/>
          <p:cNvSpPr>
            <a:spLocks noGrp="1"/>
          </p:cNvSpPr>
          <p:nvPr>
            <p:ph type="subTitle" idx="1"/>
          </p:nvPr>
        </p:nvSpPr>
        <p:spPr>
          <a:xfrm>
            <a:off x="810001" y="5280846"/>
            <a:ext cx="10572000" cy="513371"/>
          </a:xfrm>
        </p:spPr>
        <p:txBody>
          <a:bodyPr>
            <a:normAutofit/>
          </a:bodyPr>
          <a:lstStyle/>
          <a:p>
            <a:r>
              <a:rPr lang="en-US" sz="2400" dirty="0" smtClean="0"/>
              <a:t>Debra </a:t>
            </a:r>
            <a:r>
              <a:rPr lang="en-US" sz="2400" dirty="0" err="1" smtClean="0"/>
              <a:t>Zarling</a:t>
            </a:r>
            <a:r>
              <a:rPr lang="en-US" sz="2400" dirty="0" smtClean="0"/>
              <a:t>, MS Ed.</a:t>
            </a:r>
            <a:endParaRPr lang="en-US" sz="2400" dirty="0"/>
          </a:p>
        </p:txBody>
      </p:sp>
    </p:spTree>
    <p:extLst>
      <p:ext uri="{BB962C8B-B14F-4D97-AF65-F5344CB8AC3E}">
        <p14:creationId xmlns:p14="http://schemas.microsoft.com/office/powerpoint/2010/main" val="157673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Statutes </a:t>
            </a:r>
            <a:r>
              <a:rPr lang="en-US" dirty="0"/>
              <a:t>Ch. 121.02 </a:t>
            </a:r>
          </a:p>
        </p:txBody>
      </p:sp>
      <p:sp>
        <p:nvSpPr>
          <p:cNvPr id="3" name="Content Placeholder 2"/>
          <p:cNvSpPr>
            <a:spLocks noGrp="1"/>
          </p:cNvSpPr>
          <p:nvPr>
            <p:ph idx="1"/>
          </p:nvPr>
        </p:nvSpPr>
        <p:spPr>
          <a:xfrm>
            <a:off x="818712" y="2360428"/>
            <a:ext cx="10554574" cy="4497572"/>
          </a:xfrm>
        </p:spPr>
        <p:txBody>
          <a:bodyPr>
            <a:normAutofit fontScale="85000" lnSpcReduction="20000"/>
          </a:bodyPr>
          <a:lstStyle/>
          <a:p>
            <a:pPr marL="0" indent="0">
              <a:buNone/>
            </a:pPr>
            <a:r>
              <a:rPr lang="en-US" sz="2800" b="1" dirty="0" smtClean="0"/>
              <a:t>School </a:t>
            </a:r>
            <a:r>
              <a:rPr lang="en-US" sz="2800" b="1" dirty="0"/>
              <a:t>Board Standards (Standard c)</a:t>
            </a:r>
            <a:endParaRPr lang="en-US" sz="2800" b="1" dirty="0" smtClean="0"/>
          </a:p>
          <a:p>
            <a:pPr marL="0" indent="0">
              <a:lnSpc>
                <a:spcPct val="120000"/>
              </a:lnSpc>
              <a:buNone/>
            </a:pPr>
            <a:r>
              <a:rPr lang="en-US" b="1" dirty="0" smtClean="0"/>
              <a:t>(</a:t>
            </a:r>
            <a:r>
              <a:rPr lang="en-US" b="1" dirty="0"/>
              <a:t>c)</a:t>
            </a:r>
            <a:r>
              <a:rPr lang="en-US" dirty="0"/>
              <a:t> Provide interventions or remedial reading services for a pupil in grades kindergarten to 4 if any of the following occurs:</a:t>
            </a:r>
          </a:p>
          <a:p>
            <a:pPr marL="233363" indent="0">
              <a:lnSpc>
                <a:spcPct val="120000"/>
              </a:lnSpc>
              <a:buNone/>
            </a:pPr>
            <a:r>
              <a:rPr lang="en-US" b="1" dirty="0"/>
              <a:t>1.</a:t>
            </a:r>
            <a:r>
              <a:rPr lang="en-US" dirty="0"/>
              <a:t> The pupil fails to meet the reading objectives specified in the reading curriculum plan maintained by the school board under par. (k).</a:t>
            </a:r>
          </a:p>
          <a:p>
            <a:pPr marL="233363" indent="0">
              <a:lnSpc>
                <a:spcPct val="120000"/>
              </a:lnSpc>
              <a:buNone/>
            </a:pPr>
            <a:r>
              <a:rPr lang="en-US" b="1" dirty="0"/>
              <a:t>2.</a:t>
            </a:r>
            <a:r>
              <a:rPr lang="en-US" dirty="0"/>
              <a:t> The pupil fails to score above the state minimum performance standard on the reading test under par. (r) and:</a:t>
            </a:r>
          </a:p>
          <a:p>
            <a:pPr marL="457200" indent="0">
              <a:lnSpc>
                <a:spcPct val="120000"/>
              </a:lnSpc>
              <a:buNone/>
            </a:pPr>
            <a:r>
              <a:rPr lang="en-US" b="1" dirty="0"/>
              <a:t>a.</a:t>
            </a:r>
            <a:r>
              <a:rPr lang="en-US" dirty="0"/>
              <a:t> A teacher in the school district and the pupil's parent or guardian agree that the pupil's test performance accurately reflects the pupil's reading ability; or</a:t>
            </a:r>
          </a:p>
          <a:p>
            <a:pPr marL="457200" indent="0">
              <a:lnSpc>
                <a:spcPct val="120000"/>
              </a:lnSpc>
              <a:buNone/>
            </a:pPr>
            <a:r>
              <a:rPr lang="en-US" b="1" dirty="0"/>
              <a:t>b.</a:t>
            </a:r>
            <a:r>
              <a:rPr lang="en-US" dirty="0"/>
              <a:t> A teacher in the school district determines, based on other objective evidence of the pupil's reading comprehension, that the pupil's test performance accurately reflects the pupil's reading ability.</a:t>
            </a:r>
          </a:p>
          <a:p>
            <a:pPr marL="233363" indent="0">
              <a:lnSpc>
                <a:spcPct val="120000"/>
              </a:lnSpc>
              <a:buNone/>
            </a:pPr>
            <a:r>
              <a:rPr lang="en-US" b="1" dirty="0"/>
              <a:t>3.</a:t>
            </a:r>
            <a:r>
              <a:rPr lang="en-US" dirty="0"/>
              <a:t> The pupil's reading assessment under s. 118.016 indicates that the pupil is at risk of reading difficulty. If this subdivision applies, the interventions or services provided the pupil shall be scientifically based and shall address all areas in which the pupil is deficient in a manner consistent with the state standards in reading and language arts.</a:t>
            </a:r>
          </a:p>
          <a:p>
            <a:endParaRPr lang="en-US" dirty="0"/>
          </a:p>
        </p:txBody>
      </p:sp>
    </p:spTree>
    <p:extLst>
      <p:ext uri="{BB962C8B-B14F-4D97-AF65-F5344CB8AC3E}">
        <p14:creationId xmlns:p14="http://schemas.microsoft.com/office/powerpoint/2010/main" val="400006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2800" dirty="0" smtClean="0"/>
              <a:t>Multi-Level Systems of Support</a:t>
            </a:r>
            <a:endParaRPr lang="en-US" sz="2800" dirty="0"/>
          </a:p>
        </p:txBody>
      </p:sp>
      <p:sp>
        <p:nvSpPr>
          <p:cNvPr id="7" name="Text Placeholder 6"/>
          <p:cNvSpPr>
            <a:spLocks noGrp="1"/>
          </p:cNvSpPr>
          <p:nvPr>
            <p:ph type="body" sz="half" idx="2"/>
          </p:nvPr>
        </p:nvSpPr>
        <p:spPr>
          <a:xfrm>
            <a:off x="1073151" y="2260738"/>
            <a:ext cx="3547533" cy="3969941"/>
          </a:xfrm>
        </p:spPr>
        <p:txBody>
          <a:bodyPr>
            <a:noAutofit/>
          </a:bodyPr>
          <a:lstStyle/>
          <a:p>
            <a:r>
              <a:rPr lang="en-US" sz="1500" dirty="0" smtClean="0"/>
              <a:t>“For </a:t>
            </a:r>
            <a:r>
              <a:rPr lang="en-US" sz="1500" dirty="0"/>
              <a:t>Wisconsin schools and districts, implementing an equitable multi-level system of supports means providing equitable services, practices, and resources to every learner based upon responsiveness to effective instruction and intervention. In this system, high quality instruction, strategic use of data, and collaboration interact within a continuum of supports to facilitate learner success. Schools provide varying types of supports at differing levels of intensity to proactively and responsively adjust to the needs of the whole child. </a:t>
            </a:r>
            <a:r>
              <a:rPr lang="en-US" sz="1500" dirty="0" smtClean="0"/>
              <a:t>” (pg. 5)</a:t>
            </a:r>
            <a:endParaRPr lang="en-US" sz="1500" dirty="0"/>
          </a:p>
        </p:txBody>
      </p:sp>
      <p:pic>
        <p:nvPicPr>
          <p:cNvPr id="5" name="Picture 4"/>
          <p:cNvPicPr>
            <a:picLocks noChangeAspect="1"/>
          </p:cNvPicPr>
          <p:nvPr/>
        </p:nvPicPr>
        <p:blipFill rotWithShape="1">
          <a:blip r:embed="rId2"/>
          <a:srcRect r="3425"/>
          <a:stretch/>
        </p:blipFill>
        <p:spPr>
          <a:xfrm>
            <a:off x="5265002" y="446088"/>
            <a:ext cx="5697166" cy="5764348"/>
          </a:xfrm>
          <a:prstGeom prst="rect">
            <a:avLst/>
          </a:prstGeom>
        </p:spPr>
      </p:pic>
      <p:sp>
        <p:nvSpPr>
          <p:cNvPr id="8" name="TextBox 7"/>
          <p:cNvSpPr txBox="1"/>
          <p:nvPr/>
        </p:nvSpPr>
        <p:spPr>
          <a:xfrm>
            <a:off x="1964901" y="6453962"/>
            <a:ext cx="8262198" cy="369332"/>
          </a:xfrm>
          <a:prstGeom prst="rect">
            <a:avLst/>
          </a:prstGeom>
          <a:noFill/>
        </p:spPr>
        <p:txBody>
          <a:bodyPr wrap="none" rtlCol="0">
            <a:spAutoFit/>
          </a:bodyPr>
          <a:lstStyle/>
          <a:p>
            <a:r>
              <a:rPr lang="en-US" dirty="0">
                <a:hlinkClick r:id="rId3"/>
              </a:rPr>
              <a:t>https://</a:t>
            </a:r>
            <a:r>
              <a:rPr lang="en-US" dirty="0" smtClean="0">
                <a:hlinkClick r:id="rId3"/>
              </a:rPr>
              <a:t>dpi.wi.gov/sites/default/files/imce/rti/pdf/rti-emlss-framework.pdf</a:t>
            </a:r>
            <a:r>
              <a:rPr lang="en-US" dirty="0" smtClean="0"/>
              <a:t> </a:t>
            </a:r>
            <a:endParaRPr lang="en-US" dirty="0"/>
          </a:p>
        </p:txBody>
      </p:sp>
    </p:spTree>
    <p:extLst>
      <p:ext uri="{BB962C8B-B14F-4D97-AF65-F5344CB8AC3E}">
        <p14:creationId xmlns:p14="http://schemas.microsoft.com/office/powerpoint/2010/main" val="193896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Early Literacy Panel</a:t>
            </a:r>
            <a:endParaRPr lang="en-US" dirty="0"/>
          </a:p>
        </p:txBody>
      </p:sp>
      <p:sp>
        <p:nvSpPr>
          <p:cNvPr id="4" name="Text Placeholder 3"/>
          <p:cNvSpPr>
            <a:spLocks noGrp="1"/>
          </p:cNvSpPr>
          <p:nvPr>
            <p:ph type="body" idx="1"/>
          </p:nvPr>
        </p:nvSpPr>
        <p:spPr>
          <a:xfrm>
            <a:off x="814728" y="1988221"/>
            <a:ext cx="5189857" cy="576262"/>
          </a:xfrm>
        </p:spPr>
        <p:txBody>
          <a:bodyPr/>
          <a:lstStyle/>
          <a:p>
            <a:r>
              <a:rPr lang="en-US" dirty="0" smtClean="0"/>
              <a:t>Predictive Variables</a:t>
            </a:r>
            <a:endParaRPr lang="en-US" dirty="0"/>
          </a:p>
        </p:txBody>
      </p:sp>
      <p:sp>
        <p:nvSpPr>
          <p:cNvPr id="5" name="Content Placeholder 4"/>
          <p:cNvSpPr>
            <a:spLocks noGrp="1"/>
          </p:cNvSpPr>
          <p:nvPr>
            <p:ph sz="half" idx="2"/>
          </p:nvPr>
        </p:nvSpPr>
        <p:spPr>
          <a:xfrm>
            <a:off x="814729" y="2591643"/>
            <a:ext cx="5189856" cy="3532704"/>
          </a:xfrm>
        </p:spPr>
        <p:txBody>
          <a:bodyPr>
            <a:noAutofit/>
          </a:bodyPr>
          <a:lstStyle/>
          <a:p>
            <a:pPr>
              <a:lnSpc>
                <a:spcPct val="120000"/>
              </a:lnSpc>
            </a:pPr>
            <a:r>
              <a:rPr lang="en-US" dirty="0"/>
              <a:t>alphabet knowledge (</a:t>
            </a:r>
            <a:r>
              <a:rPr lang="en-US" dirty="0" smtClean="0"/>
              <a:t>AK)</a:t>
            </a:r>
          </a:p>
          <a:p>
            <a:pPr>
              <a:lnSpc>
                <a:spcPct val="120000"/>
              </a:lnSpc>
            </a:pPr>
            <a:r>
              <a:rPr lang="en-US" dirty="0" smtClean="0"/>
              <a:t>phonological </a:t>
            </a:r>
            <a:r>
              <a:rPr lang="en-US" dirty="0"/>
              <a:t>awareness (</a:t>
            </a:r>
            <a:r>
              <a:rPr lang="en-US" dirty="0" smtClean="0"/>
              <a:t>PA)</a:t>
            </a:r>
            <a:endParaRPr lang="en-US" dirty="0"/>
          </a:p>
          <a:p>
            <a:pPr>
              <a:lnSpc>
                <a:spcPct val="120000"/>
              </a:lnSpc>
            </a:pPr>
            <a:r>
              <a:rPr lang="en-US" dirty="0" smtClean="0"/>
              <a:t>rapid </a:t>
            </a:r>
            <a:r>
              <a:rPr lang="en-US" dirty="0"/>
              <a:t>automatic naming (RAN) of letters or </a:t>
            </a:r>
            <a:r>
              <a:rPr lang="en-US" dirty="0" smtClean="0"/>
              <a:t>digits</a:t>
            </a:r>
          </a:p>
          <a:p>
            <a:pPr>
              <a:lnSpc>
                <a:spcPct val="120000"/>
              </a:lnSpc>
            </a:pPr>
            <a:r>
              <a:rPr lang="en-US" dirty="0" smtClean="0"/>
              <a:t>RAN </a:t>
            </a:r>
            <a:r>
              <a:rPr lang="en-US" dirty="0"/>
              <a:t>of objects or </a:t>
            </a:r>
            <a:r>
              <a:rPr lang="en-US" dirty="0" smtClean="0"/>
              <a:t>colors</a:t>
            </a:r>
            <a:endParaRPr lang="en-US" dirty="0"/>
          </a:p>
          <a:p>
            <a:pPr>
              <a:lnSpc>
                <a:spcPct val="120000"/>
              </a:lnSpc>
            </a:pPr>
            <a:r>
              <a:rPr lang="en-US" dirty="0" smtClean="0"/>
              <a:t>writing </a:t>
            </a:r>
            <a:r>
              <a:rPr lang="en-US" dirty="0"/>
              <a:t>or writing </a:t>
            </a:r>
            <a:r>
              <a:rPr lang="en-US" dirty="0" smtClean="0"/>
              <a:t>name</a:t>
            </a:r>
          </a:p>
          <a:p>
            <a:pPr>
              <a:lnSpc>
                <a:spcPct val="120000"/>
              </a:lnSpc>
            </a:pPr>
            <a:r>
              <a:rPr lang="en-US" dirty="0" smtClean="0"/>
              <a:t>phonological memory </a:t>
            </a:r>
            <a:endParaRPr lang="en-US" dirty="0"/>
          </a:p>
        </p:txBody>
      </p:sp>
      <p:sp>
        <p:nvSpPr>
          <p:cNvPr id="6" name="Text Placeholder 5"/>
          <p:cNvSpPr>
            <a:spLocks noGrp="1"/>
          </p:cNvSpPr>
          <p:nvPr>
            <p:ph type="body" sz="quarter" idx="3"/>
          </p:nvPr>
        </p:nvSpPr>
        <p:spPr>
          <a:xfrm>
            <a:off x="6187415" y="1988221"/>
            <a:ext cx="5194583" cy="576262"/>
          </a:xfrm>
        </p:spPr>
        <p:txBody>
          <a:bodyPr/>
          <a:lstStyle/>
          <a:p>
            <a:r>
              <a:rPr lang="en-US" dirty="0"/>
              <a:t>A</a:t>
            </a:r>
            <a:r>
              <a:rPr lang="en-US" dirty="0" smtClean="0"/>
              <a:t>dditional Important </a:t>
            </a:r>
            <a:r>
              <a:rPr lang="en-US" dirty="0"/>
              <a:t>V</a:t>
            </a:r>
            <a:r>
              <a:rPr lang="en-US" dirty="0" smtClean="0"/>
              <a:t>ariables</a:t>
            </a:r>
            <a:endParaRPr lang="en-US" dirty="0"/>
          </a:p>
        </p:txBody>
      </p:sp>
      <p:sp>
        <p:nvSpPr>
          <p:cNvPr id="7" name="Content Placeholder 6"/>
          <p:cNvSpPr>
            <a:spLocks noGrp="1"/>
          </p:cNvSpPr>
          <p:nvPr>
            <p:ph sz="quarter" idx="4"/>
          </p:nvPr>
        </p:nvSpPr>
        <p:spPr>
          <a:xfrm>
            <a:off x="6187415" y="2591642"/>
            <a:ext cx="5455236" cy="4053601"/>
          </a:xfrm>
        </p:spPr>
        <p:txBody>
          <a:bodyPr>
            <a:noAutofit/>
          </a:bodyPr>
          <a:lstStyle/>
          <a:p>
            <a:r>
              <a:rPr lang="en-US" dirty="0"/>
              <a:t>c</a:t>
            </a:r>
            <a:r>
              <a:rPr lang="en-US" dirty="0" smtClean="0"/>
              <a:t>oncepts </a:t>
            </a:r>
            <a:r>
              <a:rPr lang="en-US" dirty="0"/>
              <a:t>about </a:t>
            </a:r>
            <a:r>
              <a:rPr lang="en-US" dirty="0" smtClean="0"/>
              <a:t>print</a:t>
            </a:r>
          </a:p>
          <a:p>
            <a:r>
              <a:rPr lang="en-US" dirty="0" smtClean="0"/>
              <a:t>print </a:t>
            </a:r>
            <a:r>
              <a:rPr lang="en-US" dirty="0"/>
              <a:t>knowledge: a combination of elements of AK, concepts about print, and early </a:t>
            </a:r>
            <a:r>
              <a:rPr lang="en-US" dirty="0" smtClean="0"/>
              <a:t>decoding</a:t>
            </a:r>
          </a:p>
          <a:p>
            <a:r>
              <a:rPr lang="en-US" dirty="0" smtClean="0"/>
              <a:t>reading </a:t>
            </a:r>
            <a:r>
              <a:rPr lang="en-US" dirty="0"/>
              <a:t>readiness: usually a combination of AK, concepts of print, vocabulary, memory, and PA </a:t>
            </a:r>
          </a:p>
          <a:p>
            <a:r>
              <a:rPr lang="en-US" dirty="0" smtClean="0"/>
              <a:t>oral </a:t>
            </a:r>
            <a:r>
              <a:rPr lang="en-US" dirty="0"/>
              <a:t>language: the ability to produce or comprehend spoken language, including vocabulary and grammar </a:t>
            </a:r>
          </a:p>
          <a:p>
            <a:r>
              <a:rPr lang="en-US" dirty="0" smtClean="0"/>
              <a:t>visual </a:t>
            </a:r>
            <a:r>
              <a:rPr lang="en-US" dirty="0"/>
              <a:t>processing: the ability to match or discriminate visually presented </a:t>
            </a:r>
            <a:r>
              <a:rPr lang="en-US" dirty="0" smtClean="0"/>
              <a:t>symbols</a:t>
            </a:r>
            <a:endParaRPr lang="en-US" dirty="0"/>
          </a:p>
        </p:txBody>
      </p:sp>
      <p:sp>
        <p:nvSpPr>
          <p:cNvPr id="8" name="TextBox 7"/>
          <p:cNvSpPr txBox="1"/>
          <p:nvPr/>
        </p:nvSpPr>
        <p:spPr>
          <a:xfrm>
            <a:off x="255083" y="6400799"/>
            <a:ext cx="5748690" cy="338554"/>
          </a:xfrm>
          <a:prstGeom prst="rect">
            <a:avLst/>
          </a:prstGeom>
          <a:noFill/>
        </p:spPr>
        <p:txBody>
          <a:bodyPr wrap="none" rtlCol="0">
            <a:spAutoFit/>
          </a:bodyPr>
          <a:lstStyle/>
          <a:p>
            <a:r>
              <a:rPr lang="en-US" sz="1600" dirty="0">
                <a:hlinkClick r:id="rId2"/>
              </a:rPr>
              <a:t>https://</a:t>
            </a:r>
            <a:r>
              <a:rPr lang="en-US" sz="1600" dirty="0" smtClean="0">
                <a:hlinkClick r:id="rId2"/>
              </a:rPr>
              <a:t>lincs.ed.gov/publications/pdf/NELPReport09.pdf</a:t>
            </a:r>
            <a:r>
              <a:rPr lang="en-US" sz="1600" dirty="0" smtClean="0"/>
              <a:t> </a:t>
            </a:r>
            <a:endParaRPr lang="en-US" sz="1600" dirty="0"/>
          </a:p>
        </p:txBody>
      </p:sp>
    </p:spTree>
    <p:extLst>
      <p:ext uri="{BB962C8B-B14F-4D97-AF65-F5344CB8AC3E}">
        <p14:creationId xmlns:p14="http://schemas.microsoft.com/office/powerpoint/2010/main" val="147794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Student Outcomes</a:t>
            </a:r>
            <a:endParaRPr lang="en-US" dirty="0"/>
          </a:p>
        </p:txBody>
      </p:sp>
      <p:sp>
        <p:nvSpPr>
          <p:cNvPr id="4" name="Content Placeholder 3"/>
          <p:cNvSpPr>
            <a:spLocks noGrp="1"/>
          </p:cNvSpPr>
          <p:nvPr>
            <p:ph sz="half" idx="1"/>
          </p:nvPr>
        </p:nvSpPr>
        <p:spPr/>
        <p:txBody>
          <a:bodyPr>
            <a:normAutofit/>
          </a:bodyPr>
          <a:lstStyle/>
          <a:p>
            <a:endParaRPr lang="en-US" sz="2400" dirty="0" smtClean="0"/>
          </a:p>
          <a:p>
            <a:r>
              <a:rPr lang="en-US" sz="2400" dirty="0" smtClean="0"/>
              <a:t>Attendance</a:t>
            </a:r>
          </a:p>
          <a:p>
            <a:r>
              <a:rPr lang="en-US" sz="2400" dirty="0" smtClean="0"/>
              <a:t>Engagement</a:t>
            </a:r>
            <a:endParaRPr lang="en-US" sz="2400" dirty="0"/>
          </a:p>
          <a:p>
            <a:r>
              <a:rPr lang="en-US" sz="2400" dirty="0" smtClean="0"/>
              <a:t>Health issues</a:t>
            </a:r>
          </a:p>
          <a:p>
            <a:r>
              <a:rPr lang="en-US" sz="2400" dirty="0" smtClean="0"/>
              <a:t>Homelessness</a:t>
            </a:r>
          </a:p>
          <a:p>
            <a:pPr fontAlgn="base"/>
            <a:r>
              <a:rPr lang="en-US" sz="2400" dirty="0"/>
              <a:t>Hunger </a:t>
            </a:r>
            <a:endParaRPr lang="en-US" sz="2400" dirty="0" smtClean="0"/>
          </a:p>
          <a:p>
            <a:pPr fontAlgn="base"/>
            <a:r>
              <a:rPr lang="en-US" sz="2400" dirty="0"/>
              <a:t>Parental </a:t>
            </a:r>
            <a:r>
              <a:rPr lang="en-US" sz="2400" dirty="0" smtClean="0"/>
              <a:t>support</a:t>
            </a:r>
          </a:p>
          <a:p>
            <a:endParaRPr lang="en-US" sz="2400" dirty="0"/>
          </a:p>
        </p:txBody>
      </p:sp>
      <p:sp>
        <p:nvSpPr>
          <p:cNvPr id="5" name="Content Placeholder 4"/>
          <p:cNvSpPr>
            <a:spLocks noGrp="1"/>
          </p:cNvSpPr>
          <p:nvPr>
            <p:ph sz="half" idx="2"/>
          </p:nvPr>
        </p:nvSpPr>
        <p:spPr/>
        <p:txBody>
          <a:bodyPr>
            <a:normAutofit/>
          </a:bodyPr>
          <a:lstStyle/>
          <a:p>
            <a:pPr fontAlgn="base"/>
            <a:r>
              <a:rPr lang="en-US" sz="2400" dirty="0" smtClean="0"/>
              <a:t>Summer </a:t>
            </a:r>
            <a:endParaRPr lang="en-US" sz="2400" dirty="0"/>
          </a:p>
          <a:p>
            <a:pPr fontAlgn="base"/>
            <a:r>
              <a:rPr lang="en-US" sz="2400" dirty="0"/>
              <a:t>Transiency</a:t>
            </a:r>
          </a:p>
          <a:p>
            <a:pPr fontAlgn="base"/>
            <a:r>
              <a:rPr lang="en-US" sz="2400" dirty="0"/>
              <a:t>Trauma </a:t>
            </a:r>
          </a:p>
          <a:p>
            <a:pPr fontAlgn="base"/>
            <a:r>
              <a:rPr lang="en-US" sz="2400" dirty="0"/>
              <a:t>Teacher expertise</a:t>
            </a:r>
          </a:p>
          <a:p>
            <a:pPr fontAlgn="base"/>
            <a:r>
              <a:rPr lang="en-US" sz="2400" dirty="0"/>
              <a:t>Teacher </a:t>
            </a:r>
            <a:r>
              <a:rPr lang="en-US" sz="2400" dirty="0" smtClean="0"/>
              <a:t>churning</a:t>
            </a:r>
          </a:p>
          <a:p>
            <a:pPr fontAlgn="base"/>
            <a:r>
              <a:rPr lang="en-US" sz="2400" dirty="0" smtClean="0"/>
              <a:t>Etc….</a:t>
            </a:r>
            <a:endParaRPr lang="en-US" sz="2400" dirty="0"/>
          </a:p>
        </p:txBody>
      </p:sp>
    </p:spTree>
    <p:extLst>
      <p:ext uri="{BB962C8B-B14F-4D97-AF65-F5344CB8AC3E}">
        <p14:creationId xmlns:p14="http://schemas.microsoft.com/office/powerpoint/2010/main" val="60719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38" y="54592"/>
            <a:ext cx="5192715" cy="67199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246" y="54592"/>
            <a:ext cx="5134390" cy="6646460"/>
          </a:xfrm>
          <a:prstGeom prst="rect">
            <a:avLst/>
          </a:prstGeom>
        </p:spPr>
      </p:pic>
    </p:spTree>
    <p:extLst>
      <p:ext uri="{BB962C8B-B14F-4D97-AF65-F5344CB8AC3E}">
        <p14:creationId xmlns:p14="http://schemas.microsoft.com/office/powerpoint/2010/main" val="71348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educational enterprise is far too complex for one type of research to answer all of our questions or meet all of our needs.”</a:t>
            </a:r>
          </a:p>
        </p:txBody>
      </p:sp>
      <p:sp>
        <p:nvSpPr>
          <p:cNvPr id="3" name="Text Placeholder 2"/>
          <p:cNvSpPr>
            <a:spLocks noGrp="1"/>
          </p:cNvSpPr>
          <p:nvPr>
            <p:ph type="body" idx="1"/>
          </p:nvPr>
        </p:nvSpPr>
        <p:spPr/>
        <p:txBody>
          <a:bodyPr/>
          <a:lstStyle/>
          <a:p>
            <a:pPr algn="ctr"/>
            <a:r>
              <a:rPr lang="en-US" dirty="0" smtClean="0"/>
              <a:t>Duke and Martin  - </a:t>
            </a:r>
            <a:r>
              <a:rPr lang="en-US" dirty="0" err="1" smtClean="0"/>
              <a:t>pg</a:t>
            </a:r>
            <a:r>
              <a:rPr lang="en-US" dirty="0" smtClean="0"/>
              <a:t> </a:t>
            </a:r>
            <a:r>
              <a:rPr lang="en-US" dirty="0"/>
              <a:t>11 10 thing to know... </a:t>
            </a:r>
          </a:p>
          <a:p>
            <a:pPr algn="ctr"/>
            <a:endParaRPr lang="en-US" dirty="0"/>
          </a:p>
        </p:txBody>
      </p:sp>
    </p:spTree>
    <p:extLst>
      <p:ext uri="{BB962C8B-B14F-4D97-AF65-F5344CB8AC3E}">
        <p14:creationId xmlns:p14="http://schemas.microsoft.com/office/powerpoint/2010/main" val="255531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Reading Theories and Models</a:t>
            </a:r>
            <a:endParaRPr lang="en-US" sz="3200" dirty="0"/>
          </a:p>
        </p:txBody>
      </p:sp>
      <p:sp>
        <p:nvSpPr>
          <p:cNvPr id="7" name="Text Placeholder 6"/>
          <p:cNvSpPr>
            <a:spLocks noGrp="1"/>
          </p:cNvSpPr>
          <p:nvPr>
            <p:ph type="body" sz="half" idx="2"/>
          </p:nvPr>
        </p:nvSpPr>
        <p:spPr/>
        <p:txBody>
          <a:bodyPr>
            <a:noAutofit/>
          </a:bodyPr>
          <a:lstStyle/>
          <a:p>
            <a:pPr marL="342900" indent="-342900">
              <a:buFont typeface="Arial" panose="020B0604020202020204" pitchFamily="34" charset="0"/>
              <a:buChar char="•"/>
            </a:pPr>
            <a:r>
              <a:rPr lang="en-US" sz="2400" dirty="0" smtClean="0"/>
              <a:t>“</a:t>
            </a:r>
            <a:r>
              <a:rPr lang="en-US" sz="2400" dirty="0"/>
              <a:t>classic and trend-setting scholarship that is among the best in the field</a:t>
            </a:r>
            <a:r>
              <a:rPr lang="en-US" sz="2400" dirty="0" smtClean="0"/>
              <a:t>”</a:t>
            </a:r>
          </a:p>
          <a:p>
            <a:pPr marL="342900" indent="-342900">
              <a:buFont typeface="Arial" panose="020B0604020202020204" pitchFamily="34" charset="0"/>
              <a:buChar char="•"/>
            </a:pPr>
            <a:r>
              <a:rPr lang="en-US" sz="2400" dirty="0"/>
              <a:t>Over 1300 pages </a:t>
            </a:r>
            <a:endParaRPr lang="en-US" sz="2400" dirty="0" smtClean="0"/>
          </a:p>
          <a:p>
            <a:pPr marL="342900" indent="-342900">
              <a:buFont typeface="Arial" panose="020B0604020202020204" pitchFamily="34" charset="0"/>
              <a:buChar char="•"/>
            </a:pPr>
            <a:r>
              <a:rPr lang="en-US" sz="2400" dirty="0"/>
              <a:t>V</a:t>
            </a:r>
            <a:r>
              <a:rPr lang="en-US" sz="2400" dirty="0" smtClean="0"/>
              <a:t>arious </a:t>
            </a:r>
            <a:r>
              <a:rPr lang="en-US" sz="2400" dirty="0"/>
              <a:t>literacy and reading research </a:t>
            </a:r>
            <a:r>
              <a:rPr lang="en-US" sz="2400" dirty="0" smtClean="0"/>
              <a:t>experts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724" y="445930"/>
            <a:ext cx="4015873" cy="585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32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Recovery</a:t>
            </a:r>
            <a:r>
              <a:rPr lang="en-US" baseline="30000" dirty="0" smtClean="0"/>
              <a:t>®</a:t>
            </a:r>
            <a:endParaRPr lang="en-US" baseline="30000" dirty="0"/>
          </a:p>
        </p:txBody>
      </p:sp>
      <p:sp>
        <p:nvSpPr>
          <p:cNvPr id="5" name="Content Placeholder 4"/>
          <p:cNvSpPr>
            <a:spLocks noGrp="1"/>
          </p:cNvSpPr>
          <p:nvPr>
            <p:ph idx="1"/>
          </p:nvPr>
        </p:nvSpPr>
        <p:spPr>
          <a:xfrm>
            <a:off x="818712" y="2306471"/>
            <a:ext cx="10554574" cy="4380931"/>
          </a:xfrm>
        </p:spPr>
        <p:txBody>
          <a:bodyPr>
            <a:noAutofit/>
          </a:bodyPr>
          <a:lstStyle/>
          <a:p>
            <a:r>
              <a:rPr lang="en-US" sz="2200" dirty="0" err="1"/>
              <a:t>Sirinides</a:t>
            </a:r>
            <a:r>
              <a:rPr lang="en-US" sz="2200" dirty="0"/>
              <a:t>, </a:t>
            </a:r>
            <a:r>
              <a:rPr lang="en-US" sz="2200" dirty="0" smtClean="0"/>
              <a:t>P., Gray, A., &amp; May, H. (2018). </a:t>
            </a:r>
            <a:r>
              <a:rPr lang="en-US" sz="2200" i="1" dirty="0" smtClean="0"/>
              <a:t>The </a:t>
            </a:r>
            <a:r>
              <a:rPr lang="en-US" sz="2200" i="1" dirty="0"/>
              <a:t>Impacts of Reading Recovery at Scale: Results From the 4-Year i3 External </a:t>
            </a:r>
            <a:r>
              <a:rPr lang="en-US" sz="2200" i="1" dirty="0" smtClean="0"/>
              <a:t>Evaluation</a:t>
            </a:r>
            <a:r>
              <a:rPr lang="en-US" sz="2200" dirty="0" smtClean="0"/>
              <a:t>. </a:t>
            </a:r>
            <a:r>
              <a:rPr lang="en-US" sz="2200" b="1" i="1" dirty="0"/>
              <a:t>Educational Evaluation and Policy </a:t>
            </a:r>
            <a:r>
              <a:rPr lang="en-US" sz="2200" b="1" i="1" dirty="0" smtClean="0"/>
              <a:t>Analysis. </a:t>
            </a:r>
            <a:r>
              <a:rPr lang="en-US" sz="2200" dirty="0" smtClean="0"/>
              <a:t>Washington, DC: </a:t>
            </a:r>
            <a:r>
              <a:rPr lang="en-US" sz="2200" dirty="0"/>
              <a:t>American Educational Research Association.</a:t>
            </a:r>
            <a:endParaRPr lang="en-US" sz="2200" b="1" dirty="0" smtClean="0"/>
          </a:p>
          <a:p>
            <a:r>
              <a:rPr lang="en-US" sz="2200" dirty="0" smtClean="0"/>
              <a:t>May</a:t>
            </a:r>
            <a:r>
              <a:rPr lang="en-US" sz="2200" dirty="0"/>
              <a:t>, H., </a:t>
            </a:r>
            <a:r>
              <a:rPr lang="en-US" sz="2200" dirty="0" err="1"/>
              <a:t>Sirinides</a:t>
            </a:r>
            <a:r>
              <a:rPr lang="en-US" sz="2200" dirty="0"/>
              <a:t>, P., Gray, A., &amp; Goldsworthy, H. (2016). </a:t>
            </a:r>
            <a:r>
              <a:rPr lang="en-US" sz="2200" b="1" i="1" dirty="0"/>
              <a:t>Reading Recovery: An Evaluation of the Four-Year i3 Scale-Up.</a:t>
            </a:r>
            <a:r>
              <a:rPr lang="en-US" sz="2200" dirty="0"/>
              <a:t> Philadelphia: Consortium for Policy Research in </a:t>
            </a:r>
            <a:r>
              <a:rPr lang="en-US" sz="2200" dirty="0" smtClean="0"/>
              <a:t>Education. </a:t>
            </a:r>
            <a:r>
              <a:rPr lang="en-US" sz="2200" dirty="0" smtClean="0">
                <a:hlinkClick r:id="rId2"/>
              </a:rPr>
              <a:t>http</a:t>
            </a:r>
            <a:r>
              <a:rPr lang="en-US" sz="2200" dirty="0">
                <a:hlinkClick r:id="rId2"/>
              </a:rPr>
              <a:t>://www.cpre.org/reading-recovery-evaluation-four-year-i3-scale</a:t>
            </a:r>
            <a:r>
              <a:rPr lang="en-US" sz="2200" dirty="0"/>
              <a:t> </a:t>
            </a:r>
            <a:endParaRPr lang="en-US" sz="2200" dirty="0" smtClean="0"/>
          </a:p>
          <a:p>
            <a:r>
              <a:rPr lang="en-US" sz="2200" dirty="0"/>
              <a:t>What Works Clearinghouse Intervention Report: </a:t>
            </a:r>
            <a:r>
              <a:rPr lang="en-US" sz="2200" i="1" dirty="0"/>
              <a:t>Reading Recovery</a:t>
            </a:r>
            <a:r>
              <a:rPr lang="en-US" sz="2200" dirty="0"/>
              <a:t> </a:t>
            </a:r>
            <a:r>
              <a:rPr lang="en-US" sz="2200" dirty="0" smtClean="0"/>
              <a:t>. </a:t>
            </a:r>
            <a:r>
              <a:rPr lang="en-US" sz="2200" dirty="0"/>
              <a:t>(2013, July 16). United States Department of Education, Institute of Education Sciences</a:t>
            </a:r>
            <a:r>
              <a:rPr lang="en-US" sz="2200" dirty="0" smtClean="0"/>
              <a:t>. </a:t>
            </a:r>
            <a:r>
              <a:rPr lang="en-US" sz="2200" dirty="0">
                <a:hlinkClick r:id="rId3"/>
              </a:rPr>
              <a:t>https://</a:t>
            </a:r>
            <a:r>
              <a:rPr lang="en-US" sz="2200" dirty="0" smtClean="0">
                <a:hlinkClick r:id="rId3"/>
              </a:rPr>
              <a:t>ies.ed.gov/ncee/wwc/EvidenceSnapshot/420</a:t>
            </a:r>
            <a:r>
              <a:rPr lang="en-US" sz="2200" dirty="0" smtClean="0"/>
              <a:t> </a:t>
            </a:r>
            <a:endParaRPr lang="en-US" sz="2200" dirty="0"/>
          </a:p>
          <a:p>
            <a:endParaRPr lang="en-US" sz="2200" dirty="0"/>
          </a:p>
        </p:txBody>
      </p:sp>
    </p:spTree>
    <p:extLst>
      <p:ext uri="{BB962C8B-B14F-4D97-AF65-F5344CB8AC3E}">
        <p14:creationId xmlns:p14="http://schemas.microsoft.com/office/powerpoint/2010/main" val="122059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0000" y="430306"/>
            <a:ext cx="10561418" cy="4250876"/>
          </a:xfrm>
        </p:spPr>
        <p:txBody>
          <a:bodyPr/>
          <a:lstStyle/>
          <a:p>
            <a:pPr algn="ctr"/>
            <a:r>
              <a:rPr lang="en-US" sz="3000" dirty="0">
                <a:latin typeface="Calibri" pitchFamily="34" charset="0"/>
              </a:rPr>
              <a:t>“</a:t>
            </a:r>
            <a:r>
              <a:rPr lang="en-US" sz="3000" dirty="0"/>
              <a:t>However, all instructional moves and decisions within those structures and procedures are at the discretion of individual teachers, who operate in response to individual understandings of Reading Recovery’s theoretical principles and individual interpretations of students’ needs. Thus, instruction is both interpretive and idiosyncratic, and instructional strength as we conceptualize it is not reflected in measures of fidelity to the Reading Recovery program model.”</a:t>
            </a:r>
            <a:r>
              <a:rPr lang="en-US" sz="2800" dirty="0"/>
              <a:t> </a:t>
            </a:r>
          </a:p>
        </p:txBody>
      </p:sp>
      <p:sp>
        <p:nvSpPr>
          <p:cNvPr id="6" name="Content Placeholder 5"/>
          <p:cNvSpPr>
            <a:spLocks noGrp="1"/>
          </p:cNvSpPr>
          <p:nvPr>
            <p:ph type="body" idx="1"/>
          </p:nvPr>
        </p:nvSpPr>
        <p:spPr>
          <a:xfrm>
            <a:off x="810000" y="5281201"/>
            <a:ext cx="10561418" cy="1133247"/>
          </a:xfrm>
        </p:spPr>
        <p:txBody>
          <a:bodyPr/>
          <a:lstStyle/>
          <a:p>
            <a:pPr algn="ctr"/>
            <a:r>
              <a:rPr lang="en-US" dirty="0"/>
              <a:t>May, H., </a:t>
            </a:r>
            <a:r>
              <a:rPr lang="en-US" dirty="0" err="1"/>
              <a:t>Sirinides</a:t>
            </a:r>
            <a:r>
              <a:rPr lang="en-US" dirty="0"/>
              <a:t>, P., Gray, A., &amp; Goldsworthy, H. (2016). </a:t>
            </a:r>
            <a:r>
              <a:rPr lang="en-US" b="1" i="1" dirty="0"/>
              <a:t>Reading Recovery: An Evaluation of the Four-Year i3 Scale-Up.</a:t>
            </a:r>
            <a:r>
              <a:rPr lang="en-US" dirty="0"/>
              <a:t> Philadelphia: Consortium for Policy Research in Education.</a:t>
            </a:r>
          </a:p>
          <a:p>
            <a:pPr algn="ctr"/>
            <a:r>
              <a:rPr lang="en-US" dirty="0">
                <a:hlinkClick r:id="rId3"/>
              </a:rPr>
              <a:t>http://www.cpre.org/reading-recovery-evaluation-four-year-i3-scale</a:t>
            </a:r>
            <a:r>
              <a:rPr lang="en-US" dirty="0"/>
              <a:t> </a:t>
            </a:r>
          </a:p>
          <a:p>
            <a:pPr algn="ctr"/>
            <a:endParaRPr lang="en-US" dirty="0"/>
          </a:p>
        </p:txBody>
      </p:sp>
    </p:spTree>
    <p:extLst>
      <p:ext uri="{BB962C8B-B14F-4D97-AF65-F5344CB8AC3E}">
        <p14:creationId xmlns:p14="http://schemas.microsoft.com/office/powerpoint/2010/main" val="293907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Statutes </a:t>
            </a:r>
            <a:r>
              <a:rPr lang="en-US" dirty="0"/>
              <a:t>Ch. 118.016 </a:t>
            </a:r>
          </a:p>
        </p:txBody>
      </p:sp>
      <p:sp>
        <p:nvSpPr>
          <p:cNvPr id="3" name="Content Placeholder 2"/>
          <p:cNvSpPr>
            <a:spLocks noGrp="1"/>
          </p:cNvSpPr>
          <p:nvPr>
            <p:ph idx="1"/>
          </p:nvPr>
        </p:nvSpPr>
        <p:spPr>
          <a:xfrm>
            <a:off x="489098" y="2222287"/>
            <a:ext cx="11281144" cy="4497490"/>
          </a:xfrm>
        </p:spPr>
        <p:txBody>
          <a:bodyPr>
            <a:normAutofit fontScale="70000" lnSpcReduction="20000"/>
          </a:bodyPr>
          <a:lstStyle/>
          <a:p>
            <a:pPr marL="0" indent="0">
              <a:buNone/>
            </a:pPr>
            <a:r>
              <a:rPr lang="en-US" sz="3200" b="1" dirty="0" smtClean="0"/>
              <a:t>Assessment </a:t>
            </a:r>
            <a:r>
              <a:rPr lang="en-US" sz="3200" b="1" dirty="0"/>
              <a:t>of Reading Readiness </a:t>
            </a:r>
            <a:r>
              <a:rPr lang="en-US" sz="2600" dirty="0" smtClean="0"/>
              <a:t>(excerpts)</a:t>
            </a:r>
          </a:p>
          <a:p>
            <a:pPr marL="0" indent="0">
              <a:lnSpc>
                <a:spcPct val="120000"/>
              </a:lnSpc>
              <a:buNone/>
            </a:pPr>
            <a:r>
              <a:rPr lang="en-US" sz="2600" dirty="0" smtClean="0"/>
              <a:t>(</a:t>
            </a:r>
            <a:r>
              <a:rPr lang="en-US" sz="2600" dirty="0"/>
              <a:t>1b) Beginning in the 2016-17 school year, each school board and the operator of each charter school established under s. 118.40 (2r) or (2x) shall, using the appropriate, valid, and reliable assessment of literacy fundamentals selected by the school board or operator, annually assess each pupil enrolled in 4-year-old kindergarten to 2nd grade in the school district or in the charter school for reading readiness. The school board or operator shall ensure that the assessment evaluates whether a pupil possesses phonemic awareness and letter sound knowledge. </a:t>
            </a:r>
            <a:endParaRPr lang="en-US" sz="2600" dirty="0" smtClean="0"/>
          </a:p>
          <a:p>
            <a:pPr marL="0" indent="0">
              <a:lnSpc>
                <a:spcPct val="120000"/>
              </a:lnSpc>
              <a:buNone/>
            </a:pPr>
            <a:r>
              <a:rPr lang="en-US" sz="2600" dirty="0" smtClean="0"/>
              <a:t>(</a:t>
            </a:r>
            <a:r>
              <a:rPr lang="en-US" sz="2600" dirty="0"/>
              <a:t>1r) The school board or operator of the charter school shall report the results of a pupil's assessment under sub. (1) to the pupil's parent or guardian. </a:t>
            </a:r>
            <a:endParaRPr lang="en-US" sz="2600" dirty="0" smtClean="0"/>
          </a:p>
          <a:p>
            <a:pPr marL="0" indent="0">
              <a:lnSpc>
                <a:spcPct val="120000"/>
              </a:lnSpc>
              <a:buNone/>
            </a:pPr>
            <a:r>
              <a:rPr lang="en-US" sz="2600" dirty="0" smtClean="0"/>
              <a:t>(</a:t>
            </a:r>
            <a:r>
              <a:rPr lang="en-US" sz="2600" dirty="0"/>
              <a:t>2) The school board of the school district or operator of the charter school in which the pupil is enrolled shall provide a pupil whose assessment under sub. (1) indicates that he or she </a:t>
            </a:r>
            <a:r>
              <a:rPr lang="en-US" sz="2600" dirty="0" smtClean="0"/>
              <a:t>is </a:t>
            </a:r>
            <a:r>
              <a:rPr lang="en-US" sz="2600" dirty="0"/>
              <a:t>at risk of reading difficulty with interventions or remedial reading services, as described under s. 121.02 (1) (c). </a:t>
            </a:r>
          </a:p>
        </p:txBody>
      </p:sp>
    </p:spTree>
    <p:extLst>
      <p:ext uri="{BB962C8B-B14F-4D97-AF65-F5344CB8AC3E}">
        <p14:creationId xmlns:p14="http://schemas.microsoft.com/office/powerpoint/2010/main" val="86192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469900"/>
            <a:ext cx="8890000" cy="5918200"/>
          </a:xfrm>
          <a:prstGeom prst="rect">
            <a:avLst/>
          </a:prstGeom>
        </p:spPr>
      </p:pic>
      <p:sp>
        <p:nvSpPr>
          <p:cNvPr id="6" name="Freeform 6"/>
          <p:cNvSpPr>
            <a:spLocks noChangeAspect="1"/>
          </p:cNvSpPr>
          <p:nvPr/>
        </p:nvSpPr>
        <p:spPr bwMode="auto">
          <a:xfrm rot="1041713">
            <a:off x="8214184" y="707344"/>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idx="4294967295"/>
          </p:nvPr>
        </p:nvSpPr>
        <p:spPr>
          <a:xfrm rot="1041713">
            <a:off x="8219211" y="734641"/>
            <a:ext cx="3548063" cy="1617662"/>
          </a:xfrm>
        </p:spPr>
        <p:txBody>
          <a:bodyPr anchor="ctr"/>
          <a:lstStyle/>
          <a:p>
            <a:pPr algn="ctr"/>
            <a:r>
              <a:rPr lang="en-US" sz="3200" dirty="0" smtClean="0"/>
              <a:t>How did you learn to read?</a:t>
            </a:r>
            <a:endParaRPr lang="en-US" sz="3200" dirty="0"/>
          </a:p>
        </p:txBody>
      </p:sp>
    </p:spTree>
    <p:extLst>
      <p:ext uri="{BB962C8B-B14F-4D97-AF65-F5344CB8AC3E}">
        <p14:creationId xmlns:p14="http://schemas.microsoft.com/office/powerpoint/2010/main" val="2616808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000" y="365300"/>
            <a:ext cx="10571998" cy="1286078"/>
          </a:xfrm>
        </p:spPr>
        <p:txBody>
          <a:bodyPr/>
          <a:lstStyle/>
          <a:p>
            <a:r>
              <a:rPr lang="en-US" dirty="0"/>
              <a:t>Dyslexia </a:t>
            </a:r>
            <a:r>
              <a:rPr lang="en-US" dirty="0" smtClean="0"/>
              <a:t>Definitions</a:t>
            </a:r>
            <a:endParaRPr lang="en-US" sz="2800" dirty="0"/>
          </a:p>
        </p:txBody>
      </p:sp>
      <p:sp>
        <p:nvSpPr>
          <p:cNvPr id="2" name="Content Placeholder 1"/>
          <p:cNvSpPr>
            <a:spLocks noGrp="1"/>
          </p:cNvSpPr>
          <p:nvPr>
            <p:ph idx="1"/>
          </p:nvPr>
        </p:nvSpPr>
        <p:spPr>
          <a:xfrm>
            <a:off x="818712" y="2222287"/>
            <a:ext cx="10554574" cy="4232834"/>
          </a:xfrm>
        </p:spPr>
        <p:txBody>
          <a:bodyPr>
            <a:normAutofit/>
          </a:bodyPr>
          <a:lstStyle/>
          <a:p>
            <a:r>
              <a:rPr lang="en-US" sz="2000" dirty="0" smtClean="0"/>
              <a:t>American Academy of Pediatrics</a:t>
            </a:r>
          </a:p>
          <a:p>
            <a:pPr lvl="1"/>
            <a:r>
              <a:rPr lang="en-US" dirty="0">
                <a:hlinkClick r:id="rId2"/>
              </a:rPr>
              <a:t>http://</a:t>
            </a:r>
            <a:r>
              <a:rPr lang="en-US" dirty="0" smtClean="0">
                <a:hlinkClick r:id="rId2"/>
              </a:rPr>
              <a:t>pediatrics.aappublications.org/content/pediatrics/124/2/837.full.pdf</a:t>
            </a:r>
            <a:r>
              <a:rPr lang="en-US" dirty="0" smtClean="0"/>
              <a:t> </a:t>
            </a:r>
            <a:endParaRPr lang="en-US" dirty="0"/>
          </a:p>
          <a:p>
            <a:r>
              <a:rPr lang="en-US" sz="2000" dirty="0" smtClean="0"/>
              <a:t>International Dyslexia Association</a:t>
            </a:r>
          </a:p>
          <a:p>
            <a:pPr lvl="1"/>
            <a:r>
              <a:rPr lang="en-US" dirty="0">
                <a:hlinkClick r:id="rId3"/>
              </a:rPr>
              <a:t>https://dyslexiaida.org/definition-of-dyslexia</a:t>
            </a:r>
            <a:r>
              <a:rPr lang="en-US" dirty="0" smtClean="0">
                <a:hlinkClick r:id="rId3"/>
              </a:rPr>
              <a:t>/</a:t>
            </a:r>
            <a:r>
              <a:rPr lang="en-US" dirty="0" smtClean="0"/>
              <a:t> </a:t>
            </a:r>
            <a:endParaRPr lang="en-US" dirty="0"/>
          </a:p>
          <a:p>
            <a:r>
              <a:rPr lang="en-US" sz="2000" dirty="0" smtClean="0"/>
              <a:t>Mayo </a:t>
            </a:r>
            <a:r>
              <a:rPr lang="en-US" sz="2000" dirty="0"/>
              <a:t>Clinic </a:t>
            </a:r>
            <a:endParaRPr lang="en-US" sz="2000" dirty="0" smtClean="0"/>
          </a:p>
          <a:p>
            <a:pPr lvl="1"/>
            <a:r>
              <a:rPr lang="en-US" dirty="0" smtClean="0">
                <a:hlinkClick r:id="rId4"/>
              </a:rPr>
              <a:t>https</a:t>
            </a:r>
            <a:r>
              <a:rPr lang="en-US" dirty="0">
                <a:hlinkClick r:id="rId4"/>
              </a:rPr>
              <a:t>://</a:t>
            </a:r>
            <a:r>
              <a:rPr lang="en-US" dirty="0" smtClean="0">
                <a:hlinkClick r:id="rId4"/>
              </a:rPr>
              <a:t>www.mayoclinic.org/diseases-conditions/dyslexia/symptoms-causes/syc-20353552</a:t>
            </a:r>
            <a:r>
              <a:rPr lang="en-US" dirty="0" smtClean="0"/>
              <a:t> </a:t>
            </a:r>
            <a:endParaRPr lang="en-US" dirty="0"/>
          </a:p>
          <a:p>
            <a:r>
              <a:rPr lang="en-US" sz="2000" dirty="0" smtClean="0"/>
              <a:t>National Institute for Health: National </a:t>
            </a:r>
            <a:r>
              <a:rPr lang="en-US" sz="2000" dirty="0"/>
              <a:t>Institute of Neurological Disorders and </a:t>
            </a:r>
            <a:r>
              <a:rPr lang="en-US" sz="2000" dirty="0" smtClean="0"/>
              <a:t>Stroke</a:t>
            </a:r>
          </a:p>
          <a:p>
            <a:pPr lvl="1"/>
            <a:r>
              <a:rPr lang="en-US" dirty="0" smtClean="0">
                <a:hlinkClick r:id="rId5"/>
              </a:rPr>
              <a:t>https</a:t>
            </a:r>
            <a:r>
              <a:rPr lang="en-US" dirty="0">
                <a:hlinkClick r:id="rId5"/>
              </a:rPr>
              <a:t>://</a:t>
            </a:r>
            <a:r>
              <a:rPr lang="en-US" dirty="0" smtClean="0">
                <a:hlinkClick r:id="rId5"/>
              </a:rPr>
              <a:t>www.ninds.nih.gov/Disorders/All-Disorders/Learning-Disabilities-Information-Page</a:t>
            </a:r>
            <a:r>
              <a:rPr lang="en-US" dirty="0" smtClean="0"/>
              <a:t> </a:t>
            </a:r>
          </a:p>
          <a:p>
            <a:r>
              <a:rPr lang="en-US" dirty="0" smtClean="0"/>
              <a:t>Various Dyslexia Research Centers, </a:t>
            </a:r>
            <a:r>
              <a:rPr lang="en-US" dirty="0"/>
              <a:t>including </a:t>
            </a:r>
            <a:r>
              <a:rPr lang="en-US" b="1" i="1" dirty="0"/>
              <a:t>Yale Center for Dyslexia &amp; </a:t>
            </a:r>
            <a:r>
              <a:rPr lang="en-US" b="1" i="1" dirty="0" smtClean="0"/>
              <a:t>Creativity</a:t>
            </a:r>
            <a:r>
              <a:rPr lang="en-US" dirty="0" smtClean="0"/>
              <a:t>, </a:t>
            </a:r>
            <a:r>
              <a:rPr lang="en-US" b="1" i="1" dirty="0" smtClean="0"/>
              <a:t>University of Michigan Dyslexia Help</a:t>
            </a:r>
            <a:r>
              <a:rPr lang="en-US" dirty="0" smtClean="0"/>
              <a:t>, </a:t>
            </a:r>
            <a:r>
              <a:rPr lang="en-US" b="1" i="1" dirty="0" smtClean="0"/>
              <a:t>Harvard University</a:t>
            </a:r>
            <a:r>
              <a:rPr lang="en-US" dirty="0" smtClean="0"/>
              <a:t>, etc.</a:t>
            </a:r>
            <a:endParaRPr lang="en-US" dirty="0"/>
          </a:p>
        </p:txBody>
      </p:sp>
    </p:spTree>
    <p:extLst>
      <p:ext uri="{BB962C8B-B14F-4D97-AF65-F5344CB8AC3E}">
        <p14:creationId xmlns:p14="http://schemas.microsoft.com/office/powerpoint/2010/main" val="104380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000" y="365300"/>
            <a:ext cx="10571998" cy="1286078"/>
          </a:xfrm>
        </p:spPr>
        <p:txBody>
          <a:bodyPr/>
          <a:lstStyle/>
          <a:p>
            <a:r>
              <a:rPr lang="en-US" dirty="0"/>
              <a:t>American Psychiatric Association</a:t>
            </a:r>
            <a:endParaRPr lang="en-US" dirty="0"/>
          </a:p>
        </p:txBody>
      </p:sp>
      <p:sp>
        <p:nvSpPr>
          <p:cNvPr id="6" name="Content Placeholder 5"/>
          <p:cNvSpPr>
            <a:spLocks noGrp="1"/>
          </p:cNvSpPr>
          <p:nvPr>
            <p:ph idx="1"/>
          </p:nvPr>
        </p:nvSpPr>
        <p:spPr>
          <a:xfrm>
            <a:off x="818712" y="2222287"/>
            <a:ext cx="10554574" cy="4332422"/>
          </a:xfrm>
        </p:spPr>
        <p:txBody>
          <a:bodyPr>
            <a:noAutofit/>
          </a:bodyPr>
          <a:lstStyle/>
          <a:p>
            <a:pPr fontAlgn="base"/>
            <a:r>
              <a:rPr lang="en-US" sz="2200" dirty="0" smtClean="0"/>
              <a:t>The </a:t>
            </a:r>
            <a:r>
              <a:rPr lang="en-US" sz="2200" dirty="0"/>
              <a:t>Diagnostic and Statistical Manual of Mental Disorders, </a:t>
            </a:r>
            <a:r>
              <a:rPr lang="en-US" sz="2200" dirty="0" smtClean="0"/>
              <a:t>Fifth </a:t>
            </a:r>
            <a:r>
              <a:rPr lang="en-US" sz="2200" dirty="0"/>
              <a:t>E</a:t>
            </a:r>
            <a:r>
              <a:rPr lang="en-US" sz="2200" dirty="0" smtClean="0"/>
              <a:t>dition </a:t>
            </a:r>
            <a:r>
              <a:rPr lang="en-US" sz="2200" dirty="0"/>
              <a:t>(DSM-V) (2013) includes classification criteria for “specific learning disorder.” </a:t>
            </a:r>
            <a:endParaRPr lang="en-US" sz="2200" dirty="0" smtClean="0"/>
          </a:p>
          <a:p>
            <a:pPr fontAlgn="base"/>
            <a:r>
              <a:rPr lang="en-US" sz="2200" dirty="0" smtClean="0"/>
              <a:t>Dyslexia </a:t>
            </a:r>
            <a:r>
              <a:rPr lang="en-US" sz="2200" dirty="0"/>
              <a:t>is listed as an “alternative term” within the category of “specific learning disorder” that refers to “a pattern of learning difficulties characterized by problems with accurate or fluent word recognition, poor decoding, and poor spelling abilities” (DSM-V, p. 67</a:t>
            </a:r>
            <a:r>
              <a:rPr lang="en-US" sz="2200" dirty="0" smtClean="0"/>
              <a:t>).</a:t>
            </a:r>
          </a:p>
          <a:p>
            <a:pPr fontAlgn="base"/>
            <a:r>
              <a:rPr lang="en-US" sz="2200" dirty="0" smtClean="0"/>
              <a:t>“The </a:t>
            </a:r>
            <a:r>
              <a:rPr lang="en-US" sz="2200" dirty="0"/>
              <a:t>DSM-5 Neurodevelopmental Work Group concluded that the many definitions of dyslexia and dyscalculia meant those terms would not be useful as disorder names or in the diagnostic criteria.”  </a:t>
            </a:r>
            <a:endParaRPr lang="en-US" sz="2200" dirty="0" smtClean="0"/>
          </a:p>
          <a:p>
            <a:pPr marL="0" indent="0" algn="ctr" fontAlgn="base">
              <a:buNone/>
            </a:pPr>
            <a:r>
              <a:rPr lang="en-US" sz="1600" dirty="0">
                <a:hlinkClick r:id="rId2"/>
              </a:rPr>
              <a:t>https://</a:t>
            </a:r>
            <a:r>
              <a:rPr lang="en-US" sz="1600" dirty="0" smtClean="0">
                <a:hlinkClick r:id="rId2"/>
              </a:rPr>
              <a:t>www.psychiatry.org/patients-families/specific-learning-disorder/what-is-specific-learning-disorder</a:t>
            </a:r>
            <a:endParaRPr lang="en-US" sz="1600" dirty="0" smtClean="0"/>
          </a:p>
          <a:p>
            <a:pPr marL="0" indent="0" algn="ctr" fontAlgn="base">
              <a:buNone/>
            </a:pPr>
            <a:r>
              <a:rPr lang="en-US" sz="1600" dirty="0" smtClean="0">
                <a:hlinkClick r:id="rId3"/>
              </a:rPr>
              <a:t>https</a:t>
            </a:r>
            <a:r>
              <a:rPr lang="en-US" sz="1600" dirty="0">
                <a:hlinkClick r:id="rId3"/>
              </a:rPr>
              <a:t>://www.psychiatry.org/.../Practice/.../</a:t>
            </a:r>
            <a:r>
              <a:rPr lang="en-US" sz="1600" dirty="0" smtClean="0">
                <a:hlinkClick r:id="rId3"/>
              </a:rPr>
              <a:t>APA_DSM-5-Specific-Learning-Disorder.pdf</a:t>
            </a:r>
            <a:endParaRPr lang="en-US" sz="1600" dirty="0" smtClean="0"/>
          </a:p>
        </p:txBody>
      </p:sp>
    </p:spTree>
    <p:extLst>
      <p:ext uri="{BB962C8B-B14F-4D97-AF65-F5344CB8AC3E}">
        <p14:creationId xmlns:p14="http://schemas.microsoft.com/office/powerpoint/2010/main" val="181082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1949303" y="4572001"/>
            <a:ext cx="8293395" cy="0"/>
          </a:xfrm>
          <a:prstGeom prst="straightConnector1">
            <a:avLst/>
          </a:prstGeom>
          <a:ln w="762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7" name="Title 6"/>
          <p:cNvSpPr>
            <a:spLocks noGrp="1"/>
          </p:cNvSpPr>
          <p:nvPr>
            <p:ph type="title"/>
          </p:nvPr>
        </p:nvSpPr>
        <p:spPr/>
        <p:txBody>
          <a:bodyPr/>
          <a:lstStyle/>
          <a:p>
            <a:r>
              <a:rPr lang="en-US" dirty="0" smtClean="0"/>
              <a:t>Continuum of Difficulty</a:t>
            </a:r>
            <a:endParaRPr lang="en-US" dirty="0"/>
          </a:p>
        </p:txBody>
      </p:sp>
      <p:sp>
        <p:nvSpPr>
          <p:cNvPr id="10" name="TextBox 9"/>
          <p:cNvSpPr txBox="1"/>
          <p:nvPr/>
        </p:nvSpPr>
        <p:spPr>
          <a:xfrm rot="19038933">
            <a:off x="2169042" y="3527801"/>
            <a:ext cx="813043" cy="461665"/>
          </a:xfrm>
          <a:prstGeom prst="rect">
            <a:avLst/>
          </a:prstGeom>
          <a:noFill/>
        </p:spPr>
        <p:txBody>
          <a:bodyPr wrap="none" rtlCol="0">
            <a:spAutoFit/>
          </a:bodyPr>
          <a:lstStyle/>
          <a:p>
            <a:r>
              <a:rPr lang="en-US" sz="2400" b="1" dirty="0" smtClean="0">
                <a:solidFill>
                  <a:schemeClr val="accent1">
                    <a:lumMod val="60000"/>
                    <a:lumOff val="40000"/>
                  </a:schemeClr>
                </a:solidFill>
              </a:rPr>
              <a:t>Mild</a:t>
            </a:r>
            <a:endParaRPr lang="en-US" sz="2400" b="1" dirty="0">
              <a:solidFill>
                <a:schemeClr val="accent1">
                  <a:lumMod val="60000"/>
                  <a:lumOff val="40000"/>
                </a:schemeClr>
              </a:solidFill>
            </a:endParaRPr>
          </a:p>
        </p:txBody>
      </p:sp>
      <p:sp>
        <p:nvSpPr>
          <p:cNvPr id="11" name="TextBox 10"/>
          <p:cNvSpPr txBox="1"/>
          <p:nvPr/>
        </p:nvSpPr>
        <p:spPr>
          <a:xfrm rot="19038933">
            <a:off x="4056364" y="3491691"/>
            <a:ext cx="1651414" cy="461665"/>
          </a:xfrm>
          <a:prstGeom prst="rect">
            <a:avLst/>
          </a:prstGeom>
          <a:noFill/>
        </p:spPr>
        <p:txBody>
          <a:bodyPr wrap="none" rtlCol="0">
            <a:spAutoFit/>
          </a:bodyPr>
          <a:lstStyle/>
          <a:p>
            <a:r>
              <a:rPr lang="en-US" sz="2400" b="1" dirty="0" smtClean="0">
                <a:solidFill>
                  <a:schemeClr val="accent1">
                    <a:lumMod val="60000"/>
                    <a:lumOff val="40000"/>
                  </a:schemeClr>
                </a:solidFill>
              </a:rPr>
              <a:t>Moderate</a:t>
            </a:r>
            <a:endParaRPr lang="en-US" sz="2400" b="1" dirty="0">
              <a:solidFill>
                <a:schemeClr val="accent1">
                  <a:lumMod val="60000"/>
                  <a:lumOff val="40000"/>
                </a:schemeClr>
              </a:solidFill>
            </a:endParaRPr>
          </a:p>
        </p:txBody>
      </p:sp>
      <p:sp>
        <p:nvSpPr>
          <p:cNvPr id="12" name="TextBox 11"/>
          <p:cNvSpPr txBox="1"/>
          <p:nvPr/>
        </p:nvSpPr>
        <p:spPr>
          <a:xfrm rot="19038933">
            <a:off x="6607330" y="3491691"/>
            <a:ext cx="1207382" cy="461665"/>
          </a:xfrm>
          <a:prstGeom prst="rect">
            <a:avLst/>
          </a:prstGeom>
          <a:noFill/>
        </p:spPr>
        <p:txBody>
          <a:bodyPr wrap="none" rtlCol="0">
            <a:spAutoFit/>
          </a:bodyPr>
          <a:lstStyle/>
          <a:p>
            <a:r>
              <a:rPr lang="en-US" sz="2400" b="1" dirty="0" smtClean="0">
                <a:solidFill>
                  <a:schemeClr val="accent1">
                    <a:lumMod val="60000"/>
                    <a:lumOff val="40000"/>
                  </a:schemeClr>
                </a:solidFill>
              </a:rPr>
              <a:t>Severe</a:t>
            </a:r>
            <a:endParaRPr lang="en-US" sz="2400" b="1" dirty="0">
              <a:solidFill>
                <a:schemeClr val="accent1">
                  <a:lumMod val="60000"/>
                  <a:lumOff val="40000"/>
                </a:schemeClr>
              </a:solidFill>
            </a:endParaRPr>
          </a:p>
        </p:txBody>
      </p:sp>
      <p:sp>
        <p:nvSpPr>
          <p:cNvPr id="13" name="TextBox 12"/>
          <p:cNvSpPr txBox="1"/>
          <p:nvPr/>
        </p:nvSpPr>
        <p:spPr>
          <a:xfrm rot="19038933">
            <a:off x="8796018" y="3491691"/>
            <a:ext cx="1508746" cy="461665"/>
          </a:xfrm>
          <a:prstGeom prst="rect">
            <a:avLst/>
          </a:prstGeom>
          <a:noFill/>
        </p:spPr>
        <p:txBody>
          <a:bodyPr wrap="none" rtlCol="0">
            <a:spAutoFit/>
          </a:bodyPr>
          <a:lstStyle/>
          <a:p>
            <a:r>
              <a:rPr lang="en-US" sz="2400" b="1" dirty="0" smtClean="0">
                <a:solidFill>
                  <a:schemeClr val="accent1">
                    <a:lumMod val="60000"/>
                    <a:lumOff val="40000"/>
                  </a:schemeClr>
                </a:solidFill>
              </a:rPr>
              <a:t>Profound</a:t>
            </a:r>
            <a:endParaRPr lang="en-US" sz="2400" b="1" dirty="0">
              <a:solidFill>
                <a:schemeClr val="accent1">
                  <a:lumMod val="60000"/>
                  <a:lumOff val="40000"/>
                </a:schemeClr>
              </a:solidFill>
            </a:endParaRPr>
          </a:p>
        </p:txBody>
      </p:sp>
    </p:spTree>
    <p:extLst>
      <p:ext uri="{BB962C8B-B14F-4D97-AF65-F5344CB8AC3E}">
        <p14:creationId xmlns:p14="http://schemas.microsoft.com/office/powerpoint/2010/main" val="155184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“Learning disabilities [including dyslexia] are complex problems that require complex solutions.”</a:t>
            </a:r>
            <a:endParaRPr lang="en-US" dirty="0"/>
          </a:p>
        </p:txBody>
      </p:sp>
      <p:sp>
        <p:nvSpPr>
          <p:cNvPr id="3" name="Text Placeholder 2"/>
          <p:cNvSpPr>
            <a:spLocks noGrp="1"/>
          </p:cNvSpPr>
          <p:nvPr>
            <p:ph type="body" idx="1"/>
          </p:nvPr>
        </p:nvSpPr>
        <p:spPr>
          <a:xfrm>
            <a:off x="810000" y="5281201"/>
            <a:ext cx="10561418" cy="1228781"/>
          </a:xfrm>
        </p:spPr>
        <p:txBody>
          <a:bodyPr/>
          <a:lstStyle/>
          <a:p>
            <a:pPr algn="ctr"/>
            <a:r>
              <a:rPr lang="en-US" dirty="0"/>
              <a:t>Policy Statement: Learning Disabilities, Dyslexia, and Vision. </a:t>
            </a:r>
            <a:r>
              <a:rPr lang="en-US" i="1" dirty="0"/>
              <a:t>Pediatrics</a:t>
            </a:r>
            <a:r>
              <a:rPr lang="en-US" dirty="0"/>
              <a:t>. 2009;124(2):2837–2844. Reaffirmed July 2014</a:t>
            </a:r>
            <a:endParaRPr lang="en-US" dirty="0" smtClean="0">
              <a:hlinkClick r:id="rId2"/>
            </a:endParaRPr>
          </a:p>
          <a:p>
            <a:pPr algn="ctr"/>
            <a:r>
              <a:rPr lang="en-US" dirty="0" smtClean="0">
                <a:hlinkClick r:id="rId2"/>
              </a:rPr>
              <a:t>http</a:t>
            </a:r>
            <a:r>
              <a:rPr lang="en-US" dirty="0">
                <a:hlinkClick r:id="rId2"/>
              </a:rPr>
              <a:t>://</a:t>
            </a:r>
            <a:r>
              <a:rPr lang="en-US" dirty="0" smtClean="0">
                <a:hlinkClick r:id="rId2"/>
              </a:rPr>
              <a:t>pediatrics.aappublications.org/content/pediatrics/124/2/837.full.pdf</a:t>
            </a:r>
            <a:r>
              <a:rPr lang="en-US" dirty="0" smtClean="0"/>
              <a:t> </a:t>
            </a:r>
            <a:endParaRPr lang="en-US" dirty="0"/>
          </a:p>
        </p:txBody>
      </p:sp>
    </p:spTree>
    <p:extLst>
      <p:ext uri="{BB962C8B-B14F-4D97-AF65-F5344CB8AC3E}">
        <p14:creationId xmlns:p14="http://schemas.microsoft.com/office/powerpoint/2010/main" val="83017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528527" y="599792"/>
            <a:ext cx="9134947" cy="5658416"/>
          </a:xfrm>
          <a:prstGeom prst="roundRect">
            <a:avLst/>
          </a:prstGeom>
        </p:spPr>
        <p:style>
          <a:lnRef idx="1">
            <a:schemeClr val="accent1"/>
          </a:lnRef>
          <a:fillRef idx="3">
            <a:schemeClr val="accent1"/>
          </a:fillRef>
          <a:effectRef idx="2">
            <a:schemeClr val="accent1"/>
          </a:effectRef>
          <a:fontRef idx="minor">
            <a:schemeClr val="lt1"/>
          </a:fontRef>
        </p:style>
        <p:txBody>
          <a:bodyPr lIns="182880" tIns="182880" rIns="182880" bIns="182880">
            <a:noAutofit/>
          </a:bodyPr>
          <a:lstStyle/>
          <a:p>
            <a:pPr marL="0" indent="0" algn="ctr">
              <a:buNone/>
            </a:pPr>
            <a:r>
              <a:rPr lang="en-US" sz="3600" b="1" dirty="0"/>
              <a:t>“Teacher expertise is the most important factor in improving children’s learning.” </a:t>
            </a:r>
            <a:endParaRPr lang="en-US" sz="3600" b="1" dirty="0" smtClean="0"/>
          </a:p>
          <a:p>
            <a:pPr marL="0" indent="0" algn="ctr">
              <a:buNone/>
            </a:pPr>
            <a:r>
              <a:rPr lang="en-US" sz="2000" dirty="0" smtClean="0"/>
              <a:t>Darling-Hammond </a:t>
            </a:r>
            <a:r>
              <a:rPr lang="en-US" sz="2000" dirty="0"/>
              <a:t>&amp; McLaughlin, 1999</a:t>
            </a:r>
          </a:p>
          <a:p>
            <a:pPr marL="0" indent="0" algn="ctr">
              <a:buNone/>
            </a:pPr>
            <a:endParaRPr lang="en-US" sz="2800" dirty="0" smtClean="0"/>
          </a:p>
          <a:p>
            <a:pPr marL="0" indent="0" algn="ctr">
              <a:buNone/>
            </a:pPr>
            <a:r>
              <a:rPr lang="en-US" sz="3600" b="1" dirty="0" smtClean="0"/>
              <a:t>“Good learning comes from good teaching.”</a:t>
            </a:r>
          </a:p>
          <a:p>
            <a:pPr marL="0" indent="0" algn="ctr">
              <a:buNone/>
            </a:pPr>
            <a:r>
              <a:rPr lang="en-US" sz="2000" dirty="0" smtClean="0"/>
              <a:t>Hargreaves &amp; </a:t>
            </a:r>
            <a:r>
              <a:rPr lang="en-US" sz="2000" dirty="0" err="1" smtClean="0"/>
              <a:t>Fullan</a:t>
            </a:r>
            <a:r>
              <a:rPr lang="en-US" sz="2000" dirty="0" smtClean="0"/>
              <a:t>, 2012</a:t>
            </a:r>
            <a:endParaRPr lang="en-US" sz="2000" dirty="0"/>
          </a:p>
        </p:txBody>
      </p:sp>
    </p:spTree>
    <p:extLst>
      <p:ext uri="{BB962C8B-B14F-4D97-AF65-F5344CB8AC3E}">
        <p14:creationId xmlns:p14="http://schemas.microsoft.com/office/powerpoint/2010/main" val="26148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232013"/>
            <a:ext cx="11382232" cy="4503760"/>
          </a:xfrm>
        </p:spPr>
        <p:txBody>
          <a:bodyPr anchor="ctr"/>
          <a:lstStyle/>
          <a:p>
            <a:pPr algn="ctr"/>
            <a:r>
              <a:rPr lang="en-US" sz="3600" dirty="0" smtClean="0"/>
              <a:t>“[D]</a:t>
            </a:r>
            <a:r>
              <a:rPr lang="en-US" sz="3600" dirty="0" err="1" smtClean="0"/>
              <a:t>eliberateness</a:t>
            </a:r>
            <a:r>
              <a:rPr lang="en-US" sz="3600" dirty="0" smtClean="0"/>
              <a:t> </a:t>
            </a:r>
            <a:r>
              <a:rPr lang="en-US" sz="3600" dirty="0"/>
              <a:t>is understood as </a:t>
            </a:r>
            <a:r>
              <a:rPr lang="en-US" sz="3600" i="1" dirty="0"/>
              <a:t>an encompassing commitment to thoughtful practice</a:t>
            </a:r>
            <a:r>
              <a:rPr lang="en-US" sz="3600" dirty="0"/>
              <a:t>; instructional dexterity is defined as </a:t>
            </a:r>
            <a:r>
              <a:rPr lang="en-US" sz="3600" i="1" dirty="0"/>
              <a:t>the flexible application of deep skill</a:t>
            </a:r>
            <a:r>
              <a:rPr lang="en-US" sz="3600" dirty="0"/>
              <a:t>. These two components of instructional strength are complementary and interrelated, but manifest in different ways and at different </a:t>
            </a:r>
            <a:r>
              <a:rPr lang="en-US" sz="3600" dirty="0" smtClean="0"/>
              <a:t>times.”</a:t>
            </a:r>
            <a:endParaRPr lang="en-US" sz="3600" dirty="0"/>
          </a:p>
        </p:txBody>
      </p:sp>
      <p:sp>
        <p:nvSpPr>
          <p:cNvPr id="3" name="Text Placeholder 2"/>
          <p:cNvSpPr>
            <a:spLocks noGrp="1"/>
          </p:cNvSpPr>
          <p:nvPr>
            <p:ph type="body" idx="1"/>
          </p:nvPr>
        </p:nvSpPr>
        <p:spPr>
          <a:xfrm>
            <a:off x="810000" y="5390384"/>
            <a:ext cx="10561418" cy="1201485"/>
          </a:xfrm>
        </p:spPr>
        <p:txBody>
          <a:bodyPr/>
          <a:lstStyle/>
          <a:p>
            <a:pPr algn="ctr"/>
            <a:r>
              <a:rPr lang="en-US" dirty="0"/>
              <a:t>May, H., </a:t>
            </a:r>
            <a:r>
              <a:rPr lang="en-US" dirty="0" err="1"/>
              <a:t>Sirinides</a:t>
            </a:r>
            <a:r>
              <a:rPr lang="en-US" dirty="0"/>
              <a:t>, P., Gray, A., &amp; Goldsworthy, H. (2016). </a:t>
            </a:r>
            <a:r>
              <a:rPr lang="en-US" b="1" i="1" dirty="0"/>
              <a:t>Reading Recovery: An Evaluation of the Four-Year i3 Scale-Up.</a:t>
            </a:r>
            <a:r>
              <a:rPr lang="en-US" dirty="0"/>
              <a:t> Philadelphia: Consortium for Policy Research in Education</a:t>
            </a:r>
            <a:r>
              <a:rPr lang="en-US" dirty="0" smtClean="0"/>
              <a:t>.</a:t>
            </a:r>
          </a:p>
          <a:p>
            <a:pPr algn="ctr"/>
            <a:r>
              <a:rPr lang="en-US" dirty="0">
                <a:hlinkClick r:id="rId2"/>
              </a:rPr>
              <a:t>http://</a:t>
            </a:r>
            <a:r>
              <a:rPr lang="en-US" dirty="0" smtClean="0">
                <a:hlinkClick r:id="rId2"/>
              </a:rPr>
              <a:t>www.cpre.org/reading-recovery-evaluation-four-year-i3-scale</a:t>
            </a:r>
            <a:r>
              <a:rPr lang="en-US" dirty="0" smtClean="0"/>
              <a:t> </a:t>
            </a:r>
            <a:endParaRPr lang="en-US" dirty="0"/>
          </a:p>
        </p:txBody>
      </p:sp>
    </p:spTree>
    <p:extLst>
      <p:ext uri="{BB962C8B-B14F-4D97-AF65-F5344CB8AC3E}">
        <p14:creationId xmlns:p14="http://schemas.microsoft.com/office/powerpoint/2010/main" val="1860947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0368" y="235390"/>
            <a:ext cx="11045228" cy="4490518"/>
          </a:xfrm>
        </p:spPr>
        <p:txBody>
          <a:bodyPr/>
          <a:lstStyle/>
          <a:p>
            <a:pPr algn="ctr"/>
            <a:r>
              <a:rPr lang="en-US" sz="2800" dirty="0"/>
              <a:t>“If the work of schooling were straightforward, its organizations simple, and the proposed changes discrete, the mechanical implementation of fixed changes would be quite sensible. Practitioners would just need to follow the directions, and the desired outcomes should ensue. But, … this is not the reality of contemporary schooling. The tasks we seek to improve, as well as the organization in which they are embedded, are quite complex. Often this is true as well for the solutions that are being introduced. Absent an appreciation for this complexity, many efforts to change schools just add to their dysfunction</a:t>
            </a:r>
            <a:r>
              <a:rPr lang="en-US" sz="2800" dirty="0" smtClean="0"/>
              <a:t>.”</a:t>
            </a:r>
            <a:endParaRPr lang="en-US" sz="2800" dirty="0"/>
          </a:p>
        </p:txBody>
      </p:sp>
      <p:sp>
        <p:nvSpPr>
          <p:cNvPr id="6" name="Text Placeholder 5"/>
          <p:cNvSpPr>
            <a:spLocks noGrp="1"/>
          </p:cNvSpPr>
          <p:nvPr>
            <p:ph type="body" idx="1"/>
          </p:nvPr>
        </p:nvSpPr>
        <p:spPr>
          <a:xfrm>
            <a:off x="810000" y="5335519"/>
            <a:ext cx="10561418" cy="433955"/>
          </a:xfrm>
        </p:spPr>
        <p:txBody>
          <a:bodyPr/>
          <a:lstStyle/>
          <a:p>
            <a:pPr algn="ctr"/>
            <a:r>
              <a:rPr lang="en-US" dirty="0" err="1"/>
              <a:t>Bryk</a:t>
            </a:r>
            <a:r>
              <a:rPr lang="en-US" dirty="0"/>
              <a:t>, et.al., 2015. </a:t>
            </a:r>
            <a:r>
              <a:rPr lang="en-US" b="1" i="1" dirty="0"/>
              <a:t>Learning to Improve: How America’s Schools Can Get Better at Getting </a:t>
            </a:r>
            <a:r>
              <a:rPr lang="en-US" b="1" i="1" dirty="0" smtClean="0"/>
              <a:t>Better</a:t>
            </a:r>
            <a:endParaRPr lang="en-US" b="1" i="1" dirty="0"/>
          </a:p>
        </p:txBody>
      </p:sp>
    </p:spTree>
    <p:extLst>
      <p:ext uri="{BB962C8B-B14F-4D97-AF65-F5344CB8AC3E}">
        <p14:creationId xmlns:p14="http://schemas.microsoft.com/office/powerpoint/2010/main" val="174198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4" y="0"/>
            <a:ext cx="5299364"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9829" t="8756" r="5875" b="36716"/>
          <a:stretch/>
        </p:blipFill>
        <p:spPr>
          <a:xfrm>
            <a:off x="7410736" y="309139"/>
            <a:ext cx="3998792" cy="6370169"/>
          </a:xfrm>
          <a:prstGeom prst="rect">
            <a:avLst/>
          </a:prstGeom>
        </p:spPr>
      </p:pic>
      <p:sp>
        <p:nvSpPr>
          <p:cNvPr id="7" name="Right Arrow 6"/>
          <p:cNvSpPr/>
          <p:nvPr/>
        </p:nvSpPr>
        <p:spPr>
          <a:xfrm rot="20535195">
            <a:off x="5315121" y="943675"/>
            <a:ext cx="2352932" cy="58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37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2322" y="53164"/>
            <a:ext cx="4467356" cy="6751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618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a:t>
            </a:r>
            <a:r>
              <a:rPr lang="en-US" dirty="0"/>
              <a:t>Reading Panel Report</a:t>
            </a:r>
          </a:p>
        </p:txBody>
      </p:sp>
      <p:sp>
        <p:nvSpPr>
          <p:cNvPr id="5" name="Rectangle 4"/>
          <p:cNvSpPr/>
          <p:nvPr/>
        </p:nvSpPr>
        <p:spPr>
          <a:xfrm>
            <a:off x="0" y="3327400"/>
            <a:ext cx="6502400" cy="666786"/>
          </a:xfrm>
          <a:prstGeom prst="rect">
            <a:avLst/>
          </a:prstGeom>
        </p:spPr>
        <p:txBody>
          <a:bodyPr wrap="square">
            <a:spAutoFit/>
          </a:bodyPr>
          <a:lstStyle/>
          <a:p>
            <a:endParaRPr lang="en-US" sz="3733" dirty="0"/>
          </a:p>
        </p:txBody>
      </p:sp>
      <p:pic>
        <p:nvPicPr>
          <p:cNvPr id="6148" name="Picture 4" descr="Image result for national reading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2" y="2204248"/>
            <a:ext cx="3175000" cy="43942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716464" y="2100263"/>
            <a:ext cx="6908800" cy="4602172"/>
          </a:xfrm>
        </p:spPr>
        <p:txBody>
          <a:bodyPr anchor="t">
            <a:noAutofit/>
          </a:bodyPr>
          <a:lstStyle/>
          <a:p>
            <a:pPr marL="0" indent="0">
              <a:lnSpc>
                <a:spcPct val="120000"/>
              </a:lnSpc>
              <a:spcBef>
                <a:spcPts val="800"/>
              </a:spcBef>
              <a:buNone/>
            </a:pPr>
            <a:r>
              <a:rPr lang="en-US" sz="2800" dirty="0"/>
              <a:t>In 1997, Congress asked NICHD, through its Child Development and Behavior Branch, to work with the U.S. Department of Education in establishing a National Reading Panel that would evaluate existing research and evidence to find the best ways of teaching children to read</a:t>
            </a:r>
            <a:r>
              <a:rPr lang="en-US" sz="2800" dirty="0" smtClean="0"/>
              <a:t>.</a:t>
            </a:r>
          </a:p>
          <a:p>
            <a:pPr marL="0" indent="0">
              <a:lnSpc>
                <a:spcPct val="120000"/>
              </a:lnSpc>
              <a:spcBef>
                <a:spcPts val="800"/>
              </a:spcBef>
              <a:buNone/>
            </a:pPr>
            <a:r>
              <a:rPr lang="en-US" sz="2000" dirty="0">
                <a:hlinkClick r:id="rId4"/>
              </a:rPr>
              <a:t>https://www.nichd.nih.gov/research/supported/nrp</a:t>
            </a:r>
            <a:r>
              <a:rPr lang="en-US" sz="2000" dirty="0"/>
              <a:t> </a:t>
            </a:r>
          </a:p>
          <a:p>
            <a:pPr marL="0" indent="0">
              <a:lnSpc>
                <a:spcPct val="120000"/>
              </a:lnSpc>
              <a:spcBef>
                <a:spcPts val="800"/>
              </a:spcBef>
              <a:buNone/>
            </a:pPr>
            <a:endParaRPr lang="en-US" sz="4000" dirty="0"/>
          </a:p>
        </p:txBody>
      </p:sp>
    </p:spTree>
    <p:extLst>
      <p:ext uri="{BB962C8B-B14F-4D97-AF65-F5344CB8AC3E}">
        <p14:creationId xmlns:p14="http://schemas.microsoft.com/office/powerpoint/2010/main" val="31811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National Reading Panel Report</a:t>
            </a:r>
            <a:endParaRPr lang="en-US" dirty="0"/>
          </a:p>
        </p:txBody>
      </p:sp>
      <p:sp>
        <p:nvSpPr>
          <p:cNvPr id="2" name="Content Placeholder 1"/>
          <p:cNvSpPr>
            <a:spLocks noGrp="1"/>
          </p:cNvSpPr>
          <p:nvPr>
            <p:ph sz="half" idx="1"/>
          </p:nvPr>
        </p:nvSpPr>
        <p:spPr>
          <a:xfrm>
            <a:off x="627321" y="2222287"/>
            <a:ext cx="5377265" cy="3933964"/>
          </a:xfrm>
        </p:spPr>
        <p:txBody>
          <a:bodyPr>
            <a:normAutofit/>
          </a:bodyPr>
          <a:lstStyle/>
          <a:p>
            <a:pPr marL="0" indent="0">
              <a:buNone/>
            </a:pPr>
            <a:r>
              <a:rPr lang="en-US" sz="2400" dirty="0"/>
              <a:t>The </a:t>
            </a:r>
            <a:r>
              <a:rPr lang="en-US" sz="2400" i="1" dirty="0"/>
              <a:t>National Reading Panel </a:t>
            </a:r>
            <a:r>
              <a:rPr lang="en-US" sz="2400" dirty="0"/>
              <a:t>identified and studied research </a:t>
            </a:r>
            <a:r>
              <a:rPr lang="en-US" sz="2400" dirty="0" smtClean="0"/>
              <a:t>for:</a:t>
            </a:r>
            <a:endParaRPr lang="en-US" sz="2400" dirty="0"/>
          </a:p>
          <a:p>
            <a:pPr marL="457200" indent="-457200"/>
            <a:r>
              <a:rPr lang="en-US" sz="2400" dirty="0"/>
              <a:t>Phonemic Awareness</a:t>
            </a:r>
          </a:p>
          <a:p>
            <a:pPr marL="457200" indent="-457200"/>
            <a:r>
              <a:rPr lang="en-US" sz="2400" dirty="0"/>
              <a:t>Phonics</a:t>
            </a:r>
          </a:p>
          <a:p>
            <a:pPr marL="457200" indent="-457200"/>
            <a:r>
              <a:rPr lang="en-US" sz="2400" dirty="0"/>
              <a:t>Vocabulary</a:t>
            </a:r>
          </a:p>
          <a:p>
            <a:pPr marL="457200" indent="-457200"/>
            <a:r>
              <a:rPr lang="en-US" sz="2400" dirty="0"/>
              <a:t>Fluency</a:t>
            </a:r>
          </a:p>
          <a:p>
            <a:pPr marL="457200" indent="-457200"/>
            <a:r>
              <a:rPr lang="en-US" sz="2400" dirty="0"/>
              <a:t>Reading </a:t>
            </a:r>
            <a:r>
              <a:rPr lang="en-US" sz="2400" dirty="0" smtClean="0"/>
              <a:t>Comprehension</a:t>
            </a:r>
            <a:endParaRPr lang="en-US" sz="2400" dirty="0"/>
          </a:p>
        </p:txBody>
      </p:sp>
      <p:sp>
        <p:nvSpPr>
          <p:cNvPr id="4" name="Content Placeholder 3"/>
          <p:cNvSpPr>
            <a:spLocks noGrp="1"/>
          </p:cNvSpPr>
          <p:nvPr>
            <p:ph sz="half" idx="2"/>
          </p:nvPr>
        </p:nvSpPr>
        <p:spPr>
          <a:xfrm>
            <a:off x="6187414" y="2222287"/>
            <a:ext cx="5625357" cy="3933964"/>
          </a:xfrm>
        </p:spPr>
        <p:txBody>
          <a:bodyPr>
            <a:noAutofit/>
          </a:bodyPr>
          <a:lstStyle/>
          <a:p>
            <a:pPr marL="0" indent="0" algn="ctr">
              <a:buNone/>
            </a:pPr>
            <a:r>
              <a:rPr lang="en-US" sz="2200" dirty="0" smtClean="0"/>
              <a:t>“</a:t>
            </a:r>
            <a:r>
              <a:rPr lang="en-US" sz="2200" dirty="0"/>
              <a:t>The Panel did not consider </a:t>
            </a:r>
            <a:r>
              <a:rPr lang="en-US" sz="2200" dirty="0" smtClean="0"/>
              <a:t>…[these] </a:t>
            </a:r>
            <a:r>
              <a:rPr lang="en-US" sz="2200" dirty="0"/>
              <a:t>instructional issues to be the only topics of importance in learning to read. The Panel’s silence on other topics should not be interpreted as indicating that other topics have no importance or that improvement in those areas would not lead to greater reading achievement. It was simply the sheer number of studies (100,000)…that precluded an exhaustive analysis of research</a:t>
            </a:r>
            <a:r>
              <a:rPr lang="en-US" sz="2200" dirty="0" smtClean="0"/>
              <a:t>.” </a:t>
            </a:r>
            <a:r>
              <a:rPr lang="en-US" dirty="0"/>
              <a:t>Intro 1-3 </a:t>
            </a:r>
          </a:p>
        </p:txBody>
      </p:sp>
      <p:sp>
        <p:nvSpPr>
          <p:cNvPr id="6" name="TextBox 5"/>
          <p:cNvSpPr txBox="1"/>
          <p:nvPr/>
        </p:nvSpPr>
        <p:spPr>
          <a:xfrm>
            <a:off x="3082194" y="6342533"/>
            <a:ext cx="6027612" cy="646331"/>
          </a:xfrm>
          <a:prstGeom prst="rect">
            <a:avLst/>
          </a:prstGeom>
          <a:noFill/>
        </p:spPr>
        <p:txBody>
          <a:bodyPr wrap="none" rtlCol="0">
            <a:spAutoFit/>
          </a:bodyPr>
          <a:lstStyle/>
          <a:p>
            <a:r>
              <a:rPr lang="en-US" dirty="0">
                <a:hlinkClick r:id="rId3"/>
              </a:rPr>
              <a:t>https://www.nichd.nih.gov/research/supported/nrp</a:t>
            </a:r>
            <a:r>
              <a:rPr lang="en-US" dirty="0"/>
              <a:t> </a:t>
            </a:r>
          </a:p>
          <a:p>
            <a:endParaRPr lang="en-US" dirty="0"/>
          </a:p>
        </p:txBody>
      </p:sp>
    </p:spTree>
    <p:extLst>
      <p:ext uri="{BB962C8B-B14F-4D97-AF65-F5344CB8AC3E}">
        <p14:creationId xmlns:p14="http://schemas.microsoft.com/office/powerpoint/2010/main" val="232489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First</a:t>
            </a:r>
            <a:endParaRPr lang="en-US" dirty="0"/>
          </a:p>
        </p:txBody>
      </p:sp>
      <p:sp>
        <p:nvSpPr>
          <p:cNvPr id="3" name="Content Placeholder 2"/>
          <p:cNvSpPr>
            <a:spLocks noGrp="1"/>
          </p:cNvSpPr>
          <p:nvPr>
            <p:ph idx="1"/>
          </p:nvPr>
        </p:nvSpPr>
        <p:spPr>
          <a:xfrm>
            <a:off x="818712" y="2222287"/>
            <a:ext cx="10554574" cy="4051764"/>
          </a:xfrm>
        </p:spPr>
        <p:txBody>
          <a:bodyPr>
            <a:normAutofit fontScale="92500" lnSpcReduction="20000"/>
          </a:bodyPr>
          <a:lstStyle/>
          <a:p>
            <a:pPr>
              <a:lnSpc>
                <a:spcPct val="120000"/>
              </a:lnSpc>
            </a:pPr>
            <a:r>
              <a:rPr lang="en-US" sz="2200" dirty="0"/>
              <a:t>Final Report of the </a:t>
            </a:r>
            <a:r>
              <a:rPr lang="en-US" sz="2200" b="1" i="1" dirty="0"/>
              <a:t>Reading First Impact Study </a:t>
            </a:r>
            <a:r>
              <a:rPr lang="en-US" sz="2200" dirty="0"/>
              <a:t>found that despite more time allocated for the five essential components of reading instruction: 1) phonemic awareness, 2) phonics, 3) vocabulary, 4) fluency, and 5) comprehension, increased knowledge for teachers in these areas, and more support for struggling </a:t>
            </a:r>
            <a:r>
              <a:rPr lang="en-US" sz="2200" dirty="0" smtClean="0"/>
              <a:t>readers </a:t>
            </a:r>
          </a:p>
          <a:p>
            <a:pPr marL="0" indent="0">
              <a:buNone/>
            </a:pPr>
            <a:endParaRPr lang="en-US" sz="1500" dirty="0"/>
          </a:p>
          <a:p>
            <a:pPr marL="0" indent="0" algn="ctr">
              <a:buNone/>
            </a:pPr>
            <a:r>
              <a:rPr lang="en-US" sz="4100" dirty="0" smtClean="0"/>
              <a:t>“</a:t>
            </a:r>
            <a:r>
              <a:rPr lang="en-US" sz="4100" dirty="0"/>
              <a:t>Reading First did not produce a statistically significant impact on student reading comprehension test scores in grades one, two or three.”</a:t>
            </a:r>
            <a:endParaRPr lang="en-US" sz="4100" dirty="0"/>
          </a:p>
        </p:txBody>
      </p:sp>
      <p:sp>
        <p:nvSpPr>
          <p:cNvPr id="4" name="TextBox 3"/>
          <p:cNvSpPr txBox="1"/>
          <p:nvPr/>
        </p:nvSpPr>
        <p:spPr>
          <a:xfrm>
            <a:off x="3001243" y="6382693"/>
            <a:ext cx="6189515" cy="369332"/>
          </a:xfrm>
          <a:prstGeom prst="rect">
            <a:avLst/>
          </a:prstGeom>
          <a:noFill/>
        </p:spPr>
        <p:txBody>
          <a:bodyPr wrap="none" rtlCol="0">
            <a:spAutoFit/>
          </a:bodyPr>
          <a:lstStyle/>
          <a:p>
            <a:r>
              <a:rPr lang="en-US" dirty="0">
                <a:hlinkClick r:id="rId2"/>
              </a:rPr>
              <a:t>https://</a:t>
            </a:r>
            <a:r>
              <a:rPr lang="en-US" dirty="0" smtClean="0">
                <a:hlinkClick r:id="rId2"/>
              </a:rPr>
              <a:t>ies.ed.gov/ncee/pubs/20094038/summ_b.asp</a:t>
            </a:r>
            <a:r>
              <a:rPr lang="en-US" dirty="0" smtClean="0"/>
              <a:t> </a:t>
            </a:r>
            <a:endParaRPr lang="en-US" dirty="0"/>
          </a:p>
        </p:txBody>
      </p:sp>
    </p:spTree>
    <p:extLst>
      <p:ext uri="{BB962C8B-B14F-4D97-AF65-F5344CB8AC3E}">
        <p14:creationId xmlns:p14="http://schemas.microsoft.com/office/powerpoint/2010/main" val="231425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Assessment of Title I</a:t>
            </a:r>
            <a:endParaRPr lang="en-US" dirty="0"/>
          </a:p>
        </p:txBody>
      </p:sp>
      <p:sp>
        <p:nvSpPr>
          <p:cNvPr id="3" name="Content Placeholder 2"/>
          <p:cNvSpPr>
            <a:spLocks noGrp="1"/>
          </p:cNvSpPr>
          <p:nvPr>
            <p:ph idx="1"/>
          </p:nvPr>
        </p:nvSpPr>
        <p:spPr>
          <a:xfrm>
            <a:off x="818712" y="2222286"/>
            <a:ext cx="10554574" cy="4421401"/>
          </a:xfrm>
        </p:spPr>
        <p:txBody>
          <a:bodyPr>
            <a:normAutofit fontScale="92500" lnSpcReduction="20000"/>
          </a:bodyPr>
          <a:lstStyle/>
          <a:p>
            <a:pPr marL="0" indent="0" algn="ctr">
              <a:buNone/>
            </a:pPr>
            <a:r>
              <a:rPr lang="en-US" sz="2600" dirty="0" smtClean="0"/>
              <a:t>“This </a:t>
            </a:r>
            <a:r>
              <a:rPr lang="en-US" sz="2600" dirty="0"/>
              <a:t>report details findings from an experimental evaluation of four widely used programs for elementary school students with reading problems—Corrective Reading, Failure Free Reading, Spell Read P.A.T., and Wilson Reading. </a:t>
            </a:r>
            <a:r>
              <a:rPr lang="en-US" sz="2600" dirty="0" smtClean="0"/>
              <a:t>… Key </a:t>
            </a:r>
            <a:r>
              <a:rPr lang="en-US" sz="2600" dirty="0"/>
              <a:t>findings show that the interventions improved some reading skills but did not improve state test scores. Furthermore, younger students benefited more, and the interventions narrowed some reading gaps</a:t>
            </a:r>
            <a:r>
              <a:rPr lang="en-US" sz="2600" dirty="0" smtClean="0"/>
              <a:t>.</a:t>
            </a:r>
            <a:endParaRPr lang="en-US" sz="2600" dirty="0"/>
          </a:p>
          <a:p>
            <a:pPr marL="0" indent="0" algn="ctr">
              <a:buNone/>
            </a:pPr>
            <a:endParaRPr lang="en-US" sz="1900" dirty="0"/>
          </a:p>
          <a:p>
            <a:pPr marL="0" indent="0" algn="ctr">
              <a:buNone/>
            </a:pPr>
            <a:r>
              <a:rPr lang="en-US" sz="1900" dirty="0" err="1" smtClean="0"/>
              <a:t>Torgesen</a:t>
            </a:r>
            <a:r>
              <a:rPr lang="en-US" sz="1900" dirty="0"/>
              <a:t>, J., </a:t>
            </a:r>
            <a:r>
              <a:rPr lang="en-US" sz="1900" dirty="0" err="1"/>
              <a:t>Schirm</a:t>
            </a:r>
            <a:r>
              <a:rPr lang="en-US" sz="1900" dirty="0"/>
              <a:t>, Al, </a:t>
            </a:r>
            <a:r>
              <a:rPr lang="en-US" sz="1900" dirty="0" err="1"/>
              <a:t>Castner</a:t>
            </a:r>
            <a:r>
              <a:rPr lang="en-US" sz="1900" dirty="0"/>
              <a:t>, L. </a:t>
            </a:r>
            <a:r>
              <a:rPr lang="en-US" sz="1900" dirty="0" err="1"/>
              <a:t>Vartivarian</a:t>
            </a:r>
            <a:r>
              <a:rPr lang="en-US" sz="1900" dirty="0"/>
              <a:t>, S., Mansfield, W., Myers, D. </a:t>
            </a:r>
            <a:r>
              <a:rPr lang="en-US" sz="1900" dirty="0" err="1"/>
              <a:t>Stncavage</a:t>
            </a:r>
            <a:r>
              <a:rPr lang="en-US" sz="1900" dirty="0"/>
              <a:t>, F., </a:t>
            </a:r>
            <a:r>
              <a:rPr lang="en-US" sz="1900" dirty="0" err="1"/>
              <a:t>Durno</a:t>
            </a:r>
            <a:r>
              <a:rPr lang="en-US" sz="1900" dirty="0"/>
              <a:t>, D., </a:t>
            </a:r>
            <a:r>
              <a:rPr lang="en-US" sz="1900" dirty="0" err="1"/>
              <a:t>Javorsky</a:t>
            </a:r>
            <a:r>
              <a:rPr lang="en-US" sz="1900" dirty="0"/>
              <a:t>, R., </a:t>
            </a:r>
            <a:r>
              <a:rPr lang="en-US" sz="1900" dirty="0" err="1"/>
              <a:t>Haan</a:t>
            </a:r>
            <a:r>
              <a:rPr lang="en-US" sz="1900" dirty="0"/>
              <a:t>, C. (2007). </a:t>
            </a:r>
            <a:r>
              <a:rPr lang="en-US" sz="1900" i="1" dirty="0"/>
              <a:t>Closing the reading gap: Findings from a randomized trial of four reading interventions for striving readers</a:t>
            </a:r>
            <a:r>
              <a:rPr lang="en-US" sz="1900" dirty="0"/>
              <a:t>. </a:t>
            </a:r>
            <a:r>
              <a:rPr lang="en-US" sz="1900" b="1" i="1" dirty="0"/>
              <a:t>National Assessment of Title 1 Final Report. Volume </a:t>
            </a:r>
            <a:r>
              <a:rPr lang="en-US" sz="1900" b="1" i="1" dirty="0" smtClean="0"/>
              <a:t>II</a:t>
            </a:r>
            <a:r>
              <a:rPr lang="en-US" sz="1900" dirty="0"/>
              <a:t>. </a:t>
            </a:r>
            <a:endParaRPr lang="en-US" sz="1900" dirty="0" smtClean="0"/>
          </a:p>
          <a:p>
            <a:pPr marL="0" indent="0" algn="ctr">
              <a:buNone/>
            </a:pPr>
            <a:r>
              <a:rPr lang="en-US" sz="1900" dirty="0" smtClean="0">
                <a:hlinkClick r:id="rId2"/>
              </a:rPr>
              <a:t>https</a:t>
            </a:r>
            <a:r>
              <a:rPr lang="en-US" sz="1900" dirty="0">
                <a:hlinkClick r:id="rId2"/>
              </a:rPr>
              <a:t>://</a:t>
            </a:r>
            <a:r>
              <a:rPr lang="en-US" sz="1900" dirty="0" smtClean="0">
                <a:hlinkClick r:id="rId2"/>
              </a:rPr>
              <a:t>www.mathematica-mpr.com/our-publications-and-findings/publications/national-assessment-of-title-i-final-report-volume-ii-closing-the-reading-gap-findings-from-a-randomized-trial-of-four-reading-interventions-for-striving-readers</a:t>
            </a:r>
            <a:r>
              <a:rPr lang="en-US" sz="1900" dirty="0" smtClean="0"/>
              <a:t> </a:t>
            </a:r>
            <a:endParaRPr lang="en-US" sz="1900" dirty="0"/>
          </a:p>
        </p:txBody>
      </p:sp>
    </p:spTree>
    <p:extLst>
      <p:ext uri="{BB962C8B-B14F-4D97-AF65-F5344CB8AC3E}">
        <p14:creationId xmlns:p14="http://schemas.microsoft.com/office/powerpoint/2010/main" val="1577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Reading Panel Report</a:t>
            </a:r>
            <a:endParaRPr lang="en-US" dirty="0"/>
          </a:p>
        </p:txBody>
      </p:sp>
      <p:sp>
        <p:nvSpPr>
          <p:cNvPr id="3" name="Content Placeholder 2"/>
          <p:cNvSpPr>
            <a:spLocks noGrp="1"/>
          </p:cNvSpPr>
          <p:nvPr>
            <p:ph idx="1"/>
          </p:nvPr>
        </p:nvSpPr>
        <p:spPr>
          <a:xfrm>
            <a:off x="389300" y="2281471"/>
            <a:ext cx="11235351" cy="4327557"/>
          </a:xfrm>
        </p:spPr>
        <p:txBody>
          <a:bodyPr lIns="45720" rIns="45720">
            <a:noAutofit/>
          </a:bodyPr>
          <a:lstStyle/>
          <a:p>
            <a:pPr marL="0" lvl="1" indent="0" algn="ctr" fontAlgn="base">
              <a:lnSpc>
                <a:spcPct val="120000"/>
              </a:lnSpc>
              <a:spcBef>
                <a:spcPts val="0"/>
              </a:spcBef>
              <a:spcAft>
                <a:spcPts val="0"/>
              </a:spcAft>
              <a:buNone/>
            </a:pPr>
            <a:r>
              <a:rPr lang="en-US" sz="3200" dirty="0" smtClean="0"/>
              <a:t>“</a:t>
            </a:r>
            <a:r>
              <a:rPr lang="en-US" sz="3200" dirty="0" smtClean="0"/>
              <a:t>Phonics </a:t>
            </a:r>
            <a:r>
              <a:rPr lang="en-US" sz="3200" dirty="0"/>
              <a:t>should not become the dominant component in a reading program, neither in the amount of time devoted to it nor in the significance attached. ... By emphasizing all of the processes that contribute to growth in reading, teachers will have the best chance of making every child a reader</a:t>
            </a:r>
            <a:r>
              <a:rPr lang="en-US" sz="3200" dirty="0" smtClean="0"/>
              <a:t>.” </a:t>
            </a:r>
            <a:r>
              <a:rPr lang="en-US" sz="2000" dirty="0"/>
              <a:t>(2-97</a:t>
            </a:r>
            <a:r>
              <a:rPr lang="en-US" sz="2000" dirty="0" smtClean="0"/>
              <a:t>)</a:t>
            </a:r>
          </a:p>
          <a:p>
            <a:pPr marL="0" lvl="1" indent="0" algn="ctr" fontAlgn="base">
              <a:spcBef>
                <a:spcPts val="0"/>
              </a:spcBef>
              <a:spcAft>
                <a:spcPts val="0"/>
              </a:spcAft>
              <a:buNone/>
            </a:pPr>
            <a:endParaRPr lang="en-US" sz="1200" dirty="0"/>
          </a:p>
          <a:p>
            <a:pPr marL="0" lvl="1" indent="0" algn="ctr" fontAlgn="base">
              <a:spcBef>
                <a:spcPts val="0"/>
              </a:spcBef>
              <a:spcAft>
                <a:spcPts val="0"/>
              </a:spcAft>
              <a:buNone/>
            </a:pPr>
            <a:r>
              <a:rPr lang="en-US" sz="1800" dirty="0">
                <a:hlinkClick r:id="rId2"/>
              </a:rPr>
              <a:t>https://www.nichd.nih.gov/research/supported/nrp</a:t>
            </a:r>
            <a:r>
              <a:rPr lang="en-US" sz="1800" dirty="0"/>
              <a:t> </a:t>
            </a:r>
          </a:p>
        </p:txBody>
      </p:sp>
    </p:spTree>
    <p:extLst>
      <p:ext uri="{BB962C8B-B14F-4D97-AF65-F5344CB8AC3E}">
        <p14:creationId xmlns:p14="http://schemas.microsoft.com/office/powerpoint/2010/main" val="57663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0780" y="334979"/>
            <a:ext cx="11117656" cy="4463358"/>
          </a:xfrm>
        </p:spPr>
        <p:txBody>
          <a:bodyPr/>
          <a:lstStyle/>
          <a:p>
            <a:pPr marL="342900" lvl="0" indent="-342900" algn="ctr">
              <a:spcBef>
                <a:spcPct val="20000"/>
              </a:spcBef>
              <a:spcAft>
                <a:spcPts val="600"/>
              </a:spcAft>
            </a:pPr>
            <a:r>
              <a:rPr lang="en-US" sz="2400" dirty="0">
                <a:solidFill>
                  <a:prstClr val="white"/>
                </a:solidFill>
                <a:ea typeface="+mn-ea"/>
                <a:cs typeface="+mn-cs"/>
              </a:rPr>
              <a:t>“In the primary grades, the emphasis on simultaneously building foundational skills and introducing complex content is what differentiates a Common Core curriculum from its No Child Left Behind predecessor. NCLB's sharp focus on basic reading skills often resulted in giving short shrift to content areas like social studies and science. In contrast, the Common Core standards support classrooms in which learning to read and reading to learn occur simultaneously and synergistically. The standards demand conceptually rich texts that build skills while engaging students in reading and learning. Common Core primary-grade classrooms are characterized by (a) building knowledge, (b) increasing students' responsibility for reading, and (c) providing more time for student involvement with text</a:t>
            </a:r>
            <a:r>
              <a:rPr lang="en-US" sz="2400" dirty="0" smtClean="0">
                <a:solidFill>
                  <a:prstClr val="white"/>
                </a:solidFill>
                <a:ea typeface="+mn-ea"/>
                <a:cs typeface="+mn-cs"/>
              </a:rPr>
              <a:t>.”</a:t>
            </a:r>
            <a:endParaRPr lang="en-US" sz="8800" dirty="0"/>
          </a:p>
        </p:txBody>
      </p:sp>
      <p:sp>
        <p:nvSpPr>
          <p:cNvPr id="3" name="Content Placeholder 2"/>
          <p:cNvSpPr>
            <a:spLocks noGrp="1"/>
          </p:cNvSpPr>
          <p:nvPr>
            <p:ph type="body" idx="1"/>
          </p:nvPr>
        </p:nvSpPr>
        <p:spPr/>
        <p:txBody>
          <a:bodyPr>
            <a:noAutofit/>
          </a:bodyPr>
          <a:lstStyle/>
          <a:p>
            <a:pPr algn="ctr"/>
            <a:r>
              <a:rPr lang="en-US" dirty="0" err="1" smtClean="0">
                <a:solidFill>
                  <a:prstClr val="white"/>
                </a:solidFill>
              </a:rPr>
              <a:t>Hiebert</a:t>
            </a:r>
            <a:r>
              <a:rPr lang="en-US" dirty="0" smtClean="0">
                <a:solidFill>
                  <a:prstClr val="white"/>
                </a:solidFill>
              </a:rPr>
              <a:t>, E. &amp; Pearson, P.D. (2012/2013) </a:t>
            </a:r>
            <a:r>
              <a:rPr lang="en-US" b="1" i="1" dirty="0" smtClean="0">
                <a:solidFill>
                  <a:prstClr val="white"/>
                </a:solidFill>
              </a:rPr>
              <a:t>Educational Leadership</a:t>
            </a:r>
            <a:r>
              <a:rPr lang="en-US" dirty="0"/>
              <a:t/>
            </a:r>
            <a:br>
              <a:rPr lang="en-US" dirty="0"/>
            </a:br>
            <a:endParaRPr lang="en-US" dirty="0"/>
          </a:p>
          <a:p>
            <a:pPr algn="ctr"/>
            <a:r>
              <a:rPr lang="en-US" dirty="0" smtClean="0"/>
              <a:t/>
            </a:r>
            <a:br>
              <a:rPr lang="en-US" dirty="0" smtClean="0"/>
            </a:br>
            <a:r>
              <a:rPr lang="en-US" dirty="0" smtClean="0"/>
              <a:t/>
            </a:r>
            <a:br>
              <a:rPr lang="en-US" dirty="0" smtClean="0"/>
            </a:br>
            <a:endParaRPr lang="en-US" dirty="0" smtClean="0"/>
          </a:p>
          <a:p>
            <a:pPr algn="ctr"/>
            <a:r>
              <a:rPr lang="en-US" dirty="0"/>
              <a:t/>
            </a:r>
            <a:br>
              <a:rPr lang="en-US" dirty="0"/>
            </a:br>
            <a:endParaRPr lang="en-US" dirty="0"/>
          </a:p>
        </p:txBody>
      </p:sp>
    </p:spTree>
    <p:extLst>
      <p:ext uri="{BB962C8B-B14F-4D97-AF65-F5344CB8AC3E}">
        <p14:creationId xmlns:p14="http://schemas.microsoft.com/office/powerpoint/2010/main" val="367809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46600315"/>
              </p:ext>
            </p:extLst>
          </p:nvPr>
        </p:nvGraphicFramePr>
        <p:xfrm>
          <a:off x="138223" y="180754"/>
          <a:ext cx="11897833" cy="6187769"/>
        </p:xfrm>
        <a:graphic>
          <a:graphicData uri="http://schemas.openxmlformats.org/drawingml/2006/table">
            <a:tbl>
              <a:tblPr firstRow="1" bandRow="1">
                <a:tableStyleId>{5C22544A-7EE6-4342-B048-85BDC9FD1C3A}</a:tableStyleId>
              </a:tblPr>
              <a:tblGrid>
                <a:gridCol w="1292855">
                  <a:extLst>
                    <a:ext uri="{9D8B030D-6E8A-4147-A177-3AD203B41FA5}">
                      <a16:colId xmlns:a16="http://schemas.microsoft.com/office/drawing/2014/main" xmlns="" val="1853846808"/>
                    </a:ext>
                  </a:extLst>
                </a:gridCol>
                <a:gridCol w="4292231">
                  <a:extLst>
                    <a:ext uri="{9D8B030D-6E8A-4147-A177-3AD203B41FA5}">
                      <a16:colId xmlns:a16="http://schemas.microsoft.com/office/drawing/2014/main" xmlns="" val="3285026744"/>
                    </a:ext>
                  </a:extLst>
                </a:gridCol>
                <a:gridCol w="6312747">
                  <a:extLst>
                    <a:ext uri="{9D8B030D-6E8A-4147-A177-3AD203B41FA5}">
                      <a16:colId xmlns:a16="http://schemas.microsoft.com/office/drawing/2014/main" xmlns="" val="1112042460"/>
                    </a:ext>
                  </a:extLst>
                </a:gridCol>
              </a:tblGrid>
              <a:tr h="8280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3000" b="1" i="0" kern="1200" dirty="0" smtClean="0">
                        <a:solidFill>
                          <a:schemeClr val="lt1"/>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lt1"/>
                          </a:solidFill>
                          <a:effectLst/>
                          <a:latin typeface="+mn-lt"/>
                          <a:ea typeface="+mn-ea"/>
                          <a:cs typeface="+mn-cs"/>
                        </a:rPr>
                        <a:t>NAEP Reading Achievement Levels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lt1"/>
                          </a:solidFill>
                          <a:effectLst/>
                          <a:latin typeface="+mn-lt"/>
                          <a:ea typeface="+mn-ea"/>
                          <a:cs typeface="+mn-cs"/>
                        </a:rPr>
                        <a:t>Grade Four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Wisconsi</a:t>
                      </a:r>
                      <a:r>
                        <a:rPr lang="en-US" baseline="0" dirty="0" smtClean="0"/>
                        <a:t>n </a:t>
                      </a:r>
                      <a:r>
                        <a:rPr lang="en-US" dirty="0" smtClean="0"/>
                        <a:t>Grade 4 English Language Arts Performance Level Descriptors</a:t>
                      </a:r>
                      <a:endParaRPr lang="en-US" sz="1800" b="1" i="0" kern="1200" dirty="0" smtClean="0">
                        <a:solidFill>
                          <a:schemeClr val="lt1"/>
                        </a:solidFill>
                        <a:effectLst/>
                        <a:latin typeface="+mn-lt"/>
                        <a:ea typeface="+mn-ea"/>
                        <a:cs typeface="+mn-cs"/>
                      </a:endParaRPr>
                    </a:p>
                  </a:txBody>
                  <a:tcPr anchor="ctr"/>
                </a:tc>
                <a:extLst>
                  <a:ext uri="{0D108BD9-81ED-4DB2-BD59-A6C34878D82A}">
                    <a16:rowId xmlns:a16="http://schemas.microsoft.com/office/drawing/2014/main" xmlns="" val="436785964"/>
                  </a:ext>
                </a:extLst>
              </a:tr>
              <a:tr h="2811352">
                <a:tc>
                  <a:txBody>
                    <a:bodyPr/>
                    <a:lstStyle/>
                    <a:p>
                      <a:r>
                        <a:rPr lang="en-US" sz="1800" b="1" i="1" kern="1200" dirty="0" smtClean="0">
                          <a:solidFill>
                            <a:schemeClr val="bg1"/>
                          </a:solidFill>
                          <a:effectLst/>
                          <a:latin typeface="+mn-lt"/>
                          <a:ea typeface="+mn-ea"/>
                          <a:cs typeface="+mn-cs"/>
                        </a:rPr>
                        <a:t>Basic</a:t>
                      </a:r>
                      <a:r>
                        <a:rPr lang="en-US" sz="1800" b="1" i="0" kern="1200" dirty="0" smtClean="0">
                          <a:solidFill>
                            <a:schemeClr val="bg1"/>
                          </a:solidFill>
                          <a:effectLst/>
                          <a:latin typeface="+mn-lt"/>
                          <a:ea typeface="+mn-ea"/>
                          <a:cs typeface="+mn-cs"/>
                        </a:rPr>
                        <a:t/>
                      </a:r>
                      <a:br>
                        <a:rPr lang="en-US" sz="1800" b="1" i="0" kern="1200" dirty="0" smtClean="0">
                          <a:solidFill>
                            <a:schemeClr val="bg1"/>
                          </a:solidFill>
                          <a:effectLst/>
                          <a:latin typeface="+mn-lt"/>
                          <a:ea typeface="+mn-ea"/>
                          <a:cs typeface="+mn-cs"/>
                        </a:rPr>
                      </a:br>
                      <a:r>
                        <a:rPr lang="en-US" sz="1800" b="1" i="0" kern="1200" dirty="0" smtClean="0">
                          <a:solidFill>
                            <a:schemeClr val="bg1"/>
                          </a:solidFill>
                          <a:effectLst/>
                          <a:latin typeface="+mn-lt"/>
                          <a:ea typeface="+mn-ea"/>
                          <a:cs typeface="+mn-cs"/>
                        </a:rPr>
                        <a:t>(208)</a:t>
                      </a:r>
                      <a:endParaRPr lang="en-US" dirty="0">
                        <a:solidFill>
                          <a:schemeClr val="bg1"/>
                        </a:solidFill>
                      </a:endParaRPr>
                    </a:p>
                  </a:txBody>
                  <a:tcPr anchor="ctr"/>
                </a:tc>
                <a:tc>
                  <a:txBody>
                    <a:bodyPr/>
                    <a:lstStyle/>
                    <a:p>
                      <a:r>
                        <a:rPr lang="en-US" sz="1600" b="0" i="0" kern="1200" dirty="0" smtClean="0">
                          <a:solidFill>
                            <a:schemeClr val="bg1"/>
                          </a:solidFill>
                          <a:effectLst/>
                          <a:latin typeface="+mn-lt"/>
                          <a:ea typeface="+mn-ea"/>
                          <a:cs typeface="+mn-cs"/>
                        </a:rPr>
                        <a:t>Fourth-grade students performing at the </a:t>
                      </a:r>
                      <a:r>
                        <a:rPr lang="en-US" sz="1600" b="0" i="1" kern="1200" dirty="0" smtClean="0">
                          <a:solidFill>
                            <a:schemeClr val="bg1"/>
                          </a:solidFill>
                          <a:effectLst/>
                          <a:latin typeface="+mn-lt"/>
                          <a:ea typeface="+mn-ea"/>
                          <a:cs typeface="+mn-cs"/>
                        </a:rPr>
                        <a:t>Basic</a:t>
                      </a:r>
                      <a:r>
                        <a:rPr lang="en-US" sz="1600" b="0" i="0" kern="1200" dirty="0" smtClean="0">
                          <a:solidFill>
                            <a:schemeClr val="bg1"/>
                          </a:solidFill>
                          <a:effectLst/>
                          <a:latin typeface="+mn-lt"/>
                          <a:ea typeface="+mn-ea"/>
                          <a:cs typeface="+mn-cs"/>
                        </a:rPr>
                        <a:t> level should be able to locate relevant information, make simple inferences, and use their understanding of the text to identify details that support a given interpretation or conclusion. Students should be able to interpret the meaning of a word as it is used in the text.</a:t>
                      </a:r>
                      <a:endParaRPr lang="en-US" sz="1600" b="0" dirty="0">
                        <a:solidFill>
                          <a:schemeClr val="bg1"/>
                        </a:solidFill>
                      </a:endParaRPr>
                    </a:p>
                  </a:txBody>
                  <a:tcPr anchor="ctr"/>
                </a:tc>
                <a:tc>
                  <a:txBody>
                    <a:bodyPr/>
                    <a:lstStyle/>
                    <a:p>
                      <a:r>
                        <a:rPr lang="en-US" sz="1600" b="0" dirty="0" smtClean="0"/>
                        <a:t>(Literature) A student at this level can read and partially comprehend grade 4 text. The student can make simplistic inferences, summarize simplistically, and identify explicit themes and details. The student can determine meanings of basic words and phrases, including figurative language. The student can describe literary elements by using details from the text and explain basic differences between genres, referring to structural elements simplistically. The student can compare and contrast points of view and the treatment of similar explicit themes and topics in different texts.</a:t>
                      </a:r>
                      <a:endParaRPr lang="en-US" sz="1600" b="0" dirty="0">
                        <a:solidFill>
                          <a:schemeClr val="bg1"/>
                        </a:solidFill>
                      </a:endParaRPr>
                    </a:p>
                  </a:txBody>
                  <a:tcPr anchor="ctr"/>
                </a:tc>
                <a:extLst>
                  <a:ext uri="{0D108BD9-81ED-4DB2-BD59-A6C34878D82A}">
                    <a16:rowId xmlns:a16="http://schemas.microsoft.com/office/drawing/2014/main" xmlns="" val="964106646"/>
                  </a:ext>
                </a:extLst>
              </a:tr>
              <a:tr h="2548348">
                <a:tc>
                  <a:txBody>
                    <a:bodyPr/>
                    <a:lstStyle/>
                    <a:p>
                      <a:r>
                        <a:rPr lang="en-US" sz="1800" b="1" i="1" kern="1200" dirty="0" smtClean="0">
                          <a:solidFill>
                            <a:schemeClr val="dk1"/>
                          </a:solidFill>
                          <a:effectLst/>
                          <a:latin typeface="+mn-lt"/>
                          <a:ea typeface="+mn-ea"/>
                          <a:cs typeface="+mn-cs"/>
                        </a:rPr>
                        <a:t>Proficient</a:t>
                      </a:r>
                      <a:r>
                        <a:rPr lang="en-US" sz="1800" b="1" i="0" kern="1200" dirty="0" smtClean="0">
                          <a:solidFill>
                            <a:schemeClr val="dk1"/>
                          </a:solidFill>
                          <a:effectLst/>
                          <a:latin typeface="+mn-lt"/>
                          <a:ea typeface="+mn-ea"/>
                          <a:cs typeface="+mn-cs"/>
                        </a:rPr>
                        <a:t/>
                      </a:r>
                      <a:br>
                        <a:rPr lang="en-US" sz="1800" b="1" i="0" kern="1200" dirty="0" smtClean="0">
                          <a:solidFill>
                            <a:schemeClr val="dk1"/>
                          </a:solidFill>
                          <a:effectLst/>
                          <a:latin typeface="+mn-lt"/>
                          <a:ea typeface="+mn-ea"/>
                          <a:cs typeface="+mn-cs"/>
                        </a:rPr>
                      </a:br>
                      <a:r>
                        <a:rPr lang="en-US" sz="1800" b="1" i="0" kern="1200" dirty="0" smtClean="0">
                          <a:solidFill>
                            <a:schemeClr val="dk1"/>
                          </a:solidFill>
                          <a:effectLst/>
                          <a:latin typeface="+mn-lt"/>
                          <a:ea typeface="+mn-ea"/>
                          <a:cs typeface="+mn-cs"/>
                        </a:rPr>
                        <a:t>(238)</a:t>
                      </a:r>
                      <a:endParaRPr lang="en-US" dirty="0"/>
                    </a:p>
                  </a:txBody>
                  <a:tcPr anchor="ctr"/>
                </a:tc>
                <a:tc>
                  <a:txBody>
                    <a:bodyPr/>
                    <a:lstStyle/>
                    <a:p>
                      <a:r>
                        <a:rPr lang="en-US" sz="1600" b="0" i="0" kern="1200" dirty="0" smtClean="0">
                          <a:solidFill>
                            <a:schemeClr val="dk1"/>
                          </a:solidFill>
                          <a:effectLst/>
                          <a:latin typeface="+mn-lt"/>
                          <a:ea typeface="+mn-ea"/>
                          <a:cs typeface="+mn-cs"/>
                        </a:rPr>
                        <a:t>Fourth-grade students performing at the </a:t>
                      </a:r>
                      <a:r>
                        <a:rPr lang="en-US" sz="1600" b="0" i="1" kern="1200" dirty="0" smtClean="0">
                          <a:solidFill>
                            <a:schemeClr val="dk1"/>
                          </a:solidFill>
                          <a:effectLst/>
                          <a:latin typeface="+mn-lt"/>
                          <a:ea typeface="+mn-ea"/>
                          <a:cs typeface="+mn-cs"/>
                        </a:rPr>
                        <a:t>Proficient</a:t>
                      </a:r>
                      <a:r>
                        <a:rPr lang="en-US" sz="1600" b="0" i="0" kern="1200" dirty="0" smtClean="0">
                          <a:solidFill>
                            <a:schemeClr val="dk1"/>
                          </a:solidFill>
                          <a:effectLst/>
                          <a:latin typeface="+mn-lt"/>
                          <a:ea typeface="+mn-ea"/>
                          <a:cs typeface="+mn-cs"/>
                        </a:rPr>
                        <a:t> level should be able to integrate and interpret texts and apply their understanding of the text to draw conclusions and make evaluations.</a:t>
                      </a:r>
                      <a:endParaRPr lang="en-US" sz="1600" b="0" dirty="0"/>
                    </a:p>
                  </a:txBody>
                  <a:tcPr anchor="ctr"/>
                </a:tc>
                <a:tc>
                  <a:txBody>
                    <a:bodyPr/>
                    <a:lstStyle/>
                    <a:p>
                      <a:r>
                        <a:rPr lang="en-US" sz="1600" b="0" dirty="0" smtClean="0"/>
                        <a:t>(Literature) </a:t>
                      </a:r>
                      <a:r>
                        <a:rPr lang="en-US" sz="1600" dirty="0" smtClean="0"/>
                        <a:t>A student at this level can read and comprehend grade 4 text. The student can make inferences, summarize, and determine themes. The student can determine meanings of words and phrases and figurative language. The student can describe in depth literary elements by using specific details from the text and explain major differences between genres, referring to structural elements. The student can compare and contrast points of view and the treatment of similar themes and topics in different texts.</a:t>
                      </a:r>
                      <a:endParaRPr lang="en-US" sz="1600" dirty="0"/>
                    </a:p>
                  </a:txBody>
                  <a:tcPr anchor="ctr"/>
                </a:tc>
                <a:extLst>
                  <a:ext uri="{0D108BD9-81ED-4DB2-BD59-A6C34878D82A}">
                    <a16:rowId xmlns:a16="http://schemas.microsoft.com/office/drawing/2014/main" xmlns="" val="1588641741"/>
                  </a:ext>
                </a:extLst>
              </a:tr>
            </a:tbl>
          </a:graphicData>
        </a:graphic>
      </p:graphicFrame>
      <p:sp>
        <p:nvSpPr>
          <p:cNvPr id="2" name="TextBox 1"/>
          <p:cNvSpPr txBox="1"/>
          <p:nvPr/>
        </p:nvSpPr>
        <p:spPr>
          <a:xfrm>
            <a:off x="2263861" y="6368524"/>
            <a:ext cx="7664278" cy="646331"/>
          </a:xfrm>
          <a:prstGeom prst="rect">
            <a:avLst/>
          </a:prstGeom>
          <a:noFill/>
        </p:spPr>
        <p:txBody>
          <a:bodyPr wrap="none" rtlCol="0">
            <a:spAutoFit/>
          </a:bodyPr>
          <a:lstStyle/>
          <a:p>
            <a:pPr algn="ctr"/>
            <a:r>
              <a:rPr lang="en-US" sz="1200" dirty="0">
                <a:hlinkClick r:id="rId2"/>
              </a:rPr>
              <a:t>https://</a:t>
            </a:r>
            <a:r>
              <a:rPr lang="en-US" sz="1200" dirty="0" smtClean="0">
                <a:hlinkClick r:id="rId2"/>
              </a:rPr>
              <a:t>nces.ed.gov/nationsreportcard/reading/achieve.aspx#2009_grade4</a:t>
            </a:r>
            <a:endParaRPr lang="en-US" sz="1200" dirty="0" smtClean="0"/>
          </a:p>
          <a:p>
            <a:pPr algn="ctr"/>
            <a:r>
              <a:rPr lang="en-US" sz="1200" dirty="0">
                <a:hlinkClick r:id="rId3"/>
              </a:rPr>
              <a:t>https://dpi.wi.gov/sites/default/files/imce/assessment/pdf/WI_ELA_PerformanceLevelDescriptors.pdf</a:t>
            </a:r>
            <a:r>
              <a:rPr lang="en-US" sz="1200" dirty="0"/>
              <a:t> </a:t>
            </a:r>
          </a:p>
          <a:p>
            <a:pPr algn="ctr"/>
            <a:r>
              <a:rPr lang="en-US" sz="1200" dirty="0" smtClean="0"/>
              <a:t> </a:t>
            </a:r>
            <a:endParaRPr lang="en-US" sz="1200" dirty="0"/>
          </a:p>
        </p:txBody>
      </p:sp>
    </p:spTree>
    <p:extLst>
      <p:ext uri="{BB962C8B-B14F-4D97-AF65-F5344CB8AC3E}">
        <p14:creationId xmlns:p14="http://schemas.microsoft.com/office/powerpoint/2010/main" val="1161818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714</TotalTime>
  <Words>2050</Words>
  <Application>Microsoft Office PowerPoint</Application>
  <PresentationFormat>Custom</PresentationFormat>
  <Paragraphs>139</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Quotable</vt:lpstr>
      <vt:lpstr>Custom Design</vt:lpstr>
      <vt:lpstr>Legislative Council Study Committee on the Identification and Management of Dyslexia  July 9, 2018</vt:lpstr>
      <vt:lpstr>How did you learn to read?</vt:lpstr>
      <vt:lpstr>National Reading Panel Report</vt:lpstr>
      <vt:lpstr>National Reading Panel Report</vt:lpstr>
      <vt:lpstr>Reading First</vt:lpstr>
      <vt:lpstr>National Assessment of Title I</vt:lpstr>
      <vt:lpstr>National Reading Panel Report</vt:lpstr>
      <vt:lpstr>“In the primary grades, the emphasis on simultaneously building foundational skills and introducing complex content is what differentiates a Common Core curriculum from its No Child Left Behind predecessor. NCLB's sharp focus on basic reading skills often resulted in giving short shrift to content areas like social studies and science. In contrast, the Common Core standards support classrooms in which learning to read and reading to learn occur simultaneously and synergistically. The standards demand conceptually rich texts that build skills while engaging students in reading and learning. Common Core primary-grade classrooms are characterized by (a) building knowledge, (b) increasing students' responsibility for reading, and (c) providing more time for student involvement with text.”</vt:lpstr>
      <vt:lpstr>PowerPoint Presentation</vt:lpstr>
      <vt:lpstr>Wisconsin Statutes Ch. 121.02 </vt:lpstr>
      <vt:lpstr>Multi-Level Systems of Support</vt:lpstr>
      <vt:lpstr>National Early Literacy Panel</vt:lpstr>
      <vt:lpstr>Impacts on Student Outcomes</vt:lpstr>
      <vt:lpstr>PowerPoint Presentation</vt:lpstr>
      <vt:lpstr>“The educational enterprise is far too complex for one type of research to answer all of our questions or meet all of our needs.”</vt:lpstr>
      <vt:lpstr>Reading Theories and Models</vt:lpstr>
      <vt:lpstr>Reading Recovery®</vt:lpstr>
      <vt:lpstr>“However, all instructional moves and decisions within those structures and procedures are at the discretion of individual teachers, who operate in response to individual understandings of Reading Recovery’s theoretical principles and individual interpretations of students’ needs. Thus, instruction is both interpretive and idiosyncratic, and instructional strength as we conceptualize it is not reflected in measures of fidelity to the Reading Recovery program model.” </vt:lpstr>
      <vt:lpstr>Wisconsin Statutes Ch. 118.016 </vt:lpstr>
      <vt:lpstr>Dyslexia Definitions</vt:lpstr>
      <vt:lpstr>American Psychiatric Association</vt:lpstr>
      <vt:lpstr>Continuum of Difficulty</vt:lpstr>
      <vt:lpstr>“Learning disabilities [including dyslexia] are complex problems that require complex solutions.”</vt:lpstr>
      <vt:lpstr>PowerPoint Presentation</vt:lpstr>
      <vt:lpstr>“[D]eliberateness is understood as an encompassing commitment to thoughtful practice; instructional dexterity is defined as the flexible application of deep skill. These two components of instructional strength are complementary and interrelated, but manifest in different ways and at different times.”</vt:lpstr>
      <vt:lpstr>“If the work of schooling were straightforward, its organizations simple, and the proposed changes discrete, the mechanical implementation of fixed changes would be quite sensible. Practitioners would just need to follow the directions, and the desired outcomes should ensue. But, … this is not the reality of contemporary schooling. The tasks we seek to improve, as well as the organization in which they are embedded, are quite complex. Often this is true as well for the solutions that are being introduced. Absent an appreciation for this complexity, many efforts to change schools just add to their dysfunction.”</vt:lpstr>
      <vt:lpstr>PowerPoint Presentation</vt:lpstr>
      <vt:lpstr>PowerPoint Presentation</vt:lpstr>
    </vt:vector>
  </TitlesOfParts>
  <Company>Oshkosh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Debra.Zarling</dc:creator>
  <cp:lastModifiedBy>Deb Zarling</cp:lastModifiedBy>
  <cp:revision>55</cp:revision>
  <dcterms:created xsi:type="dcterms:W3CDTF">2018-07-01T16:39:53Z</dcterms:created>
  <dcterms:modified xsi:type="dcterms:W3CDTF">2018-07-02T23:31:08Z</dcterms:modified>
</cp:coreProperties>
</file>