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8" r:id="rId3"/>
    <p:sldId id="289" r:id="rId4"/>
    <p:sldId id="293" r:id="rId5"/>
    <p:sldId id="292" r:id="rId6"/>
    <p:sldId id="291" r:id="rId7"/>
    <p:sldId id="290" r:id="rId8"/>
    <p:sldId id="296" r:id="rId9"/>
    <p:sldId id="295" r:id="rId10"/>
    <p:sldId id="294" r:id="rId11"/>
    <p:sldId id="299" r:id="rId12"/>
    <p:sldId id="298" r:id="rId13"/>
    <p:sldId id="297" r:id="rId14"/>
    <p:sldId id="302" r:id="rId15"/>
    <p:sldId id="301" r:id="rId16"/>
    <p:sldId id="300" r:id="rId17"/>
    <p:sldId id="304" r:id="rId18"/>
    <p:sldId id="303" r:id="rId19"/>
    <p:sldId id="305" r:id="rId20"/>
    <p:sldId id="306" r:id="rId21"/>
    <p:sldId id="308" r:id="rId22"/>
    <p:sldId id="307" r:id="rId23"/>
    <p:sldId id="274" r:id="rId24"/>
    <p:sldId id="264" r:id="rId25"/>
  </p:sldIdLst>
  <p:sldSz cx="12188825"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0" autoAdjust="0"/>
    <p:restoredTop sz="92453" autoAdjust="0"/>
  </p:normalViewPr>
  <p:slideViewPr>
    <p:cSldViewPr>
      <p:cViewPr varScale="1">
        <p:scale>
          <a:sx n="63" d="100"/>
          <a:sy n="63" d="100"/>
        </p:scale>
        <p:origin x="592"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1814"/>
    </p:cViewPr>
  </p:outlineViewPr>
  <p:notesTextViewPr>
    <p:cViewPr>
      <p:scale>
        <a:sx n="1" d="1"/>
        <a:sy n="1" d="1"/>
      </p:scale>
      <p:origin x="0" y="0"/>
    </p:cViewPr>
  </p:notesTextViewPr>
  <p:notesViewPr>
    <p:cSldViewPr>
      <p:cViewPr varScale="1">
        <p:scale>
          <a:sx n="84" d="100"/>
          <a:sy n="84" d="100"/>
        </p:scale>
        <p:origin x="1002" y="6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Types</a:t>
            </a:r>
            <a:r>
              <a:rPr lang="en-US" sz="1400" b="1" baseline="0" dirty="0"/>
              <a:t> of "Help Chains" and how many Families pursued them </a:t>
            </a:r>
          </a:p>
          <a:p>
            <a:pPr>
              <a:defRPr b="1"/>
            </a:pPr>
            <a:r>
              <a:rPr lang="en-US" sz="1400" b="1" baseline="0" dirty="0"/>
              <a:t>Total Responses = 148</a:t>
            </a:r>
            <a:endParaRPr lang="en-US" sz="1400" b="1" dirty="0"/>
          </a:p>
        </c:rich>
      </c:tx>
      <c:layout>
        <c:manualLayout>
          <c:xMode val="edge"/>
          <c:yMode val="edge"/>
          <c:x val="0.13354063039499814"/>
          <c:y val="1.964080388767517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Sheet2!$G$1</c:f>
              <c:strCache>
                <c:ptCount val="1"/>
                <c:pt idx="0">
                  <c:v>QTY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Sheet2!$F$2:$F$11</c:f>
              <c:strCache>
                <c:ptCount val="10"/>
                <c:pt idx="0">
                  <c:v>Private tutoring</c:v>
                </c:pt>
                <c:pt idx="1">
                  <c:v>Assistive technology</c:v>
                </c:pt>
                <c:pt idx="2">
                  <c:v>Private evaluations</c:v>
                </c:pt>
                <c:pt idx="3">
                  <c:v>Training for myself</c:v>
                </c:pt>
                <c:pt idx="4">
                  <c:v>Emotional support with counseling</c:v>
                </c:pt>
                <c:pt idx="5">
                  <c:v>Traveling long distances</c:v>
                </c:pt>
                <c:pt idx="6">
                  <c:v>Private school</c:v>
                </c:pt>
                <c:pt idx="7">
                  <c:v>Home school</c:v>
                </c:pt>
                <c:pt idx="8">
                  <c:v>Training for my school</c:v>
                </c:pt>
                <c:pt idx="9">
                  <c:v>Relocation of your home</c:v>
                </c:pt>
              </c:strCache>
            </c:strRef>
          </c:cat>
          <c:val>
            <c:numRef>
              <c:f>Sheet2!$G$2:$G$11</c:f>
              <c:numCache>
                <c:formatCode>General</c:formatCode>
                <c:ptCount val="10"/>
                <c:pt idx="0">
                  <c:v>123</c:v>
                </c:pt>
                <c:pt idx="1">
                  <c:v>73</c:v>
                </c:pt>
                <c:pt idx="2">
                  <c:v>69</c:v>
                </c:pt>
                <c:pt idx="3">
                  <c:v>60</c:v>
                </c:pt>
                <c:pt idx="4">
                  <c:v>53</c:v>
                </c:pt>
                <c:pt idx="5">
                  <c:v>24</c:v>
                </c:pt>
                <c:pt idx="6">
                  <c:v>23</c:v>
                </c:pt>
                <c:pt idx="7">
                  <c:v>23</c:v>
                </c:pt>
                <c:pt idx="8">
                  <c:v>21</c:v>
                </c:pt>
                <c:pt idx="9">
                  <c:v>7</c:v>
                </c:pt>
              </c:numCache>
            </c:numRef>
          </c:val>
          <c:extLst>
            <c:ext xmlns:c16="http://schemas.microsoft.com/office/drawing/2014/chart" uri="{C3380CC4-5D6E-409C-BE32-E72D297353CC}">
              <c16:uniqueId val="{00000000-41BE-41D8-BDF8-D7B228FA6DA2}"/>
            </c:ext>
          </c:extLst>
        </c:ser>
        <c:dLbls>
          <c:showLegendKey val="0"/>
          <c:showVal val="0"/>
          <c:showCatName val="0"/>
          <c:showSerName val="0"/>
          <c:showPercent val="0"/>
          <c:showBubbleSize val="0"/>
        </c:dLbls>
        <c:gapWidth val="182"/>
        <c:axId val="455152536"/>
        <c:axId val="455155672"/>
      </c:barChart>
      <c:catAx>
        <c:axId val="455152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5155672"/>
        <c:crosses val="autoZero"/>
        <c:auto val="1"/>
        <c:lblAlgn val="ctr"/>
        <c:lblOffset val="100"/>
        <c:noMultiLvlLbl val="0"/>
      </c:catAx>
      <c:valAx>
        <c:axId val="455155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525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How have families tried to gain support</a:t>
            </a:r>
          </a:p>
          <a:p>
            <a:pPr>
              <a:defRPr b="1"/>
            </a:pPr>
            <a:r>
              <a:rPr lang="en-US" b="1"/>
              <a:t>How many "Help Chains" were pursued by a single family</a:t>
            </a:r>
          </a:p>
          <a:p>
            <a:pPr>
              <a:defRPr b="1"/>
            </a:pPr>
            <a:r>
              <a:rPr lang="en-US" b="1"/>
              <a:t>Total Responses = 148</a:t>
            </a:r>
          </a:p>
        </c:rich>
      </c:tx>
      <c:layout>
        <c:manualLayout>
          <c:xMode val="edge"/>
          <c:yMode val="edge"/>
          <c:x val="0.16102913356034809"/>
          <c:y val="1.83958793230316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Sheet2!$G$14</c:f>
              <c:strCache>
                <c:ptCount val="1"/>
                <c:pt idx="0">
                  <c:v>Families =</c:v>
                </c:pt>
              </c:strCache>
            </c:strRef>
          </c:tx>
          <c:spPr>
            <a:solidFill>
              <a:schemeClr val="accent1"/>
            </a:solidFill>
            <a:ln>
              <a:noFill/>
            </a:ln>
            <a:effectLst/>
          </c:spPr>
          <c:invertIfNegative val="0"/>
          <c:dLbls>
            <c:dLbl>
              <c:idx val="1"/>
              <c:layout>
                <c:manualLayout>
                  <c:x val="1.0150223304912671E-2"/>
                  <c:y val="0"/>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4E9-4A86-9E0F-265344CAAEAA}"/>
                </c:ext>
              </c:extLst>
            </c:dLbl>
            <c:dLbl>
              <c:idx val="5"/>
              <c:layout>
                <c:manualLayout>
                  <c:x val="2.0300446609826162E-3"/>
                  <c:y val="-1.6780913415507838E-2"/>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4E9-4A86-9E0F-265344CAAEAA}"/>
                </c:ext>
              </c:extLst>
            </c:dLbl>
            <c:dLbl>
              <c:idx val="7"/>
              <c:layout>
                <c:manualLayout>
                  <c:x val="2.0300446609825416E-3"/>
                  <c:y val="-2.6849461464812537E-2"/>
                </c:manualLayout>
              </c:layout>
              <c:dLblPos val="out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C4E9-4A86-9E0F-265344CAAE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Sheet2!$F$15:$F$23</c:f>
              <c:strCache>
                <c:ptCount val="9"/>
                <c:pt idx="0">
                  <c:v>1 Help Chains</c:v>
                </c:pt>
                <c:pt idx="1">
                  <c:v>3 Help Chains</c:v>
                </c:pt>
                <c:pt idx="2">
                  <c:v>2 Help Chains</c:v>
                </c:pt>
                <c:pt idx="3">
                  <c:v>4 Help Chains</c:v>
                </c:pt>
                <c:pt idx="4">
                  <c:v>6 Help Chains</c:v>
                </c:pt>
                <c:pt idx="5">
                  <c:v>5 Help Chains</c:v>
                </c:pt>
                <c:pt idx="6">
                  <c:v>7 Help Chains</c:v>
                </c:pt>
                <c:pt idx="7">
                  <c:v>9 Help Chains</c:v>
                </c:pt>
                <c:pt idx="8">
                  <c:v>8 Help Chains</c:v>
                </c:pt>
              </c:strCache>
            </c:strRef>
          </c:cat>
          <c:val>
            <c:numRef>
              <c:f>Sheet2!$G$15:$G$23</c:f>
              <c:numCache>
                <c:formatCode>General</c:formatCode>
                <c:ptCount val="9"/>
                <c:pt idx="0">
                  <c:v>32</c:v>
                </c:pt>
                <c:pt idx="1">
                  <c:v>32</c:v>
                </c:pt>
                <c:pt idx="2">
                  <c:v>28</c:v>
                </c:pt>
                <c:pt idx="3">
                  <c:v>23</c:v>
                </c:pt>
                <c:pt idx="4">
                  <c:v>17</c:v>
                </c:pt>
                <c:pt idx="5">
                  <c:v>8</c:v>
                </c:pt>
                <c:pt idx="6">
                  <c:v>7</c:v>
                </c:pt>
                <c:pt idx="7">
                  <c:v>1</c:v>
                </c:pt>
                <c:pt idx="8">
                  <c:v>0</c:v>
                </c:pt>
              </c:numCache>
            </c:numRef>
          </c:val>
          <c:extLst>
            <c:ext xmlns:c16="http://schemas.microsoft.com/office/drawing/2014/chart" uri="{C3380CC4-5D6E-409C-BE32-E72D297353CC}">
              <c16:uniqueId val="{00000003-C4E9-4A86-9E0F-265344CAAEAA}"/>
            </c:ext>
          </c:extLst>
        </c:ser>
        <c:dLbls>
          <c:showLegendKey val="0"/>
          <c:showVal val="0"/>
          <c:showCatName val="0"/>
          <c:showSerName val="0"/>
          <c:showPercent val="0"/>
          <c:showBubbleSize val="0"/>
        </c:dLbls>
        <c:gapWidth val="219"/>
        <c:overlap val="-27"/>
        <c:axId val="467280184"/>
        <c:axId val="467278616"/>
      </c:barChart>
      <c:catAx>
        <c:axId val="46728018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Number of Different Help Chains pursued</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7278616"/>
        <c:crosses val="autoZero"/>
        <c:auto val="1"/>
        <c:lblAlgn val="ctr"/>
        <c:lblOffset val="100"/>
        <c:noMultiLvlLbl val="0"/>
      </c:catAx>
      <c:valAx>
        <c:axId val="467278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Number </a:t>
                </a:r>
                <a:r>
                  <a:rPr lang="en-US" sz="1100" b="1" baseline="0" dirty="0"/>
                  <a:t>of Families </a:t>
                </a:r>
                <a:endParaRPr lang="en-US" sz="1100" b="1" dirty="0"/>
              </a:p>
            </c:rich>
          </c:tx>
          <c:layout>
            <c:manualLayout>
              <c:xMode val="edge"/>
              <c:yMode val="edge"/>
              <c:x val="1.8270401948842874E-2"/>
              <c:y val="0.41477370475793068"/>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2801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004A8D02-4E65-4CCD-8312-4AB164C6C77D}" type="datetimeFigureOut">
              <a:rPr lang="en-US"/>
              <a:t>8/22/2018</a:t>
            </a:fld>
            <a:endParaRPr/>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7A755D9-D361-47B8-9652-3B4EA9776CE5}" type="datetimeFigureOut">
              <a:rPr lang="en-US"/>
              <a:t>8/22/2018</a:t>
            </a:fld>
            <a:endParaRPr/>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2830" tIns="46415" rIns="92830" bIns="46415" rtlCol="0" anchor="ctr"/>
          <a:lstStyle/>
          <a:p>
            <a:endParaRPr/>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 Act =  Research Excellence and Advancements for Dyslexia  If</a:t>
            </a:r>
            <a:r>
              <a:rPr lang="en-US" baseline="0" dirty="0"/>
              <a:t> you have a deep understanding of dyslexia you become a better teacher of reading for everyone.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Looking for Research?  The University of Oregon and</a:t>
            </a:r>
            <a:r>
              <a:rPr lang="en-US" baseline="0" dirty="0"/>
              <a:t> the </a:t>
            </a:r>
            <a:r>
              <a:rPr lang="en-US" dirty="0"/>
              <a:t>Florida Center for Reading Research are</a:t>
            </a:r>
            <a:r>
              <a:rPr lang="en-US" baseline="0" dirty="0"/>
              <a:t> funding recipients. </a:t>
            </a:r>
            <a:r>
              <a:rPr lang="en-US" sz="1200" b="0" i="0" kern="1200" baseline="0" dirty="0">
                <a:solidFill>
                  <a:schemeClr val="tx1"/>
                </a:solidFill>
                <a:effectLst/>
                <a:latin typeface="+mn-lt"/>
                <a:ea typeface="+mn-ea"/>
                <a:cs typeface="+mn-cs"/>
              </a:rPr>
              <a:t>An</a:t>
            </a:r>
            <a:r>
              <a:rPr lang="en-US" sz="1200" b="0" i="0" kern="1200" dirty="0">
                <a:solidFill>
                  <a:schemeClr val="tx1"/>
                </a:solidFill>
                <a:effectLst/>
                <a:latin typeface="+mn-lt"/>
                <a:ea typeface="+mn-ea"/>
                <a:cs typeface="+mn-cs"/>
              </a:rPr>
              <a:t> $8 million grant will be spread out over five years and fund research at Florida State as well as several other partner institutions under Wagner’s lead including Haskins Laboratories, University of California at Irvine, University of California at San Francisco, University of Washington, Vanderbilt University, Purdue University, University of Oregon, Yale and Southern Methodist University.  </a:t>
            </a:r>
            <a:r>
              <a:rPr lang="en-US" baseline="0" dirty="0"/>
              <a:t>http://news.fsu.edu/news/education-society/2017/11/13/fsu-research-team-nets-8m-grant-focus-students-learning-disabilities/</a:t>
            </a:r>
          </a:p>
          <a:p>
            <a:endParaRPr lang="en-US" dirty="0"/>
          </a:p>
          <a:p>
            <a:r>
              <a:rPr lang="en-US" sz="1200" b="0" i="0" kern="1200" dirty="0">
                <a:solidFill>
                  <a:schemeClr val="tx1"/>
                </a:solidFill>
                <a:effectLst/>
                <a:latin typeface="+mn-lt"/>
                <a:ea typeface="+mn-ea"/>
                <a:cs typeface="+mn-cs"/>
              </a:rPr>
              <a:t>There are known stages of reading and at each stage you are looking for research that shows it is proven to be effective.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IDEA laws ask that for each stage/skill , the Essential Component of Reading Instruction (ECORI)</a:t>
            </a:r>
            <a:r>
              <a:rPr lang="en-US" sz="1200" b="1" i="0" kern="1200" dirty="0">
                <a:solidFill>
                  <a:schemeClr val="tx1"/>
                </a:solidFill>
                <a:effectLst/>
                <a:latin typeface="+mn-lt"/>
                <a:ea typeface="+mn-ea"/>
                <a:cs typeface="+mn-cs"/>
              </a:rPr>
              <a:t> Phonemic Awareness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Phonics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Fluency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Vocabulary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Comprehension</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Spelling</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meet this standard: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Scientifically based reading research The term “scientifically based reading research” means research that —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applies rigorous, systematic, and objective procedures to obtain valid knowledge relevant to reading development, reading instruction, and reading difficulties; and�(B) includes research that—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employs systematic, empirical methods that draw on observation or experiment;�(ii) involves rigorous data analyses that are adequate to test the stated hypotheses and justify the general conclusions drawn;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(iii) relies on measurements or observational methods that provide valid data across evaluators and observers and across multiple measurements and observations; and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(iv) has been accepted by a peer-reviewed journal or approved by a panel of independent experts through a comparably rigorous, objective, and scientific review</a:t>
            </a:r>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7839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E3B36274-F2B9-4C45-BBB4-0EDF4CD651A7}" type="slidenum">
              <a:rPr lang="en-US"/>
              <a:t>24</a:t>
            </a:fld>
            <a:endParaRPr lang="en-US"/>
          </a:p>
        </p:txBody>
      </p:sp>
    </p:spTree>
    <p:extLst>
      <p:ext uri="{BB962C8B-B14F-4D97-AF65-F5344CB8AC3E}">
        <p14:creationId xmlns:p14="http://schemas.microsoft.com/office/powerpoint/2010/main" val="183888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8/22/2018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8/22/2018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8/22/2018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8/22/2018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8/22/2018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8/22/2018</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8/22/2018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8/22/2018</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8/22/2018</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8/22/2018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8/22/2018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dpi.wi.gov/sms/special-needs-scholarship"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812" y="609600"/>
            <a:ext cx="10820400" cy="5029200"/>
          </a:xfrm>
        </p:spPr>
        <p:txBody>
          <a:bodyPr>
            <a:noAutofit/>
          </a:bodyPr>
          <a:lstStyle/>
          <a:p>
            <a:pPr algn="ctr"/>
            <a:r>
              <a:rPr lang="en-US" sz="3600" dirty="0">
                <a:solidFill>
                  <a:schemeClr val="tx1">
                    <a:lumMod val="50000"/>
                  </a:schemeClr>
                </a:solidFill>
              </a:rPr>
              <a:t> </a:t>
            </a:r>
            <a:r>
              <a:rPr lang="en-US" sz="3600" dirty="0">
                <a:solidFill>
                  <a:schemeClr val="tx1">
                    <a:lumMod val="50000"/>
                  </a:schemeClr>
                </a:solidFill>
                <a:latin typeface="Baskerville Old Face" panose="02020602080505020303" pitchFamily="18" charset="0"/>
              </a:rPr>
              <a:t>Legislative Council Study Committee </a:t>
            </a:r>
          </a:p>
          <a:p>
            <a:pPr algn="ctr"/>
            <a:r>
              <a:rPr lang="en-US" sz="3600" dirty="0">
                <a:solidFill>
                  <a:schemeClr val="tx1">
                    <a:lumMod val="50000"/>
                  </a:schemeClr>
                </a:solidFill>
                <a:latin typeface="Baskerville Old Face" panose="02020602080505020303" pitchFamily="18" charset="0"/>
              </a:rPr>
              <a:t>Identification and Management of Dyslexia</a:t>
            </a:r>
          </a:p>
          <a:p>
            <a:pPr algn="ctr"/>
            <a:endParaRPr lang="en-US" sz="3600" dirty="0">
              <a:solidFill>
                <a:schemeClr val="tx1">
                  <a:lumMod val="50000"/>
                </a:schemeClr>
              </a:solidFill>
            </a:endParaRPr>
          </a:p>
          <a:p>
            <a:pPr algn="ctr"/>
            <a:endParaRPr lang="en-US" sz="3600" dirty="0">
              <a:solidFill>
                <a:schemeClr val="tx1">
                  <a:lumMod val="50000"/>
                </a:schemeClr>
              </a:solidFill>
            </a:endParaRPr>
          </a:p>
          <a:p>
            <a:pPr algn="ctr"/>
            <a:endParaRPr lang="en-US" sz="3600" dirty="0">
              <a:solidFill>
                <a:schemeClr val="tx1">
                  <a:lumMod val="50000"/>
                </a:schemeClr>
              </a:solidFill>
            </a:endParaRPr>
          </a:p>
          <a:p>
            <a:pPr algn="ctr"/>
            <a:endParaRPr lang="en-US" sz="3600" dirty="0">
              <a:solidFill>
                <a:schemeClr val="tx1">
                  <a:lumMod val="50000"/>
                </a:schemeClr>
              </a:solidFill>
            </a:endParaRPr>
          </a:p>
          <a:p>
            <a:pPr algn="ctr"/>
            <a:endParaRPr lang="en-US" sz="3600" dirty="0">
              <a:solidFill>
                <a:schemeClr val="tx1">
                  <a:lumMod val="50000"/>
                </a:schemeClr>
              </a:solidFill>
            </a:endParaRPr>
          </a:p>
          <a:p>
            <a:pPr algn="ctr"/>
            <a:endParaRPr lang="en-US" sz="3600" dirty="0">
              <a:solidFill>
                <a:schemeClr val="tx1">
                  <a:lumMod val="50000"/>
                </a:schemeClr>
              </a:solidFill>
            </a:endParaRPr>
          </a:p>
          <a:p>
            <a:pPr algn="ctr"/>
            <a:endParaRPr lang="en-US" sz="4400" dirty="0">
              <a:solidFill>
                <a:schemeClr val="tx1">
                  <a:lumMod val="50000"/>
                </a:schemeClr>
              </a:solidFill>
            </a:endParaRPr>
          </a:p>
          <a:p>
            <a:pPr algn="ctr"/>
            <a:endParaRPr lang="en-US" sz="4400" dirty="0">
              <a:solidFill>
                <a:schemeClr val="tx1">
                  <a:lumMod val="50000"/>
                </a:schemeClr>
              </a:solidFill>
            </a:endParaRPr>
          </a:p>
          <a:p>
            <a:pPr algn="ctr"/>
            <a:r>
              <a:rPr lang="en-US" sz="4400" dirty="0">
                <a:solidFill>
                  <a:schemeClr val="tx1">
                    <a:lumMod val="50000"/>
                  </a:schemeClr>
                </a:solidFill>
              </a:rPr>
              <a:t>         </a:t>
            </a:r>
            <a:r>
              <a:rPr lang="en-US" sz="4400" dirty="0">
                <a:solidFill>
                  <a:schemeClr val="tx1">
                    <a:lumMod val="50000"/>
                  </a:schemeClr>
                </a:solidFill>
                <a:latin typeface="Baskerville Old Face" panose="02020602080505020303" pitchFamily="18" charset="0"/>
              </a:rPr>
              <a:t>Decoding Dyslexia Wisconsin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412" y="1752600"/>
            <a:ext cx="3505200" cy="3761677"/>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2" name="Picture 1"/>
          <p:cNvPicPr>
            <a:picLocks noChangeAspect="1"/>
          </p:cNvPicPr>
          <p:nvPr/>
        </p:nvPicPr>
        <p:blipFill>
          <a:blip r:embed="rId3"/>
          <a:stretch>
            <a:fillRect/>
          </a:stretch>
        </p:blipFill>
        <p:spPr>
          <a:xfrm>
            <a:off x="1827212" y="118836"/>
            <a:ext cx="6401355" cy="6255038"/>
          </a:xfrm>
          <a:prstGeom prst="rect">
            <a:avLst/>
          </a:prstGeom>
        </p:spPr>
      </p:pic>
      <p:pic>
        <p:nvPicPr>
          <p:cNvPr id="3" name="Picture 2"/>
          <p:cNvPicPr>
            <a:picLocks noChangeAspect="1"/>
          </p:cNvPicPr>
          <p:nvPr/>
        </p:nvPicPr>
        <p:blipFill>
          <a:blip r:embed="rId4"/>
          <a:stretch>
            <a:fillRect/>
          </a:stretch>
        </p:blipFill>
        <p:spPr>
          <a:xfrm>
            <a:off x="0" y="6373874"/>
            <a:ext cx="6620830" cy="329213"/>
          </a:xfrm>
          <a:prstGeom prst="rect">
            <a:avLst/>
          </a:prstGeom>
        </p:spPr>
      </p:pic>
    </p:spTree>
    <p:extLst>
      <p:ext uri="{BB962C8B-B14F-4D97-AF65-F5344CB8AC3E}">
        <p14:creationId xmlns:p14="http://schemas.microsoft.com/office/powerpoint/2010/main" val="40115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2" name="Rectangle 1"/>
          <p:cNvSpPr/>
          <p:nvPr/>
        </p:nvSpPr>
        <p:spPr>
          <a:xfrm>
            <a:off x="303212" y="1066800"/>
            <a:ext cx="5491231" cy="5339923"/>
          </a:xfrm>
          <a:prstGeom prst="rect">
            <a:avLst/>
          </a:prstGeom>
          <a:ln>
            <a:noFill/>
          </a:ln>
        </p:spPr>
        <p:txBody>
          <a:bodyPr wrap="square">
            <a:spAutoFit/>
          </a:bodyPr>
          <a:lstStyle/>
          <a:p>
            <a:pPr marL="342900" indent="-342900">
              <a:lnSpc>
                <a:spcPct val="150000"/>
              </a:lnSpc>
              <a:spcBef>
                <a:spcPts val="2400"/>
              </a:spcBef>
              <a:spcAft>
                <a:spcPts val="600"/>
              </a:spcAft>
              <a:buFont typeface="Arial" panose="020B0604020202020204" pitchFamily="34" charset="0"/>
              <a:buChar char="•"/>
            </a:pPr>
            <a:r>
              <a:rPr lang="en-US" dirty="0"/>
              <a:t>“You need to lower your expectations.”</a:t>
            </a:r>
          </a:p>
          <a:p>
            <a:pPr marL="342900" indent="-342900">
              <a:lnSpc>
                <a:spcPct val="150000"/>
              </a:lnSpc>
              <a:spcBef>
                <a:spcPts val="2400"/>
              </a:spcBef>
              <a:spcAft>
                <a:spcPts val="600"/>
              </a:spcAft>
              <a:buFont typeface="Arial" panose="020B0604020202020204" pitchFamily="34" charset="0"/>
              <a:buChar char="•"/>
            </a:pPr>
            <a:r>
              <a:rPr lang="en-US" dirty="0"/>
              <a:t>“Your son is lazy and unmotivated.”</a:t>
            </a:r>
          </a:p>
          <a:p>
            <a:pPr marL="342900" indent="-342900">
              <a:lnSpc>
                <a:spcPct val="150000"/>
              </a:lnSpc>
              <a:spcBef>
                <a:spcPts val="2400"/>
              </a:spcBef>
              <a:spcAft>
                <a:spcPts val="600"/>
              </a:spcAft>
              <a:buFont typeface="Arial" panose="020B0604020202020204" pitchFamily="34" charset="0"/>
              <a:buChar char="•"/>
            </a:pPr>
            <a:r>
              <a:rPr lang="en-US" dirty="0"/>
              <a:t> “There is no such thing as Dyslexia.” </a:t>
            </a:r>
          </a:p>
          <a:p>
            <a:pPr marL="342900" indent="-342900">
              <a:spcBef>
                <a:spcPts val="2400"/>
              </a:spcBef>
              <a:spcAft>
                <a:spcPts val="600"/>
              </a:spcAft>
              <a:buFont typeface="Arial" panose="020B0604020202020204" pitchFamily="34" charset="0"/>
              <a:buChar char="•"/>
            </a:pPr>
            <a:r>
              <a:rPr lang="en-US" dirty="0"/>
              <a:t>“No, your son can’t do things in a slightly different way, all kids have to learn the same way; that’s how we have always done it.</a:t>
            </a:r>
          </a:p>
          <a:p>
            <a:pPr marL="342900" indent="-342900">
              <a:lnSpc>
                <a:spcPct val="150000"/>
              </a:lnSpc>
              <a:spcBef>
                <a:spcPts val="2400"/>
              </a:spcBef>
              <a:spcAft>
                <a:spcPts val="600"/>
              </a:spcAft>
              <a:buFont typeface="Arial" panose="020B0604020202020204" pitchFamily="34" charset="0"/>
              <a:buChar char="•"/>
            </a:pPr>
            <a:r>
              <a:rPr lang="en-US" dirty="0"/>
              <a:t>“Testing scores are meaningless.”</a:t>
            </a:r>
          </a:p>
          <a:p>
            <a:pPr marL="342900" indent="-342900">
              <a:spcBef>
                <a:spcPts val="2400"/>
              </a:spcBef>
              <a:spcAft>
                <a:spcPts val="600"/>
              </a:spcAft>
              <a:buFont typeface="Arial" panose="020B0604020202020204" pitchFamily="34" charset="0"/>
              <a:buChar char="•"/>
            </a:pPr>
            <a:r>
              <a:rPr lang="en-US" dirty="0"/>
              <a:t>“We don’t recognize the “d’ word. It would be much easier if your child had ADHD, there is a medication for that.”</a:t>
            </a:r>
          </a:p>
        </p:txBody>
      </p:sp>
      <p:sp>
        <p:nvSpPr>
          <p:cNvPr id="3" name="Rectangle 2"/>
          <p:cNvSpPr/>
          <p:nvPr/>
        </p:nvSpPr>
        <p:spPr>
          <a:xfrm>
            <a:off x="6094412" y="1066800"/>
            <a:ext cx="5491231" cy="5020542"/>
          </a:xfrm>
          <a:prstGeom prst="rect">
            <a:avLst/>
          </a:prstGeom>
          <a:ln>
            <a:noFill/>
          </a:ln>
        </p:spPr>
        <p:txBody>
          <a:bodyPr wrap="square">
            <a:spAutoFit/>
          </a:bodyPr>
          <a:lstStyle/>
          <a:p>
            <a:pPr marL="342900" indent="-342900">
              <a:spcBef>
                <a:spcPts val="2400"/>
              </a:spcBef>
              <a:spcAft>
                <a:spcPts val="600"/>
              </a:spcAft>
              <a:buFont typeface="Arial" panose="020B0604020202020204" pitchFamily="34" charset="0"/>
              <a:buChar char="•"/>
            </a:pPr>
            <a:r>
              <a:rPr lang="en-US" dirty="0"/>
              <a:t>“Not all kids are born smart; someone has to stock shelves at Walmart, why not your kid?”</a:t>
            </a:r>
          </a:p>
          <a:p>
            <a:pPr marL="342900" indent="-342900">
              <a:lnSpc>
                <a:spcPct val="150000"/>
              </a:lnSpc>
              <a:spcBef>
                <a:spcPts val="2400"/>
              </a:spcBef>
              <a:spcAft>
                <a:spcPts val="600"/>
              </a:spcAft>
              <a:buFont typeface="Arial" panose="020B0604020202020204" pitchFamily="34" charset="0"/>
              <a:buChar char="•"/>
            </a:pPr>
            <a:r>
              <a:rPr lang="en-US" dirty="0"/>
              <a:t>“He will be a good laborer.”</a:t>
            </a:r>
          </a:p>
          <a:p>
            <a:pPr marL="342900" indent="-342900">
              <a:spcBef>
                <a:spcPts val="2400"/>
              </a:spcBef>
              <a:spcAft>
                <a:spcPts val="600"/>
              </a:spcAft>
              <a:buFont typeface="Arial" panose="020B0604020202020204" pitchFamily="34" charset="0"/>
              <a:buChar char="•"/>
            </a:pPr>
            <a:r>
              <a:rPr lang="en-US" dirty="0"/>
              <a:t>“She will catch up! I don’t know why your daughter has anxiety about school.”</a:t>
            </a:r>
          </a:p>
          <a:p>
            <a:pPr marL="342900" indent="-342900">
              <a:spcBef>
                <a:spcPts val="2400"/>
              </a:spcBef>
              <a:spcAft>
                <a:spcPts val="600"/>
              </a:spcAft>
              <a:buFont typeface="Arial" panose="020B0604020202020204" pitchFamily="34" charset="0"/>
              <a:buChar char="•"/>
            </a:pPr>
            <a:r>
              <a:rPr lang="en-US" dirty="0"/>
              <a:t>“He needs to get some “C”s and “B’ striving for all A’s is just un-realistic, he needs to fail better.”</a:t>
            </a:r>
          </a:p>
          <a:p>
            <a:pPr marL="342900" indent="-342900">
              <a:spcBef>
                <a:spcPts val="2400"/>
              </a:spcBef>
              <a:spcAft>
                <a:spcPts val="600"/>
              </a:spcAft>
              <a:buFont typeface="Arial" panose="020B0604020202020204" pitchFamily="34" charset="0"/>
              <a:buChar char="•"/>
            </a:pPr>
            <a:r>
              <a:rPr lang="en-US" dirty="0"/>
              <a:t>“If you keep taking your 6 year old child for tests she will think she has issues - so stop.”</a:t>
            </a:r>
          </a:p>
          <a:p>
            <a:pPr marL="342900" indent="-342900">
              <a:lnSpc>
                <a:spcPct val="150000"/>
              </a:lnSpc>
              <a:spcBef>
                <a:spcPts val="2400"/>
              </a:spcBef>
              <a:spcAft>
                <a:spcPts val="600"/>
              </a:spcAft>
              <a:buFont typeface="Arial" panose="020B0604020202020204" pitchFamily="34" charset="0"/>
              <a:buChar char="•"/>
            </a:pPr>
            <a:r>
              <a:rPr lang="en-US" dirty="0"/>
              <a:t>“School doesn’t test for Dyslexia.”</a:t>
            </a:r>
          </a:p>
        </p:txBody>
      </p:sp>
      <p:sp>
        <p:nvSpPr>
          <p:cNvPr id="5" name="Rectangle 4"/>
          <p:cNvSpPr/>
          <p:nvPr/>
        </p:nvSpPr>
        <p:spPr>
          <a:xfrm>
            <a:off x="1142143" y="398437"/>
            <a:ext cx="3485249" cy="523220"/>
          </a:xfrm>
          <a:prstGeom prst="rect">
            <a:avLst/>
          </a:prstGeom>
        </p:spPr>
        <p:txBody>
          <a:bodyPr wrap="none">
            <a:spAutoFit/>
          </a:bodyPr>
          <a:lstStyle/>
          <a:p>
            <a:r>
              <a:rPr lang="en-US" sz="2800" b="1" dirty="0"/>
              <a:t>Misunderstandings</a:t>
            </a:r>
            <a:r>
              <a:rPr lang="en-US" sz="2800" dirty="0"/>
              <a:t> </a:t>
            </a:r>
          </a:p>
        </p:txBody>
      </p:sp>
    </p:spTree>
    <p:extLst>
      <p:ext uri="{BB962C8B-B14F-4D97-AF65-F5344CB8AC3E}">
        <p14:creationId xmlns:p14="http://schemas.microsoft.com/office/powerpoint/2010/main" val="173942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2" name="Picture 1"/>
          <p:cNvPicPr>
            <a:picLocks noChangeAspect="1"/>
          </p:cNvPicPr>
          <p:nvPr/>
        </p:nvPicPr>
        <p:blipFill>
          <a:blip r:embed="rId3"/>
          <a:stretch>
            <a:fillRect/>
          </a:stretch>
        </p:blipFill>
        <p:spPr>
          <a:xfrm>
            <a:off x="1217612" y="1676400"/>
            <a:ext cx="4651651" cy="4304149"/>
          </a:xfrm>
          <a:prstGeom prst="rect">
            <a:avLst/>
          </a:prstGeom>
        </p:spPr>
      </p:pic>
      <p:sp>
        <p:nvSpPr>
          <p:cNvPr id="3" name="Rectangle 2"/>
          <p:cNvSpPr/>
          <p:nvPr/>
        </p:nvSpPr>
        <p:spPr>
          <a:xfrm>
            <a:off x="1370012" y="424744"/>
            <a:ext cx="6778074" cy="523220"/>
          </a:xfrm>
          <a:prstGeom prst="rect">
            <a:avLst/>
          </a:prstGeom>
        </p:spPr>
        <p:txBody>
          <a:bodyPr wrap="none">
            <a:spAutoFit/>
          </a:bodyPr>
          <a:lstStyle/>
          <a:p>
            <a:r>
              <a:rPr lang="en-US" sz="2800" dirty="0"/>
              <a:t>Common Struggles Families Have Shared</a:t>
            </a:r>
          </a:p>
        </p:txBody>
      </p:sp>
      <p:sp>
        <p:nvSpPr>
          <p:cNvPr id="5" name="Rectangle 4"/>
          <p:cNvSpPr/>
          <p:nvPr/>
        </p:nvSpPr>
        <p:spPr>
          <a:xfrm>
            <a:off x="6551612" y="1130314"/>
            <a:ext cx="4263749" cy="4832092"/>
          </a:xfrm>
          <a:prstGeom prst="rect">
            <a:avLst/>
          </a:prstGeom>
        </p:spPr>
        <p:txBody>
          <a:bodyPr wrap="square">
            <a:spAutoFit/>
          </a:bodyPr>
          <a:lstStyle/>
          <a:p>
            <a:r>
              <a:rPr lang="en-US" sz="2800" dirty="0"/>
              <a:t>Lowered expectations</a:t>
            </a:r>
          </a:p>
          <a:p>
            <a:endParaRPr lang="en-US" sz="2800" dirty="0"/>
          </a:p>
          <a:p>
            <a:r>
              <a:rPr lang="en-US" sz="2800" dirty="0"/>
              <a:t>Asking for assistive technology or accommodations was interpreted as cheating</a:t>
            </a:r>
          </a:p>
          <a:p>
            <a:endParaRPr lang="en-US" sz="2800" dirty="0"/>
          </a:p>
          <a:p>
            <a:r>
              <a:rPr lang="en-US" sz="2800" dirty="0"/>
              <a:t>School does not acknowledge dyslexia so they don’t have to provide support</a:t>
            </a:r>
          </a:p>
        </p:txBody>
      </p:sp>
    </p:spTree>
    <p:extLst>
      <p:ext uri="{BB962C8B-B14F-4D97-AF65-F5344CB8AC3E}">
        <p14:creationId xmlns:p14="http://schemas.microsoft.com/office/powerpoint/2010/main" val="44652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2" name="Rectangle 1"/>
          <p:cNvSpPr/>
          <p:nvPr/>
        </p:nvSpPr>
        <p:spPr>
          <a:xfrm>
            <a:off x="1522412" y="508000"/>
            <a:ext cx="9980613" cy="4585871"/>
          </a:xfrm>
          <a:prstGeom prst="rect">
            <a:avLst/>
          </a:prstGeom>
        </p:spPr>
        <p:txBody>
          <a:bodyPr wrap="square">
            <a:spAutoFit/>
          </a:bodyPr>
          <a:lstStyle/>
          <a:p>
            <a:r>
              <a:rPr lang="en-US" sz="4000" dirty="0"/>
              <a:t>What Is Dyslexia? </a:t>
            </a:r>
          </a:p>
          <a:p>
            <a:endParaRPr lang="en-US" sz="2800" dirty="0"/>
          </a:p>
          <a:p>
            <a:endParaRPr lang="en-US" sz="2800" dirty="0"/>
          </a:p>
          <a:p>
            <a:r>
              <a:rPr lang="en-US" sz="2800" dirty="0"/>
              <a:t>Brain based learning difference affecting Language Processing </a:t>
            </a:r>
          </a:p>
          <a:p>
            <a:endParaRPr lang="en-US" sz="2800" dirty="0"/>
          </a:p>
          <a:p>
            <a:endParaRPr lang="en-US" sz="2800" dirty="0"/>
          </a:p>
          <a:p>
            <a:r>
              <a:rPr lang="en-US" sz="2800" dirty="0"/>
              <a:t>Is not related to Intelligence/IQ</a:t>
            </a:r>
          </a:p>
          <a:p>
            <a:endParaRPr lang="en-US" sz="2800" dirty="0"/>
          </a:p>
          <a:p>
            <a:endParaRPr lang="en-US" sz="2800" dirty="0"/>
          </a:p>
          <a:p>
            <a:r>
              <a:rPr lang="en-US" sz="2800" dirty="0"/>
              <a:t>Affects life functions: Reading and Processing Language</a:t>
            </a:r>
          </a:p>
        </p:txBody>
      </p:sp>
    </p:spTree>
    <p:extLst>
      <p:ext uri="{BB962C8B-B14F-4D97-AF65-F5344CB8AC3E}">
        <p14:creationId xmlns:p14="http://schemas.microsoft.com/office/powerpoint/2010/main" val="14423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3" name="Rectangle 2"/>
          <p:cNvSpPr/>
          <p:nvPr/>
        </p:nvSpPr>
        <p:spPr>
          <a:xfrm>
            <a:off x="2589212" y="2819400"/>
            <a:ext cx="6937412" cy="523220"/>
          </a:xfrm>
          <a:prstGeom prst="rect">
            <a:avLst/>
          </a:prstGeom>
        </p:spPr>
        <p:txBody>
          <a:bodyPr wrap="none">
            <a:spAutoFit/>
          </a:bodyPr>
          <a:lstStyle/>
          <a:p>
            <a:r>
              <a:rPr lang="en-US" sz="2800" dirty="0"/>
              <a:t>May 2018  Dyslexia Survey, 157 responded</a:t>
            </a:r>
          </a:p>
        </p:txBody>
      </p:sp>
    </p:spTree>
    <p:extLst>
      <p:ext uri="{BB962C8B-B14F-4D97-AF65-F5344CB8AC3E}">
        <p14:creationId xmlns:p14="http://schemas.microsoft.com/office/powerpoint/2010/main" val="57527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5" name="Picture 4"/>
          <p:cNvPicPr>
            <a:picLocks noChangeAspect="1"/>
          </p:cNvPicPr>
          <p:nvPr/>
        </p:nvPicPr>
        <p:blipFill>
          <a:blip r:embed="rId3"/>
          <a:stretch>
            <a:fillRect/>
          </a:stretch>
        </p:blipFill>
        <p:spPr>
          <a:xfrm>
            <a:off x="6246812" y="2280665"/>
            <a:ext cx="5712447" cy="3535986"/>
          </a:xfrm>
          <a:prstGeom prst="rect">
            <a:avLst/>
          </a:prstGeom>
        </p:spPr>
      </p:pic>
      <p:grpSp>
        <p:nvGrpSpPr>
          <p:cNvPr id="8" name="Group 7"/>
          <p:cNvGrpSpPr/>
          <p:nvPr/>
        </p:nvGrpSpPr>
        <p:grpSpPr>
          <a:xfrm>
            <a:off x="156481" y="2269316"/>
            <a:ext cx="5712447" cy="3535986"/>
            <a:chOff x="156481" y="2269316"/>
            <a:chExt cx="5712447" cy="3535986"/>
          </a:xfrm>
        </p:grpSpPr>
        <p:pic>
          <p:nvPicPr>
            <p:cNvPr id="2" name="Picture 1"/>
            <p:cNvPicPr>
              <a:picLocks noChangeAspect="1"/>
            </p:cNvPicPr>
            <p:nvPr/>
          </p:nvPicPr>
          <p:blipFill>
            <a:blip r:embed="rId4"/>
            <a:stretch>
              <a:fillRect/>
            </a:stretch>
          </p:blipFill>
          <p:spPr>
            <a:xfrm>
              <a:off x="156481" y="2269316"/>
              <a:ext cx="5712447" cy="3535986"/>
            </a:xfrm>
            <a:prstGeom prst="rect">
              <a:avLst/>
            </a:prstGeom>
          </p:spPr>
        </p:pic>
        <p:sp>
          <p:nvSpPr>
            <p:cNvPr id="7" name="Rectangle 6"/>
            <p:cNvSpPr/>
            <p:nvPr/>
          </p:nvSpPr>
          <p:spPr>
            <a:xfrm>
              <a:off x="227012" y="2419794"/>
              <a:ext cx="8382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9" name="TextBox 8"/>
          <p:cNvSpPr txBox="1"/>
          <p:nvPr/>
        </p:nvSpPr>
        <p:spPr>
          <a:xfrm>
            <a:off x="227012" y="1205282"/>
            <a:ext cx="4724400" cy="523220"/>
          </a:xfrm>
          <a:prstGeom prst="rect">
            <a:avLst/>
          </a:prstGeom>
          <a:noFill/>
        </p:spPr>
        <p:txBody>
          <a:bodyPr wrap="square" rtlCol="0">
            <a:spAutoFit/>
          </a:bodyPr>
          <a:lstStyle/>
          <a:p>
            <a:r>
              <a:rPr lang="en-US" sz="2800" dirty="0"/>
              <a:t>Demographics</a:t>
            </a:r>
          </a:p>
        </p:txBody>
      </p:sp>
      <p:sp>
        <p:nvSpPr>
          <p:cNvPr id="10" name="TextBox 9"/>
          <p:cNvSpPr txBox="1"/>
          <p:nvPr/>
        </p:nvSpPr>
        <p:spPr>
          <a:xfrm>
            <a:off x="6246812" y="1192201"/>
            <a:ext cx="4724400" cy="523220"/>
          </a:xfrm>
          <a:prstGeom prst="rect">
            <a:avLst/>
          </a:prstGeom>
          <a:noFill/>
        </p:spPr>
        <p:txBody>
          <a:bodyPr wrap="square" rtlCol="0">
            <a:spAutoFit/>
          </a:bodyPr>
          <a:lstStyle/>
          <a:p>
            <a:r>
              <a:rPr lang="en-US" sz="2800" dirty="0"/>
              <a:t>Age Diagnosed</a:t>
            </a:r>
          </a:p>
        </p:txBody>
      </p:sp>
    </p:spTree>
    <p:extLst>
      <p:ext uri="{BB962C8B-B14F-4D97-AF65-F5344CB8AC3E}">
        <p14:creationId xmlns:p14="http://schemas.microsoft.com/office/powerpoint/2010/main" val="343407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6" name="Rectangle 5"/>
          <p:cNvSpPr/>
          <p:nvPr/>
        </p:nvSpPr>
        <p:spPr>
          <a:xfrm>
            <a:off x="303212" y="5500862"/>
            <a:ext cx="5718544" cy="738664"/>
          </a:xfrm>
          <a:prstGeom prst="rect">
            <a:avLst/>
          </a:prstGeom>
        </p:spPr>
        <p:txBody>
          <a:bodyPr wrap="square">
            <a:spAutoFit/>
          </a:bodyPr>
          <a:lstStyle/>
          <a:p>
            <a:r>
              <a:rPr lang="en-US" sz="1400" dirty="0"/>
              <a:t>“Somewhat” means: Alternate test format ( such as word banks) Digital Text to Speech, More time for tests, Quiet room for test taking, copy of class notes for children with IEP’s only.</a:t>
            </a:r>
          </a:p>
        </p:txBody>
      </p:sp>
      <p:grpSp>
        <p:nvGrpSpPr>
          <p:cNvPr id="7" name="Group 6"/>
          <p:cNvGrpSpPr/>
          <p:nvPr/>
        </p:nvGrpSpPr>
        <p:grpSpPr>
          <a:xfrm>
            <a:off x="303212" y="1492125"/>
            <a:ext cx="5718544" cy="3529890"/>
            <a:chOff x="303212" y="1492125"/>
            <a:chExt cx="5718544" cy="3529890"/>
          </a:xfrm>
        </p:grpSpPr>
        <p:pic>
          <p:nvPicPr>
            <p:cNvPr id="2" name="Picture 1"/>
            <p:cNvPicPr>
              <a:picLocks noChangeAspect="1"/>
            </p:cNvPicPr>
            <p:nvPr/>
          </p:nvPicPr>
          <p:blipFill>
            <a:blip r:embed="rId3"/>
            <a:stretch>
              <a:fillRect/>
            </a:stretch>
          </p:blipFill>
          <p:spPr>
            <a:xfrm>
              <a:off x="303212" y="1492125"/>
              <a:ext cx="5718544" cy="3529890"/>
            </a:xfrm>
            <a:prstGeom prst="rect">
              <a:avLst/>
            </a:prstGeom>
          </p:spPr>
        </p:pic>
        <p:sp>
          <p:nvSpPr>
            <p:cNvPr id="5" name="Rectangle 4"/>
            <p:cNvSpPr/>
            <p:nvPr/>
          </p:nvSpPr>
          <p:spPr>
            <a:xfrm>
              <a:off x="455612" y="1676400"/>
              <a:ext cx="762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9" name="Group 8"/>
          <p:cNvGrpSpPr/>
          <p:nvPr/>
        </p:nvGrpSpPr>
        <p:grpSpPr>
          <a:xfrm>
            <a:off x="6170612" y="1486029"/>
            <a:ext cx="5712447" cy="3535986"/>
            <a:chOff x="6170612" y="1486029"/>
            <a:chExt cx="5712447" cy="3535986"/>
          </a:xfrm>
        </p:grpSpPr>
        <p:pic>
          <p:nvPicPr>
            <p:cNvPr id="3" name="Picture 2"/>
            <p:cNvPicPr>
              <a:picLocks noChangeAspect="1"/>
            </p:cNvPicPr>
            <p:nvPr/>
          </p:nvPicPr>
          <p:blipFill>
            <a:blip r:embed="rId4"/>
            <a:stretch>
              <a:fillRect/>
            </a:stretch>
          </p:blipFill>
          <p:spPr>
            <a:xfrm>
              <a:off x="6170612" y="1486029"/>
              <a:ext cx="5712447" cy="3535986"/>
            </a:xfrm>
            <a:prstGeom prst="rect">
              <a:avLst/>
            </a:prstGeom>
          </p:spPr>
        </p:pic>
        <p:sp>
          <p:nvSpPr>
            <p:cNvPr id="8" name="Rectangle 7"/>
            <p:cNvSpPr/>
            <p:nvPr/>
          </p:nvSpPr>
          <p:spPr>
            <a:xfrm>
              <a:off x="6323012" y="1676400"/>
              <a:ext cx="762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564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grpSp>
        <p:nvGrpSpPr>
          <p:cNvPr id="6" name="Group 5"/>
          <p:cNvGrpSpPr/>
          <p:nvPr/>
        </p:nvGrpSpPr>
        <p:grpSpPr>
          <a:xfrm>
            <a:off x="303212" y="1752600"/>
            <a:ext cx="5718544" cy="3529890"/>
            <a:chOff x="303212" y="1752600"/>
            <a:chExt cx="5718544" cy="3529890"/>
          </a:xfrm>
        </p:grpSpPr>
        <p:pic>
          <p:nvPicPr>
            <p:cNvPr id="2" name="Picture 1"/>
            <p:cNvPicPr>
              <a:picLocks noChangeAspect="1"/>
            </p:cNvPicPr>
            <p:nvPr/>
          </p:nvPicPr>
          <p:blipFill>
            <a:blip r:embed="rId3"/>
            <a:stretch>
              <a:fillRect/>
            </a:stretch>
          </p:blipFill>
          <p:spPr>
            <a:xfrm>
              <a:off x="303212" y="1752600"/>
              <a:ext cx="5718544" cy="3529890"/>
            </a:xfrm>
            <a:prstGeom prst="rect">
              <a:avLst/>
            </a:prstGeom>
          </p:spPr>
        </p:pic>
        <p:sp>
          <p:nvSpPr>
            <p:cNvPr id="3" name="Rectangle 2"/>
            <p:cNvSpPr/>
            <p:nvPr/>
          </p:nvSpPr>
          <p:spPr>
            <a:xfrm>
              <a:off x="455612" y="1905000"/>
              <a:ext cx="762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8" name="Group 7"/>
          <p:cNvGrpSpPr/>
          <p:nvPr/>
        </p:nvGrpSpPr>
        <p:grpSpPr>
          <a:xfrm>
            <a:off x="6170612" y="1746504"/>
            <a:ext cx="5712447" cy="3535986"/>
            <a:chOff x="6170612" y="1746504"/>
            <a:chExt cx="5712447" cy="3535986"/>
          </a:xfrm>
        </p:grpSpPr>
        <p:pic>
          <p:nvPicPr>
            <p:cNvPr id="5" name="Picture 4"/>
            <p:cNvPicPr>
              <a:picLocks noChangeAspect="1"/>
            </p:cNvPicPr>
            <p:nvPr/>
          </p:nvPicPr>
          <p:blipFill>
            <a:blip r:embed="rId4"/>
            <a:stretch>
              <a:fillRect/>
            </a:stretch>
          </p:blipFill>
          <p:spPr>
            <a:xfrm>
              <a:off x="6170612" y="1746504"/>
              <a:ext cx="5712447" cy="3535986"/>
            </a:xfrm>
            <a:prstGeom prst="rect">
              <a:avLst/>
            </a:prstGeom>
          </p:spPr>
        </p:pic>
        <p:sp>
          <p:nvSpPr>
            <p:cNvPr id="7" name="Rectangle 6"/>
            <p:cNvSpPr/>
            <p:nvPr/>
          </p:nvSpPr>
          <p:spPr>
            <a:xfrm>
              <a:off x="6323012" y="1905000"/>
              <a:ext cx="762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108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2" name="Picture 1"/>
          <p:cNvPicPr>
            <a:picLocks noChangeAspect="1"/>
          </p:cNvPicPr>
          <p:nvPr/>
        </p:nvPicPr>
        <p:blipFill>
          <a:blip r:embed="rId3"/>
          <a:stretch>
            <a:fillRect/>
          </a:stretch>
        </p:blipFill>
        <p:spPr>
          <a:xfrm>
            <a:off x="303212" y="1295400"/>
            <a:ext cx="5657395" cy="4495800"/>
          </a:xfrm>
          <a:prstGeom prst="rect">
            <a:avLst/>
          </a:prstGeom>
        </p:spPr>
      </p:pic>
      <p:pic>
        <p:nvPicPr>
          <p:cNvPr id="5" name="Picture 4"/>
          <p:cNvPicPr>
            <a:picLocks noChangeAspect="1"/>
          </p:cNvPicPr>
          <p:nvPr/>
        </p:nvPicPr>
        <p:blipFill>
          <a:blip r:embed="rId4"/>
          <a:stretch>
            <a:fillRect/>
          </a:stretch>
        </p:blipFill>
        <p:spPr>
          <a:xfrm>
            <a:off x="6170612" y="1295400"/>
            <a:ext cx="5852667" cy="4495800"/>
          </a:xfrm>
          <a:prstGeom prst="rect">
            <a:avLst/>
          </a:prstGeom>
        </p:spPr>
      </p:pic>
      <p:sp>
        <p:nvSpPr>
          <p:cNvPr id="3" name="TextBox 2"/>
          <p:cNvSpPr txBox="1"/>
          <p:nvPr/>
        </p:nvSpPr>
        <p:spPr>
          <a:xfrm>
            <a:off x="760412" y="6248400"/>
            <a:ext cx="4057970" cy="276999"/>
          </a:xfrm>
          <a:prstGeom prst="rect">
            <a:avLst/>
          </a:prstGeom>
          <a:noFill/>
        </p:spPr>
        <p:txBody>
          <a:bodyPr wrap="none" rtlCol="0">
            <a:spAutoFit/>
          </a:bodyPr>
          <a:lstStyle/>
          <a:p>
            <a:r>
              <a:rPr lang="en-US" sz="1200" dirty="0"/>
              <a:t>https://www.edchoice.org/school-choice/state/wisconsin/</a:t>
            </a:r>
          </a:p>
        </p:txBody>
      </p:sp>
      <p:sp>
        <p:nvSpPr>
          <p:cNvPr id="6" name="TextBox 5"/>
          <p:cNvSpPr txBox="1"/>
          <p:nvPr/>
        </p:nvSpPr>
        <p:spPr>
          <a:xfrm>
            <a:off x="684212" y="5879068"/>
            <a:ext cx="3642344" cy="369332"/>
          </a:xfrm>
          <a:prstGeom prst="rect">
            <a:avLst/>
          </a:prstGeom>
          <a:noFill/>
        </p:spPr>
        <p:txBody>
          <a:bodyPr wrap="none" rtlCol="0">
            <a:spAutoFit/>
          </a:bodyPr>
          <a:lstStyle/>
          <a:p>
            <a:r>
              <a:rPr lang="en-US" dirty="0"/>
              <a:t>  </a:t>
            </a:r>
            <a:r>
              <a:rPr lang="en-US" sz="1200" dirty="0">
                <a:solidFill>
                  <a:schemeClr val="tx1">
                    <a:lumMod val="95000"/>
                    <a:lumOff val="5000"/>
                  </a:schemeClr>
                </a:solidFill>
                <a:hlinkClick r:id="rId5"/>
              </a:rPr>
              <a:t>https://dpi.wi.gov/sms/special-needs-scholarship</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83012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898535244"/>
              </p:ext>
            </p:extLst>
          </p:nvPr>
        </p:nvGraphicFramePr>
        <p:xfrm>
          <a:off x="142738" y="1676400"/>
          <a:ext cx="5265873" cy="3784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509100094"/>
              </p:ext>
            </p:extLst>
          </p:nvPr>
        </p:nvGraphicFramePr>
        <p:xfrm>
          <a:off x="5637212" y="1676399"/>
          <a:ext cx="6256020" cy="37840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4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5" name="TextBox 4"/>
          <p:cNvSpPr txBox="1"/>
          <p:nvPr/>
        </p:nvSpPr>
        <p:spPr>
          <a:xfrm>
            <a:off x="1217612" y="500743"/>
            <a:ext cx="10818813" cy="5452647"/>
          </a:xfrm>
          <a:prstGeom prst="rect">
            <a:avLst/>
          </a:prstGeom>
          <a:noFill/>
        </p:spPr>
        <p:txBody>
          <a:bodyPr wrap="square" rtlCol="0">
            <a:spAutoFit/>
          </a:bodyPr>
          <a:lstStyle/>
          <a:p>
            <a:r>
              <a:rPr lang="en-US" sz="3200" dirty="0"/>
              <a:t>Barbara Felix MA CALP</a:t>
            </a:r>
          </a:p>
          <a:p>
            <a:endParaRPr lang="en-US" sz="3200" dirty="0"/>
          </a:p>
          <a:p>
            <a:pPr>
              <a:lnSpc>
                <a:spcPct val="150000"/>
              </a:lnSpc>
            </a:pPr>
            <a:r>
              <a:rPr lang="en-US" sz="2400" dirty="0"/>
              <a:t>Founder and director of Dyslexia Achievement Center, LLC, a private practice instructional clinic in Elm Grove, WI. </a:t>
            </a:r>
          </a:p>
          <a:p>
            <a:pPr>
              <a:lnSpc>
                <a:spcPct val="150000"/>
              </a:lnSpc>
            </a:pPr>
            <a:endParaRPr lang="en-US" sz="2400" dirty="0"/>
          </a:p>
          <a:p>
            <a:pPr>
              <a:lnSpc>
                <a:spcPct val="150000"/>
              </a:lnSpc>
            </a:pPr>
            <a:r>
              <a:rPr lang="en-US" sz="2400" dirty="0"/>
              <a:t>Former Executive Director of Literacy Services of Wisconsin. </a:t>
            </a:r>
          </a:p>
          <a:p>
            <a:pPr>
              <a:lnSpc>
                <a:spcPct val="150000"/>
              </a:lnSpc>
            </a:pPr>
            <a:endParaRPr lang="en-US" sz="2400" dirty="0"/>
          </a:p>
          <a:p>
            <a:pPr>
              <a:lnSpc>
                <a:spcPct val="150000"/>
              </a:lnSpc>
            </a:pPr>
            <a:r>
              <a:rPr lang="en-US" sz="2400" dirty="0"/>
              <a:t>Initial Orton-</a:t>
            </a:r>
            <a:r>
              <a:rPr lang="en-US" sz="2400" dirty="0" err="1"/>
              <a:t>Gillingham</a:t>
            </a:r>
            <a:r>
              <a:rPr lang="en-US" sz="2400" dirty="0"/>
              <a:t> training through the 32degree Masonic Children’s Dyslexia Center in Milwaukee. Additional Orton-</a:t>
            </a:r>
            <a:r>
              <a:rPr lang="en-US" sz="2400" dirty="0" err="1"/>
              <a:t>Gillingham</a:t>
            </a:r>
            <a:r>
              <a:rPr lang="en-US" sz="2400" dirty="0"/>
              <a:t> training through The Minnesota Reading Center in Rochester, Minnesota. </a:t>
            </a:r>
          </a:p>
        </p:txBody>
      </p:sp>
    </p:spTree>
    <p:extLst>
      <p:ext uri="{BB962C8B-B14F-4D97-AF65-F5344CB8AC3E}">
        <p14:creationId xmlns:p14="http://schemas.microsoft.com/office/powerpoint/2010/main" val="273849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2" name="Rectangle 1"/>
          <p:cNvSpPr/>
          <p:nvPr/>
        </p:nvSpPr>
        <p:spPr>
          <a:xfrm>
            <a:off x="1293812" y="2142507"/>
            <a:ext cx="9140825" cy="4247317"/>
          </a:xfrm>
          <a:prstGeom prst="rect">
            <a:avLst/>
          </a:prstGeom>
        </p:spPr>
        <p:txBody>
          <a:bodyPr wrap="square">
            <a:spAutoFit/>
          </a:bodyPr>
          <a:lstStyle/>
          <a:p>
            <a:pPr marL="457200" indent="-457200">
              <a:buFont typeface="Arial" panose="020B0604020202020204" pitchFamily="34" charset="0"/>
              <a:buChar char="•"/>
            </a:pPr>
            <a:r>
              <a:rPr lang="en-US" sz="2800" dirty="0"/>
              <a:t>Recognize dyslexia at school.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Professional development for teachers, train teachers in Universities, Quality Pre Service at the undergraduate level.</a:t>
            </a:r>
          </a:p>
          <a:p>
            <a:endParaRPr lang="en-US" sz="2800" dirty="0"/>
          </a:p>
          <a:p>
            <a:pPr marL="457200" indent="-457200">
              <a:buFont typeface="Arial" panose="020B0604020202020204" pitchFamily="34" charset="0"/>
              <a:buChar char="•"/>
            </a:pPr>
            <a:r>
              <a:rPr lang="en-US" sz="2800" dirty="0"/>
              <a:t>Provide Scientifically based reading instruction to all children .</a:t>
            </a:r>
          </a:p>
          <a:p>
            <a:endParaRPr lang="en-US" sz="2800" dirty="0"/>
          </a:p>
          <a:p>
            <a:endParaRPr lang="en-US" dirty="0"/>
          </a:p>
        </p:txBody>
      </p:sp>
      <p:sp>
        <p:nvSpPr>
          <p:cNvPr id="3" name="Rectangle 2"/>
          <p:cNvSpPr/>
          <p:nvPr/>
        </p:nvSpPr>
        <p:spPr>
          <a:xfrm>
            <a:off x="1293812" y="304800"/>
            <a:ext cx="10210800" cy="1077218"/>
          </a:xfrm>
          <a:prstGeom prst="rect">
            <a:avLst/>
          </a:prstGeom>
        </p:spPr>
        <p:txBody>
          <a:bodyPr wrap="square">
            <a:spAutoFit/>
          </a:bodyPr>
          <a:lstStyle/>
          <a:p>
            <a:r>
              <a:rPr lang="en-US" sz="3200" b="1" dirty="0"/>
              <a:t>Key Comments &amp; Suggestions from Survey Results for Improvement: </a:t>
            </a:r>
          </a:p>
        </p:txBody>
      </p:sp>
    </p:spTree>
    <p:extLst>
      <p:ext uri="{BB962C8B-B14F-4D97-AF65-F5344CB8AC3E}">
        <p14:creationId xmlns:p14="http://schemas.microsoft.com/office/powerpoint/2010/main" val="37595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2" name="Picture 1"/>
          <p:cNvPicPr>
            <a:picLocks noChangeAspect="1"/>
          </p:cNvPicPr>
          <p:nvPr/>
        </p:nvPicPr>
        <p:blipFill>
          <a:blip r:embed="rId3"/>
          <a:stretch>
            <a:fillRect/>
          </a:stretch>
        </p:blipFill>
        <p:spPr>
          <a:xfrm>
            <a:off x="1522412" y="0"/>
            <a:ext cx="7403592" cy="6267149"/>
          </a:xfrm>
          <a:prstGeom prst="rect">
            <a:avLst/>
          </a:prstGeom>
        </p:spPr>
      </p:pic>
      <p:pic>
        <p:nvPicPr>
          <p:cNvPr id="5" name="Picture 4"/>
          <p:cNvPicPr>
            <a:picLocks noChangeAspect="1"/>
          </p:cNvPicPr>
          <p:nvPr/>
        </p:nvPicPr>
        <p:blipFill>
          <a:blip r:embed="rId4"/>
          <a:stretch>
            <a:fillRect/>
          </a:stretch>
        </p:blipFill>
        <p:spPr>
          <a:xfrm>
            <a:off x="684212" y="6267149"/>
            <a:ext cx="6133108" cy="323116"/>
          </a:xfrm>
          <a:prstGeom prst="rect">
            <a:avLst/>
          </a:prstGeom>
        </p:spPr>
      </p:pic>
      <p:sp>
        <p:nvSpPr>
          <p:cNvPr id="3" name="TextBox 2"/>
          <p:cNvSpPr txBox="1"/>
          <p:nvPr/>
        </p:nvSpPr>
        <p:spPr>
          <a:xfrm>
            <a:off x="7923212" y="6267149"/>
            <a:ext cx="3041217" cy="261610"/>
          </a:xfrm>
          <a:prstGeom prst="rect">
            <a:avLst/>
          </a:prstGeom>
          <a:noFill/>
        </p:spPr>
        <p:txBody>
          <a:bodyPr wrap="none" rtlCol="0">
            <a:spAutoFit/>
          </a:bodyPr>
          <a:lstStyle/>
          <a:p>
            <a:r>
              <a:rPr lang="en-US" sz="1100" dirty="0"/>
              <a:t>https://dyslexiclibrary.com/tag/life-magazine/</a:t>
            </a:r>
          </a:p>
        </p:txBody>
      </p:sp>
    </p:spTree>
    <p:extLst>
      <p:ext uri="{BB962C8B-B14F-4D97-AF65-F5344CB8AC3E}">
        <p14:creationId xmlns:p14="http://schemas.microsoft.com/office/powerpoint/2010/main" val="362003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2" name="Rectangle 1"/>
          <p:cNvSpPr/>
          <p:nvPr/>
        </p:nvSpPr>
        <p:spPr>
          <a:xfrm>
            <a:off x="1217612" y="381000"/>
            <a:ext cx="11504612" cy="5816977"/>
          </a:xfrm>
          <a:prstGeom prst="rect">
            <a:avLst/>
          </a:prstGeom>
        </p:spPr>
        <p:txBody>
          <a:bodyPr wrap="square">
            <a:spAutoFit/>
          </a:bodyPr>
          <a:lstStyle/>
          <a:p>
            <a:r>
              <a:rPr lang="en-US" sz="2400" b="1" dirty="0"/>
              <a:t>Outcomes:</a:t>
            </a:r>
          </a:p>
          <a:p>
            <a:endParaRPr lang="en-US" sz="2400" b="1" dirty="0"/>
          </a:p>
          <a:p>
            <a:r>
              <a:rPr lang="en-US" sz="2400" dirty="0"/>
              <a:t>50% of children with Dyslexia do not graduate from high school</a:t>
            </a:r>
          </a:p>
          <a:p>
            <a:endParaRPr lang="en-US" sz="2400" dirty="0"/>
          </a:p>
          <a:p>
            <a:r>
              <a:rPr lang="en-US" sz="2400" dirty="0"/>
              <a:t>10-20% of our nations children are affected</a:t>
            </a:r>
          </a:p>
          <a:p>
            <a:endParaRPr lang="en-US" sz="2400" dirty="0"/>
          </a:p>
          <a:p>
            <a:r>
              <a:rPr lang="en-US" sz="2400" dirty="0"/>
              <a:t>Only 5% of children are diagnosed and receive effective intervention</a:t>
            </a:r>
          </a:p>
          <a:p>
            <a:endParaRPr lang="en-US" sz="2400" dirty="0"/>
          </a:p>
          <a:p>
            <a:r>
              <a:rPr lang="en-US" sz="2400" dirty="0"/>
              <a:t>Higher incidence of:</a:t>
            </a:r>
          </a:p>
          <a:p>
            <a:pPr marL="457200" indent="-457200">
              <a:buFont typeface="Arial" panose="020B0604020202020204" pitchFamily="34" charset="0"/>
              <a:buChar char="•"/>
            </a:pPr>
            <a:r>
              <a:rPr lang="en-US" sz="2400" dirty="0"/>
              <a:t>Poor self esteem</a:t>
            </a:r>
          </a:p>
          <a:p>
            <a:pPr marL="457200" indent="-457200">
              <a:buFont typeface="Arial" panose="020B0604020202020204" pitchFamily="34" charset="0"/>
              <a:buChar char="•"/>
            </a:pPr>
            <a:r>
              <a:rPr lang="en-US" sz="2400" dirty="0"/>
              <a:t>Substance abusers</a:t>
            </a:r>
          </a:p>
          <a:p>
            <a:pPr marL="457200" indent="-457200">
              <a:buFont typeface="Arial" panose="020B0604020202020204" pitchFamily="34" charset="0"/>
              <a:buChar char="•"/>
            </a:pPr>
            <a:r>
              <a:rPr lang="en-US" sz="2400" dirty="0"/>
              <a:t>Pregnancy</a:t>
            </a:r>
          </a:p>
          <a:p>
            <a:pPr marL="457200" indent="-457200">
              <a:buFont typeface="Arial" panose="020B0604020202020204" pitchFamily="34" charset="0"/>
              <a:buChar char="•"/>
            </a:pPr>
            <a:r>
              <a:rPr lang="en-US" sz="2400" dirty="0"/>
              <a:t>Juvenile Court involvement</a:t>
            </a:r>
          </a:p>
          <a:p>
            <a:pPr marL="457200" indent="-457200">
              <a:buFont typeface="Arial" panose="020B0604020202020204" pitchFamily="34" charset="0"/>
              <a:buChar char="•"/>
            </a:pPr>
            <a:r>
              <a:rPr lang="en-US" sz="2400" dirty="0"/>
              <a:t>Criminal Court system involvement</a:t>
            </a:r>
          </a:p>
          <a:p>
            <a:pPr marL="457200" indent="-457200">
              <a:buFont typeface="Arial" panose="020B0604020202020204" pitchFamily="34" charset="0"/>
              <a:buChar char="•"/>
            </a:pPr>
            <a:r>
              <a:rPr lang="en-US" sz="2400" dirty="0"/>
              <a:t>Require Public Assistance </a:t>
            </a:r>
          </a:p>
          <a:p>
            <a:r>
              <a:rPr lang="en-US" sz="1200" dirty="0"/>
              <a:t>https://www.ncbi.nlm.nih.gov/pmc/articles/PMC3529660/</a:t>
            </a:r>
          </a:p>
        </p:txBody>
      </p:sp>
    </p:spTree>
    <p:extLst>
      <p:ext uri="{BB962C8B-B14F-4D97-AF65-F5344CB8AC3E}">
        <p14:creationId xmlns:p14="http://schemas.microsoft.com/office/powerpoint/2010/main" val="126138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091154"/>
            <a:ext cx="3276599" cy="4724400"/>
          </a:xfrm>
        </p:spPr>
        <p:txBody>
          <a:bodyPr>
            <a:noAutofit/>
          </a:bodyPr>
          <a:lstStyle/>
          <a:p>
            <a:pPr marL="457200" indent="-457200">
              <a:buFont typeface="Arial" panose="020B0604020202020204" pitchFamily="34" charset="0"/>
              <a:buChar char="•"/>
            </a:pPr>
            <a:r>
              <a:rPr lang="en-US" sz="2400" dirty="0">
                <a:latin typeface="Baskerville Old Face" panose="02020602080505020303" pitchFamily="18" charset="0"/>
              </a:rPr>
              <a:t>2/18/16 The READ Act signed into Law</a:t>
            </a:r>
            <a:br>
              <a:rPr lang="en-US" sz="2400" dirty="0">
                <a:latin typeface="Baskerville Old Face" panose="02020602080505020303" pitchFamily="18" charset="0"/>
              </a:rPr>
            </a:br>
            <a:br>
              <a:rPr lang="en-US" sz="2400" dirty="0"/>
            </a:br>
            <a:r>
              <a:rPr lang="en-US" sz="2400" dirty="0">
                <a:latin typeface="Baskerville Old Face" panose="02020602080505020303" pitchFamily="18" charset="0"/>
              </a:rPr>
              <a:t>2.5 Billion annually in Dyslexia Research in the following areas:</a:t>
            </a:r>
            <a:br>
              <a:rPr lang="en-US" sz="2400" dirty="0">
                <a:latin typeface="Baskerville Old Face" panose="02020602080505020303" pitchFamily="18" charset="0"/>
              </a:rPr>
            </a:br>
            <a:br>
              <a:rPr lang="en-US" sz="2400" dirty="0">
                <a:latin typeface="Baskerville Old Face" panose="02020602080505020303" pitchFamily="18" charset="0"/>
              </a:rPr>
            </a:br>
            <a:r>
              <a:rPr lang="en-US" sz="2400" dirty="0">
                <a:latin typeface="Baskerville Old Face" panose="02020602080505020303" pitchFamily="18" charset="0"/>
              </a:rPr>
              <a:t>Early Identification</a:t>
            </a:r>
            <a:br>
              <a:rPr lang="en-US" sz="2400" dirty="0">
                <a:latin typeface="Baskerville Old Face" panose="02020602080505020303" pitchFamily="18" charset="0"/>
              </a:rPr>
            </a:br>
            <a:br>
              <a:rPr lang="en-US" sz="2400" dirty="0">
                <a:latin typeface="Baskerville Old Face" panose="02020602080505020303" pitchFamily="18" charset="0"/>
              </a:rPr>
            </a:br>
            <a:r>
              <a:rPr lang="en-US" sz="2400" dirty="0">
                <a:latin typeface="Baskerville Old Face" panose="02020602080505020303" pitchFamily="18" charset="0"/>
              </a:rPr>
              <a:t>Professional development for teachers</a:t>
            </a:r>
            <a:br>
              <a:rPr lang="en-US" sz="2400" dirty="0">
                <a:latin typeface="Baskerville Old Face" panose="02020602080505020303" pitchFamily="18" charset="0"/>
              </a:rPr>
            </a:br>
            <a:br>
              <a:rPr lang="en-US" sz="2400" dirty="0">
                <a:latin typeface="Baskerville Old Face" panose="02020602080505020303" pitchFamily="18" charset="0"/>
              </a:rPr>
            </a:br>
            <a:r>
              <a:rPr lang="en-US" sz="2400" dirty="0">
                <a:latin typeface="Baskerville Old Face" panose="02020602080505020303" pitchFamily="18" charset="0"/>
              </a:rPr>
              <a:t>Curriculum development</a:t>
            </a:r>
            <a:br>
              <a:rPr lang="en-US" sz="2400" dirty="0">
                <a:latin typeface="Baskerville Old Face" panose="02020602080505020303" pitchFamily="18" charset="0"/>
              </a:rPr>
            </a:br>
            <a:endParaRPr lang="en-US" sz="2400" dirty="0">
              <a:latin typeface="Baskerville Old Face" panose="020206020805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138" y="1027212"/>
            <a:ext cx="7305677" cy="4460141"/>
          </a:xfrm>
          <a:prstGeom prst="rect">
            <a:avLst/>
          </a:prstGeom>
        </p:spPr>
      </p:pic>
      <p:sp>
        <p:nvSpPr>
          <p:cNvPr id="6" name="TextBox 5"/>
          <p:cNvSpPr txBox="1"/>
          <p:nvPr/>
        </p:nvSpPr>
        <p:spPr>
          <a:xfrm>
            <a:off x="4646612" y="6263074"/>
            <a:ext cx="4114800" cy="276999"/>
          </a:xfrm>
          <a:prstGeom prst="rect">
            <a:avLst/>
          </a:prstGeom>
          <a:noFill/>
        </p:spPr>
        <p:txBody>
          <a:bodyPr wrap="square" rtlCol="0">
            <a:spAutoFit/>
          </a:bodyPr>
          <a:lstStyle/>
          <a:p>
            <a:r>
              <a:rPr lang="en-US" sz="1200" dirty="0"/>
              <a:t>https://www.inresg.org/stemld</a:t>
            </a:r>
          </a:p>
        </p:txBody>
      </p:sp>
      <p:sp>
        <p:nvSpPr>
          <p:cNvPr id="4" name="TextBox 3"/>
          <p:cNvSpPr txBox="1"/>
          <p:nvPr/>
        </p:nvSpPr>
        <p:spPr>
          <a:xfrm>
            <a:off x="7935911" y="6257925"/>
            <a:ext cx="4646612" cy="276999"/>
          </a:xfrm>
          <a:prstGeom prst="rect">
            <a:avLst/>
          </a:prstGeom>
          <a:noFill/>
        </p:spPr>
        <p:txBody>
          <a:bodyPr wrap="square" rtlCol="0">
            <a:spAutoFit/>
          </a:bodyPr>
          <a:lstStyle/>
          <a:p>
            <a:r>
              <a:rPr lang="en-US" sz="1200" dirty="0"/>
              <a:t>https://dyslexiacaucusbrownley.house.gov/</a:t>
            </a:r>
          </a:p>
        </p:txBody>
      </p:sp>
      <p:pic>
        <p:nvPicPr>
          <p:cNvPr id="7" name="Picture 6"/>
          <p:cNvPicPr>
            <a:picLocks noChangeAspect="1"/>
          </p:cNvPicPr>
          <p:nvPr/>
        </p:nvPicPr>
        <p:blipFill>
          <a:blip r:embed="rId4"/>
          <a:stretch>
            <a:fillRect/>
          </a:stretch>
        </p:blipFill>
        <p:spPr>
          <a:xfrm>
            <a:off x="150812" y="191988"/>
            <a:ext cx="774259" cy="835224"/>
          </a:xfrm>
          <a:prstGeom prst="rect">
            <a:avLst/>
          </a:prstGeom>
        </p:spPr>
      </p:pic>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a Slide Title - 5</a:t>
            </a:r>
          </a:p>
        </p:txBody>
      </p:sp>
      <p:sp>
        <p:nvSpPr>
          <p:cNvPr id="4" name="Text Placeholder 3"/>
          <p:cNvSpPr>
            <a:spLocks noGrp="1"/>
          </p:cNvSpPr>
          <p:nvPr>
            <p:ph type="body" sz="half" idx="2"/>
          </p:nvPr>
        </p:nvSpPr>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82" y="488157"/>
            <a:ext cx="10896598" cy="6129335"/>
          </a:xfrm>
          <a:prstGeom prst="rect">
            <a:avLst/>
          </a:prstGeom>
        </p:spPr>
      </p:pic>
      <p:pic>
        <p:nvPicPr>
          <p:cNvPr id="3" name="Picture 2"/>
          <p:cNvPicPr>
            <a:picLocks noChangeAspect="1"/>
          </p:cNvPicPr>
          <p:nvPr/>
        </p:nvPicPr>
        <p:blipFill>
          <a:blip r:embed="rId4"/>
          <a:stretch>
            <a:fillRect/>
          </a:stretch>
        </p:blipFill>
        <p:spPr>
          <a:xfrm>
            <a:off x="156923" y="96271"/>
            <a:ext cx="774259" cy="835224"/>
          </a:xfrm>
          <a:prstGeom prst="rect">
            <a:avLst/>
          </a:prstGeom>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3" name="TextBox 2"/>
          <p:cNvSpPr txBox="1"/>
          <p:nvPr/>
        </p:nvSpPr>
        <p:spPr>
          <a:xfrm>
            <a:off x="1475428" y="2819400"/>
            <a:ext cx="9601200" cy="26776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Decoding Dyslexia - Wisconsin</a:t>
            </a:r>
          </a:p>
          <a:p>
            <a:pPr marL="457200" indent="-457200">
              <a:lnSpc>
                <a:spcPct val="150000"/>
              </a:lnSpc>
              <a:buFont typeface="Arial" panose="020B0604020202020204" pitchFamily="34" charset="0"/>
              <a:buChar char="•"/>
            </a:pPr>
            <a:r>
              <a:rPr lang="en-US" sz="2800" dirty="0"/>
              <a:t>Reading</a:t>
            </a:r>
          </a:p>
          <a:p>
            <a:pPr marL="457200" indent="-457200">
              <a:lnSpc>
                <a:spcPct val="150000"/>
              </a:lnSpc>
              <a:buFont typeface="Arial" panose="020B0604020202020204" pitchFamily="34" charset="0"/>
              <a:buChar char="•"/>
            </a:pPr>
            <a:r>
              <a:rPr lang="en-US" sz="2800" dirty="0"/>
              <a:t>DD WI Dyslexia Survey 2018 Results</a:t>
            </a:r>
          </a:p>
          <a:p>
            <a:pPr marL="457200" indent="-457200">
              <a:lnSpc>
                <a:spcPct val="150000"/>
              </a:lnSpc>
              <a:buFont typeface="Arial" panose="020B0604020202020204" pitchFamily="34" charset="0"/>
              <a:buChar char="•"/>
            </a:pPr>
            <a:r>
              <a:rPr lang="en-US" sz="2800" dirty="0"/>
              <a:t>Federal Initiatives</a:t>
            </a:r>
          </a:p>
        </p:txBody>
      </p:sp>
      <p:sp>
        <p:nvSpPr>
          <p:cNvPr id="5" name="TextBox 4"/>
          <p:cNvSpPr txBox="1"/>
          <p:nvPr/>
        </p:nvSpPr>
        <p:spPr>
          <a:xfrm>
            <a:off x="1475428" y="1828800"/>
            <a:ext cx="3962400" cy="646331"/>
          </a:xfrm>
          <a:prstGeom prst="rect">
            <a:avLst/>
          </a:prstGeom>
          <a:noFill/>
        </p:spPr>
        <p:txBody>
          <a:bodyPr wrap="square" rtlCol="0">
            <a:spAutoFit/>
          </a:bodyPr>
          <a:lstStyle/>
          <a:p>
            <a:r>
              <a:rPr lang="en-US" sz="3600" u="sng" dirty="0"/>
              <a:t>Agenda</a:t>
            </a:r>
          </a:p>
        </p:txBody>
      </p:sp>
      <p:pic>
        <p:nvPicPr>
          <p:cNvPr id="6" name="Picture 5"/>
          <p:cNvPicPr>
            <a:picLocks noChangeAspect="1"/>
          </p:cNvPicPr>
          <p:nvPr/>
        </p:nvPicPr>
        <p:blipFill>
          <a:blip r:embed="rId3"/>
          <a:stretch>
            <a:fillRect/>
          </a:stretch>
        </p:blipFill>
        <p:spPr>
          <a:xfrm>
            <a:off x="4646612" y="110103"/>
            <a:ext cx="7391400" cy="1773936"/>
          </a:xfrm>
          <a:prstGeom prst="rect">
            <a:avLst/>
          </a:prstGeom>
        </p:spPr>
      </p:pic>
    </p:spTree>
    <p:extLst>
      <p:ext uri="{BB962C8B-B14F-4D97-AF65-F5344CB8AC3E}">
        <p14:creationId xmlns:p14="http://schemas.microsoft.com/office/powerpoint/2010/main" val="36726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5" name="Rectangle 4"/>
          <p:cNvSpPr/>
          <p:nvPr/>
        </p:nvSpPr>
        <p:spPr>
          <a:xfrm>
            <a:off x="684212" y="1981200"/>
            <a:ext cx="11125200" cy="3647152"/>
          </a:xfrm>
          <a:prstGeom prst="rect">
            <a:avLst/>
          </a:prstGeom>
        </p:spPr>
        <p:txBody>
          <a:bodyPr wrap="square">
            <a:spAutoFit/>
          </a:bodyPr>
          <a:lstStyle/>
          <a:p>
            <a:r>
              <a:rPr lang="en-US" sz="3600" u="sng" dirty="0"/>
              <a:t>What’s our Impact:</a:t>
            </a:r>
          </a:p>
          <a:p>
            <a:endParaRPr lang="en-US" sz="1100" u="sng" dirty="0"/>
          </a:p>
          <a:p>
            <a:pPr marL="457200" indent="-457200">
              <a:lnSpc>
                <a:spcPct val="150000"/>
              </a:lnSpc>
              <a:buFont typeface="Arial" panose="020B0604020202020204" pitchFamily="34" charset="0"/>
              <a:buChar char="•"/>
            </a:pPr>
            <a:r>
              <a:rPr lang="en-US" sz="2400" dirty="0"/>
              <a:t>Wisconsin PTA Resolution for Dyslexia Spring 2017</a:t>
            </a:r>
          </a:p>
          <a:p>
            <a:pPr marL="457200" indent="-457200">
              <a:lnSpc>
                <a:spcPct val="150000"/>
              </a:lnSpc>
              <a:buFont typeface="Arial" panose="020B0604020202020204" pitchFamily="34" charset="0"/>
              <a:buChar char="•"/>
            </a:pPr>
            <a:r>
              <a:rPr lang="en-US" sz="2400" dirty="0"/>
              <a:t>2 Members of Congress serving on the Bipartisan Dyslexia Caucus</a:t>
            </a:r>
          </a:p>
          <a:p>
            <a:pPr marL="457200" indent="-457200">
              <a:lnSpc>
                <a:spcPct val="150000"/>
              </a:lnSpc>
              <a:buFont typeface="Arial" panose="020B0604020202020204" pitchFamily="34" charset="0"/>
              <a:buChar char="•"/>
            </a:pPr>
            <a:r>
              <a:rPr lang="en-US" sz="2400" dirty="0"/>
              <a:t>2654 Followers on our public Facebook page</a:t>
            </a:r>
          </a:p>
          <a:p>
            <a:pPr marL="457200" indent="-457200">
              <a:lnSpc>
                <a:spcPct val="150000"/>
              </a:lnSpc>
              <a:buFont typeface="Arial" panose="020B0604020202020204" pitchFamily="34" charset="0"/>
              <a:buChar char="•"/>
            </a:pPr>
            <a:r>
              <a:rPr lang="en-US" sz="2400"/>
              <a:t>733 </a:t>
            </a:r>
            <a:r>
              <a:rPr lang="en-US" sz="2400" dirty="0"/>
              <a:t>Followers on Twitter</a:t>
            </a:r>
          </a:p>
          <a:p>
            <a:pPr marL="457200" indent="-457200">
              <a:lnSpc>
                <a:spcPct val="150000"/>
              </a:lnSpc>
              <a:buFont typeface="Arial" panose="020B0604020202020204" pitchFamily="34" charset="0"/>
              <a:buChar char="•"/>
            </a:pPr>
            <a:endParaRPr lang="en-US" sz="2400" dirty="0"/>
          </a:p>
        </p:txBody>
      </p:sp>
      <p:pic>
        <p:nvPicPr>
          <p:cNvPr id="6" name="Picture 5"/>
          <p:cNvPicPr>
            <a:picLocks noChangeAspect="1"/>
          </p:cNvPicPr>
          <p:nvPr/>
        </p:nvPicPr>
        <p:blipFill>
          <a:blip r:embed="rId3"/>
          <a:stretch>
            <a:fillRect/>
          </a:stretch>
        </p:blipFill>
        <p:spPr>
          <a:xfrm>
            <a:off x="8664169" y="4114800"/>
            <a:ext cx="3124200" cy="1904644"/>
          </a:xfrm>
          <a:prstGeom prst="rect">
            <a:avLst/>
          </a:prstGeom>
        </p:spPr>
      </p:pic>
      <p:pic>
        <p:nvPicPr>
          <p:cNvPr id="7" name="Picture 6"/>
          <p:cNvPicPr>
            <a:picLocks noChangeAspect="1"/>
          </p:cNvPicPr>
          <p:nvPr/>
        </p:nvPicPr>
        <p:blipFill>
          <a:blip r:embed="rId4"/>
          <a:stretch>
            <a:fillRect/>
          </a:stretch>
        </p:blipFill>
        <p:spPr>
          <a:xfrm>
            <a:off x="4646612" y="110103"/>
            <a:ext cx="7391400" cy="1773936"/>
          </a:xfrm>
          <a:prstGeom prst="rect">
            <a:avLst/>
          </a:prstGeom>
        </p:spPr>
      </p:pic>
    </p:spTree>
    <p:extLst>
      <p:ext uri="{BB962C8B-B14F-4D97-AF65-F5344CB8AC3E}">
        <p14:creationId xmlns:p14="http://schemas.microsoft.com/office/powerpoint/2010/main" val="341920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3" name="Picture 2"/>
          <p:cNvPicPr>
            <a:picLocks noChangeAspect="1"/>
          </p:cNvPicPr>
          <p:nvPr/>
        </p:nvPicPr>
        <p:blipFill>
          <a:blip r:embed="rId3"/>
          <a:stretch>
            <a:fillRect/>
          </a:stretch>
        </p:blipFill>
        <p:spPr>
          <a:xfrm>
            <a:off x="1293812" y="1143000"/>
            <a:ext cx="9396778" cy="4114800"/>
          </a:xfrm>
          <a:prstGeom prst="rect">
            <a:avLst/>
          </a:prstGeom>
        </p:spPr>
      </p:pic>
      <p:sp>
        <p:nvSpPr>
          <p:cNvPr id="5" name="Rectangle 4"/>
          <p:cNvSpPr/>
          <p:nvPr/>
        </p:nvSpPr>
        <p:spPr>
          <a:xfrm>
            <a:off x="1839945" y="424744"/>
            <a:ext cx="8508932" cy="523220"/>
          </a:xfrm>
          <a:prstGeom prst="rect">
            <a:avLst/>
          </a:prstGeom>
        </p:spPr>
        <p:txBody>
          <a:bodyPr wrap="none">
            <a:spAutoFit/>
          </a:bodyPr>
          <a:lstStyle/>
          <a:p>
            <a:r>
              <a:rPr lang="en-US" sz="2800" dirty="0"/>
              <a:t>NAEP/National Assessment of Educational Progress</a:t>
            </a:r>
          </a:p>
        </p:txBody>
      </p:sp>
      <p:sp>
        <p:nvSpPr>
          <p:cNvPr id="6" name="Rectangle 5"/>
          <p:cNvSpPr/>
          <p:nvPr/>
        </p:nvSpPr>
        <p:spPr>
          <a:xfrm>
            <a:off x="1293812" y="6144399"/>
            <a:ext cx="3075329" cy="276999"/>
          </a:xfrm>
          <a:prstGeom prst="rect">
            <a:avLst/>
          </a:prstGeom>
        </p:spPr>
        <p:txBody>
          <a:bodyPr wrap="none">
            <a:spAutoFit/>
          </a:bodyPr>
          <a:lstStyle/>
          <a:p>
            <a:r>
              <a:rPr lang="en-US" sz="1200" dirty="0"/>
              <a:t>http://www.wisconsinreadingcoalition.org</a:t>
            </a:r>
          </a:p>
        </p:txBody>
      </p:sp>
      <p:sp>
        <p:nvSpPr>
          <p:cNvPr id="7" name="Rectangle 6"/>
          <p:cNvSpPr/>
          <p:nvPr/>
        </p:nvSpPr>
        <p:spPr>
          <a:xfrm>
            <a:off x="1293812" y="5867400"/>
            <a:ext cx="6475412" cy="276999"/>
          </a:xfrm>
          <a:prstGeom prst="rect">
            <a:avLst/>
          </a:prstGeom>
        </p:spPr>
        <p:txBody>
          <a:bodyPr wrap="square">
            <a:spAutoFit/>
          </a:bodyPr>
          <a:lstStyle/>
          <a:p>
            <a:r>
              <a:rPr lang="en-US" sz="1200" dirty="0"/>
              <a:t>https://drive.google.com/file/d/1Sdq1oG1LZ5hmvbScSVlx4ngryXUnt7Jl/view</a:t>
            </a:r>
          </a:p>
        </p:txBody>
      </p:sp>
    </p:spTree>
    <p:extLst>
      <p:ext uri="{BB962C8B-B14F-4D97-AF65-F5344CB8AC3E}">
        <p14:creationId xmlns:p14="http://schemas.microsoft.com/office/powerpoint/2010/main" val="34841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2" name="Picture 1"/>
          <p:cNvPicPr>
            <a:picLocks noChangeAspect="1"/>
          </p:cNvPicPr>
          <p:nvPr/>
        </p:nvPicPr>
        <p:blipFill>
          <a:blip r:embed="rId3"/>
          <a:stretch>
            <a:fillRect/>
          </a:stretch>
        </p:blipFill>
        <p:spPr>
          <a:xfrm>
            <a:off x="925071" y="155122"/>
            <a:ext cx="10455546" cy="6267231"/>
          </a:xfrm>
          <a:prstGeom prst="rect">
            <a:avLst/>
          </a:prstGeom>
        </p:spPr>
      </p:pic>
      <p:pic>
        <p:nvPicPr>
          <p:cNvPr id="3" name="Picture 2"/>
          <p:cNvPicPr>
            <a:picLocks noChangeAspect="1"/>
          </p:cNvPicPr>
          <p:nvPr/>
        </p:nvPicPr>
        <p:blipFill>
          <a:blip r:embed="rId4"/>
          <a:stretch>
            <a:fillRect/>
          </a:stretch>
        </p:blipFill>
        <p:spPr>
          <a:xfrm>
            <a:off x="959769" y="6099237"/>
            <a:ext cx="6340390" cy="323116"/>
          </a:xfrm>
          <a:prstGeom prst="rect">
            <a:avLst/>
          </a:prstGeom>
        </p:spPr>
      </p:pic>
    </p:spTree>
    <p:extLst>
      <p:ext uri="{BB962C8B-B14F-4D97-AF65-F5344CB8AC3E}">
        <p14:creationId xmlns:p14="http://schemas.microsoft.com/office/powerpoint/2010/main" val="172691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pic>
        <p:nvPicPr>
          <p:cNvPr id="2" name="Picture 1"/>
          <p:cNvPicPr>
            <a:picLocks noChangeAspect="1"/>
          </p:cNvPicPr>
          <p:nvPr/>
        </p:nvPicPr>
        <p:blipFill>
          <a:blip r:embed="rId3"/>
          <a:stretch>
            <a:fillRect/>
          </a:stretch>
        </p:blipFill>
        <p:spPr>
          <a:xfrm>
            <a:off x="1217612" y="118836"/>
            <a:ext cx="10242168" cy="2548349"/>
          </a:xfrm>
          <a:prstGeom prst="rect">
            <a:avLst/>
          </a:prstGeom>
        </p:spPr>
      </p:pic>
      <p:pic>
        <p:nvPicPr>
          <p:cNvPr id="5" name="Picture 4"/>
          <p:cNvPicPr>
            <a:picLocks noChangeAspect="1"/>
          </p:cNvPicPr>
          <p:nvPr/>
        </p:nvPicPr>
        <p:blipFill>
          <a:blip r:embed="rId4"/>
          <a:stretch>
            <a:fillRect/>
          </a:stretch>
        </p:blipFill>
        <p:spPr>
          <a:xfrm>
            <a:off x="1217612" y="6236293"/>
            <a:ext cx="4109060" cy="323116"/>
          </a:xfrm>
          <a:prstGeom prst="rect">
            <a:avLst/>
          </a:prstGeom>
        </p:spPr>
      </p:pic>
      <p:pic>
        <p:nvPicPr>
          <p:cNvPr id="7" name="Picture 6">
            <a:extLst>
              <a:ext uri="{FF2B5EF4-FFF2-40B4-BE49-F238E27FC236}">
                <a16:creationId xmlns:a16="http://schemas.microsoft.com/office/drawing/2014/main" id="{F3E89CF8-7F3A-4489-8756-803876AB4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626" y="3052471"/>
            <a:ext cx="10242168" cy="2765878"/>
          </a:xfrm>
          <a:prstGeom prst="rect">
            <a:avLst/>
          </a:prstGeom>
        </p:spPr>
      </p:pic>
    </p:spTree>
    <p:extLst>
      <p:ext uri="{BB962C8B-B14F-4D97-AF65-F5344CB8AC3E}">
        <p14:creationId xmlns:p14="http://schemas.microsoft.com/office/powerpoint/2010/main" val="217681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2" name="Rectangle 1"/>
          <p:cNvSpPr/>
          <p:nvPr/>
        </p:nvSpPr>
        <p:spPr>
          <a:xfrm>
            <a:off x="537941" y="2247184"/>
            <a:ext cx="9599612" cy="4093428"/>
          </a:xfrm>
          <a:prstGeom prst="rect">
            <a:avLst/>
          </a:prstGeom>
        </p:spPr>
        <p:txBody>
          <a:bodyPr wrap="square">
            <a:spAutoFit/>
          </a:bodyPr>
          <a:lstStyle/>
          <a:p>
            <a:r>
              <a:rPr lang="en-US" sz="2800" dirty="0"/>
              <a:t>Dyslexia can be identified early in Language </a:t>
            </a:r>
          </a:p>
          <a:p>
            <a:r>
              <a:rPr lang="en-US" sz="2800" dirty="0"/>
              <a:t>skill deficits:</a:t>
            </a:r>
            <a:br>
              <a:rPr lang="en-US" sz="2800" dirty="0"/>
            </a:br>
            <a:br>
              <a:rPr lang="en-US" sz="2800" dirty="0"/>
            </a:br>
            <a:r>
              <a:rPr lang="en-US" sz="2800" dirty="0"/>
              <a:t>Phonological Processing</a:t>
            </a:r>
            <a:br>
              <a:rPr lang="en-US" sz="2800" dirty="0"/>
            </a:br>
            <a:br>
              <a:rPr lang="en-US" sz="2800" dirty="0"/>
            </a:br>
            <a:r>
              <a:rPr lang="en-US" sz="2800" dirty="0"/>
              <a:t>Phonemic awareness</a:t>
            </a:r>
            <a:br>
              <a:rPr lang="en-US" sz="2800" dirty="0"/>
            </a:br>
            <a:br>
              <a:rPr lang="en-US" sz="2800" dirty="0"/>
            </a:br>
            <a:r>
              <a:rPr lang="en-US" sz="2800" dirty="0"/>
              <a:t>Naming speed as early as 3 years old*</a:t>
            </a:r>
            <a:br>
              <a:rPr lang="en-US" dirty="0"/>
            </a:br>
            <a:br>
              <a:rPr lang="en-US" dirty="0"/>
            </a:br>
            <a:endParaRPr lang="en-US" dirty="0"/>
          </a:p>
        </p:txBody>
      </p:sp>
      <p:pic>
        <p:nvPicPr>
          <p:cNvPr id="3" name="Picture 2"/>
          <p:cNvPicPr>
            <a:picLocks noChangeAspect="1"/>
          </p:cNvPicPr>
          <p:nvPr/>
        </p:nvPicPr>
        <p:blipFill>
          <a:blip r:embed="rId3"/>
          <a:stretch>
            <a:fillRect/>
          </a:stretch>
        </p:blipFill>
        <p:spPr>
          <a:xfrm>
            <a:off x="1293812" y="228600"/>
            <a:ext cx="2981202" cy="1963082"/>
          </a:xfrm>
          <a:prstGeom prst="rect">
            <a:avLst/>
          </a:prstGeom>
        </p:spPr>
      </p:pic>
      <p:pic>
        <p:nvPicPr>
          <p:cNvPr id="5" name="Picture 4"/>
          <p:cNvPicPr>
            <a:picLocks noChangeAspect="1"/>
          </p:cNvPicPr>
          <p:nvPr/>
        </p:nvPicPr>
        <p:blipFill>
          <a:blip r:embed="rId4"/>
          <a:stretch>
            <a:fillRect/>
          </a:stretch>
        </p:blipFill>
        <p:spPr>
          <a:xfrm>
            <a:off x="4573269" y="228600"/>
            <a:ext cx="3048000" cy="2018585"/>
          </a:xfrm>
          <a:prstGeom prst="rect">
            <a:avLst/>
          </a:prstGeom>
        </p:spPr>
      </p:pic>
      <p:pic>
        <p:nvPicPr>
          <p:cNvPr id="6" name="Picture 5"/>
          <p:cNvPicPr>
            <a:picLocks noChangeAspect="1"/>
          </p:cNvPicPr>
          <p:nvPr/>
        </p:nvPicPr>
        <p:blipFill>
          <a:blip r:embed="rId5"/>
          <a:stretch>
            <a:fillRect/>
          </a:stretch>
        </p:blipFill>
        <p:spPr>
          <a:xfrm>
            <a:off x="7919524" y="228600"/>
            <a:ext cx="3886200" cy="4546854"/>
          </a:xfrm>
          <a:prstGeom prst="rect">
            <a:avLst/>
          </a:prstGeom>
        </p:spPr>
      </p:pic>
      <p:pic>
        <p:nvPicPr>
          <p:cNvPr id="7" name="Picture 6"/>
          <p:cNvPicPr>
            <a:picLocks noChangeAspect="1"/>
          </p:cNvPicPr>
          <p:nvPr/>
        </p:nvPicPr>
        <p:blipFill>
          <a:blip r:embed="rId6"/>
          <a:stretch>
            <a:fillRect/>
          </a:stretch>
        </p:blipFill>
        <p:spPr>
          <a:xfrm>
            <a:off x="150812" y="6038388"/>
            <a:ext cx="9224047" cy="323116"/>
          </a:xfrm>
          <a:prstGeom prst="rect">
            <a:avLst/>
          </a:prstGeom>
        </p:spPr>
      </p:pic>
      <p:pic>
        <p:nvPicPr>
          <p:cNvPr id="8" name="Picture 7"/>
          <p:cNvPicPr>
            <a:picLocks noChangeAspect="1"/>
          </p:cNvPicPr>
          <p:nvPr/>
        </p:nvPicPr>
        <p:blipFill>
          <a:blip r:embed="rId7"/>
          <a:stretch>
            <a:fillRect/>
          </a:stretch>
        </p:blipFill>
        <p:spPr>
          <a:xfrm>
            <a:off x="6622695" y="6038388"/>
            <a:ext cx="5566130" cy="323116"/>
          </a:xfrm>
          <a:prstGeom prst="rect">
            <a:avLst/>
          </a:prstGeom>
        </p:spPr>
      </p:pic>
    </p:spTree>
    <p:extLst>
      <p:ext uri="{BB962C8B-B14F-4D97-AF65-F5344CB8AC3E}">
        <p14:creationId xmlns:p14="http://schemas.microsoft.com/office/powerpoint/2010/main" val="25326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12" y="118836"/>
            <a:ext cx="774259" cy="829128"/>
          </a:xfrm>
          <a:prstGeom prst="rect">
            <a:avLst/>
          </a:prstGeom>
        </p:spPr>
      </p:pic>
      <p:sp>
        <p:nvSpPr>
          <p:cNvPr id="2" name="Rectangle 1"/>
          <p:cNvSpPr/>
          <p:nvPr/>
        </p:nvSpPr>
        <p:spPr>
          <a:xfrm>
            <a:off x="941626" y="533400"/>
            <a:ext cx="9523412" cy="3816429"/>
          </a:xfrm>
          <a:prstGeom prst="rect">
            <a:avLst/>
          </a:prstGeom>
        </p:spPr>
        <p:txBody>
          <a:bodyPr wrap="square">
            <a:spAutoFit/>
          </a:bodyPr>
          <a:lstStyle/>
          <a:p>
            <a:r>
              <a:rPr lang="en-US" sz="2800" dirty="0"/>
              <a:t>Dyslexia is present at birth.</a:t>
            </a:r>
            <a:br>
              <a:rPr lang="en-US" sz="2800" dirty="0"/>
            </a:br>
            <a:br>
              <a:rPr lang="en-US" sz="2800" dirty="0"/>
            </a:br>
            <a:r>
              <a:rPr lang="en-US" sz="2800" dirty="0"/>
              <a:t>Brain alterations can be seen as early as infancy in brain imaging studies FMRI scans.</a:t>
            </a:r>
            <a:br>
              <a:rPr lang="en-US" sz="2800" dirty="0"/>
            </a:br>
            <a:br>
              <a:rPr lang="en-US" sz="2800" dirty="0"/>
            </a:br>
            <a:r>
              <a:rPr lang="en-US" sz="2800" dirty="0"/>
              <a:t>We can easily, validly and economically assess at entry to school. Some children may be identified earlier.</a:t>
            </a:r>
            <a:br>
              <a:rPr lang="en-US" sz="2800" dirty="0"/>
            </a:br>
            <a:r>
              <a:rPr lang="en-US" sz="2800" dirty="0"/>
              <a:t> </a:t>
            </a:r>
            <a:br>
              <a:rPr lang="en-US" dirty="0"/>
            </a:br>
            <a:r>
              <a:rPr lang="en-US" dirty="0"/>
              <a:t> </a:t>
            </a:r>
          </a:p>
        </p:txBody>
      </p:sp>
      <p:pic>
        <p:nvPicPr>
          <p:cNvPr id="3" name="Picture 2"/>
          <p:cNvPicPr>
            <a:picLocks noChangeAspect="1"/>
          </p:cNvPicPr>
          <p:nvPr/>
        </p:nvPicPr>
        <p:blipFill>
          <a:blip r:embed="rId3"/>
          <a:stretch>
            <a:fillRect/>
          </a:stretch>
        </p:blipFill>
        <p:spPr>
          <a:xfrm>
            <a:off x="150812" y="3657600"/>
            <a:ext cx="10290940" cy="2402032"/>
          </a:xfrm>
          <a:prstGeom prst="rect">
            <a:avLst/>
          </a:prstGeom>
        </p:spPr>
      </p:pic>
      <p:pic>
        <p:nvPicPr>
          <p:cNvPr id="5" name="Picture 4"/>
          <p:cNvPicPr>
            <a:picLocks noChangeAspect="1"/>
          </p:cNvPicPr>
          <p:nvPr/>
        </p:nvPicPr>
        <p:blipFill>
          <a:blip r:embed="rId4"/>
          <a:stretch>
            <a:fillRect/>
          </a:stretch>
        </p:blipFill>
        <p:spPr>
          <a:xfrm>
            <a:off x="77654" y="6248400"/>
            <a:ext cx="10364098" cy="323116"/>
          </a:xfrm>
          <a:prstGeom prst="rect">
            <a:avLst/>
          </a:prstGeom>
        </p:spPr>
      </p:pic>
      <p:pic>
        <p:nvPicPr>
          <p:cNvPr id="6" name="Picture 5"/>
          <p:cNvPicPr>
            <a:picLocks noChangeAspect="1"/>
          </p:cNvPicPr>
          <p:nvPr/>
        </p:nvPicPr>
        <p:blipFill>
          <a:blip r:embed="rId5"/>
          <a:stretch>
            <a:fillRect/>
          </a:stretch>
        </p:blipFill>
        <p:spPr>
          <a:xfrm>
            <a:off x="77654" y="5916139"/>
            <a:ext cx="4157832" cy="493819"/>
          </a:xfrm>
          <a:prstGeom prst="rect">
            <a:avLst/>
          </a:prstGeom>
        </p:spPr>
      </p:pic>
    </p:spTree>
    <p:extLst>
      <p:ext uri="{BB962C8B-B14F-4D97-AF65-F5344CB8AC3E}">
        <p14:creationId xmlns:p14="http://schemas.microsoft.com/office/powerpoint/2010/main" val="396248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11428</TotalTime>
  <Words>847</Words>
  <Application>Microsoft Office PowerPoint</Application>
  <PresentationFormat>Custom</PresentationFormat>
  <Paragraphs>118</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Baskerville Old Face</vt:lpstr>
      <vt:lpstr>Palatino Linotype</vt:lpstr>
      <vt:lpstr>Watercolor_16x9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2/18/16 The READ Act signed into Law  2.5 Billion annually in Dyslexia Research in the following areas:  Early Identification  Professional development for teachers  Curriculum development </vt:lpstr>
      <vt:lpstr>Add a Slide Title - 5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DYSLEXIA WISCONSIN</dc:title>
  <dc:creator>Jen</dc:creator>
  <cp:lastModifiedBy>Jen</cp:lastModifiedBy>
  <cp:revision>161</cp:revision>
  <cp:lastPrinted>2018-07-14T18:54:35Z</cp:lastPrinted>
  <dcterms:created xsi:type="dcterms:W3CDTF">2018-04-26T00:52:26Z</dcterms:created>
  <dcterms:modified xsi:type="dcterms:W3CDTF">2018-08-22T14:59:22Z</dcterms:modified>
</cp:coreProperties>
</file>