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85" r:id="rId2"/>
    <p:sldId id="436" r:id="rId3"/>
    <p:sldId id="421" r:id="rId4"/>
    <p:sldId id="422" r:id="rId5"/>
    <p:sldId id="423" r:id="rId6"/>
    <p:sldId id="424" r:id="rId7"/>
    <p:sldId id="425" r:id="rId8"/>
    <p:sldId id="426" r:id="rId9"/>
    <p:sldId id="409" r:id="rId10"/>
    <p:sldId id="413" r:id="rId11"/>
    <p:sldId id="420" r:id="rId12"/>
    <p:sldId id="451" r:id="rId13"/>
    <p:sldId id="439" r:id="rId14"/>
    <p:sldId id="441" r:id="rId15"/>
    <p:sldId id="442" r:id="rId16"/>
    <p:sldId id="454" r:id="rId17"/>
    <p:sldId id="443" r:id="rId18"/>
    <p:sldId id="445" r:id="rId19"/>
    <p:sldId id="446" r:id="rId20"/>
    <p:sldId id="455" r:id="rId21"/>
  </p:sldIdLst>
  <p:sldSz cx="9144000" cy="5143500" type="screen16x9"/>
  <p:notesSz cx="7010400" cy="92964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pos="2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087"/>
    <a:srgbClr val="0066CC"/>
    <a:srgbClr val="33A056"/>
    <a:srgbClr val="F2F8EC"/>
    <a:srgbClr val="DBECCC"/>
    <a:srgbClr val="0099CC"/>
    <a:srgbClr val="0099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57117" autoAdjust="0"/>
  </p:normalViewPr>
  <p:slideViewPr>
    <p:cSldViewPr snapToGrid="0">
      <p:cViewPr varScale="1">
        <p:scale>
          <a:sx n="101" d="100"/>
          <a:sy n="101" d="100"/>
        </p:scale>
        <p:origin x="126" y="708"/>
      </p:cViewPr>
      <p:guideLst>
        <p:guide pos="2880"/>
        <p:guide orient="horz" pos="2358"/>
        <p:guide orient="horz" pos="2868"/>
        <p:guide pos="2863"/>
        <p:guide orient="horz" pos="3239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2015-16 District Enrollment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Districts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cap="rnd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c:spPr>
          <c:dLbls>
            <c:dLbl>
              <c:idx val="0"/>
              <c:layout>
                <c:manualLayout>
                  <c:x val="3.2206119162640754E-3"/>
                  <c:y val="-0.10818112548488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C-4948-A639-21524F6E6E03}"/>
                </c:ext>
              </c:extLst>
            </c:dLbl>
            <c:dLbl>
              <c:idx val="1"/>
              <c:layout>
                <c:manualLayout>
                  <c:x val="-2.9521934859176797E-17"/>
                  <c:y val="-0.18844454116721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4C-4948-A639-21524F6E6E03}"/>
                </c:ext>
              </c:extLst>
            </c:dLbl>
            <c:dLbl>
              <c:idx val="2"/>
              <c:layout>
                <c:manualLayout>
                  <c:x val="-1.6103059581320451E-3"/>
                  <c:y val="-0.2756873843001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4C-4948-A639-21524F6E6E03}"/>
                </c:ext>
              </c:extLst>
            </c:dLbl>
            <c:dLbl>
              <c:idx val="3"/>
              <c:layout>
                <c:manualLayout>
                  <c:x val="0"/>
                  <c:y val="-0.15005769018871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4C-4948-A639-21524F6E6E03}"/>
                </c:ext>
              </c:extLst>
            </c:dLbl>
            <c:dLbl>
              <c:idx val="4"/>
              <c:layout>
                <c:manualLayout>
                  <c:x val="-1.6103059581320451E-3"/>
                  <c:y val="-0.11516055293552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4C-4948-A639-21524F6E6E03}"/>
                </c:ext>
              </c:extLst>
            </c:dLbl>
            <c:dLbl>
              <c:idx val="5"/>
              <c:layout>
                <c:manualLayout>
                  <c:x val="-1.1808773943670719E-16"/>
                  <c:y val="-0.11516055293552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C-4948-A639-21524F6E6E03}"/>
                </c:ext>
              </c:extLst>
            </c:dLbl>
            <c:dLbl>
              <c:idx val="6"/>
              <c:layout>
                <c:manualLayout>
                  <c:x val="-1.6103059581320451E-3"/>
                  <c:y val="-0.11865026666084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4C-4948-A639-21524F6E6E03}"/>
                </c:ext>
              </c:extLst>
            </c:dLbl>
            <c:dLbl>
              <c:idx val="7"/>
              <c:layout>
                <c:manualLayout>
                  <c:x val="4.0258282932024774E-3"/>
                  <c:y val="-9.247741372094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44122383252817E-2"/>
                      <c:h val="7.1922999878821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74C-4948-A639-21524F6E6E03}"/>
                </c:ext>
              </c:extLst>
            </c:dLbl>
            <c:dLbl>
              <c:idx val="8"/>
              <c:layout>
                <c:manualLayout>
                  <c:x val="0"/>
                  <c:y val="-5.58354196051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4C-4948-A639-21524F6E6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Under 250</c:v>
                </c:pt>
                <c:pt idx="1">
                  <c:v>250 - 499</c:v>
                </c:pt>
                <c:pt idx="2">
                  <c:v>500 - 999</c:v>
                </c:pt>
                <c:pt idx="3">
                  <c:v>1,000 - 1,499</c:v>
                </c:pt>
                <c:pt idx="4">
                  <c:v>1,500 - 1,999</c:v>
                </c:pt>
                <c:pt idx="5">
                  <c:v>2,000 - 2,999</c:v>
                </c:pt>
                <c:pt idx="6">
                  <c:v>3,000 - 4,999</c:v>
                </c:pt>
                <c:pt idx="7">
                  <c:v>5,000 - 9,999</c:v>
                </c:pt>
                <c:pt idx="8">
                  <c:v>Over 10,000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7.8E-2</c:v>
                </c:pt>
                <c:pt idx="1">
                  <c:v>0.17899999999999999</c:v>
                </c:pt>
                <c:pt idx="2">
                  <c:v>0.28100000000000003</c:v>
                </c:pt>
                <c:pt idx="3">
                  <c:v>0.13900000000000001</c:v>
                </c:pt>
                <c:pt idx="4">
                  <c:v>7.4999999999999997E-2</c:v>
                </c:pt>
                <c:pt idx="5">
                  <c:v>8.6999999999999994E-2</c:v>
                </c:pt>
                <c:pt idx="6">
                  <c:v>8.5000000000000006E-2</c:v>
                </c:pt>
                <c:pt idx="7">
                  <c:v>5.1999999999999998E-2</c:v>
                </c:pt>
                <c:pt idx="8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C-4948-A639-21524F6E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699816"/>
        <c:axId val="36570572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Districts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8"/>
              <c:layout>
                <c:manualLayout>
                  <c:x val="0"/>
                  <c:y val="5.9478460909848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C-4948-A639-21524F6E6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Under 250</c:v>
                </c:pt>
                <c:pt idx="1">
                  <c:v>250 - 499</c:v>
                </c:pt>
                <c:pt idx="2">
                  <c:v>500 - 999</c:v>
                </c:pt>
                <c:pt idx="3">
                  <c:v>1,000 - 1,499</c:v>
                </c:pt>
                <c:pt idx="4">
                  <c:v>1,500 - 1,999</c:v>
                </c:pt>
                <c:pt idx="5">
                  <c:v>2,000 - 2,999</c:v>
                </c:pt>
                <c:pt idx="6">
                  <c:v>3,000 - 4,999</c:v>
                </c:pt>
                <c:pt idx="7">
                  <c:v>5,000 - 9,999</c:v>
                </c:pt>
                <c:pt idx="8">
                  <c:v>Over 10,000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</c:v>
                </c:pt>
                <c:pt idx="1">
                  <c:v>76</c:v>
                </c:pt>
                <c:pt idx="2">
                  <c:v>119</c:v>
                </c:pt>
                <c:pt idx="3">
                  <c:v>59</c:v>
                </c:pt>
                <c:pt idx="4">
                  <c:v>32</c:v>
                </c:pt>
                <c:pt idx="5">
                  <c:v>37</c:v>
                </c:pt>
                <c:pt idx="6">
                  <c:v>36</c:v>
                </c:pt>
                <c:pt idx="7">
                  <c:v>22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C-4948-A639-21524F6E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421856"/>
        <c:axId val="280424152"/>
      </c:barChart>
      <c:catAx>
        <c:axId val="2804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424152"/>
        <c:crosses val="autoZero"/>
        <c:auto val="1"/>
        <c:lblAlgn val="ctr"/>
        <c:lblOffset val="100"/>
        <c:noMultiLvlLbl val="0"/>
      </c:catAx>
      <c:valAx>
        <c:axId val="28042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421856"/>
        <c:crosses val="autoZero"/>
        <c:crossBetween val="between"/>
      </c:valAx>
      <c:valAx>
        <c:axId val="36570572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99816"/>
        <c:crosses val="max"/>
        <c:crossBetween val="between"/>
      </c:valAx>
      <c:catAx>
        <c:axId val="365699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705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 Education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0%</c:formatCode>
                <c:ptCount val="20"/>
                <c:pt idx="0">
                  <c:v>0.3579</c:v>
                </c:pt>
                <c:pt idx="1">
                  <c:v>0.33659999999999995</c:v>
                </c:pt>
                <c:pt idx="2">
                  <c:v>0.31869999999999998</c:v>
                </c:pt>
                <c:pt idx="3">
                  <c:v>0.30449999999999999</c:v>
                </c:pt>
                <c:pt idx="4">
                  <c:v>0.29949999999999999</c:v>
                </c:pt>
                <c:pt idx="5">
                  <c:v>0.28839999999999999</c:v>
                </c:pt>
                <c:pt idx="6">
                  <c:v>0.28699999999999998</c:v>
                </c:pt>
                <c:pt idx="7">
                  <c:v>0.28820000000000001</c:v>
                </c:pt>
                <c:pt idx="8">
                  <c:v>0.28670000000000001</c:v>
                </c:pt>
                <c:pt idx="9">
                  <c:v>0.27850000000000003</c:v>
                </c:pt>
                <c:pt idx="10">
                  <c:v>0.28079999999999999</c:v>
                </c:pt>
                <c:pt idx="11">
                  <c:v>0.26590000000000003</c:v>
                </c:pt>
                <c:pt idx="12">
                  <c:v>0.26</c:v>
                </c:pt>
                <c:pt idx="13">
                  <c:v>0.27</c:v>
                </c:pt>
                <c:pt idx="14">
                  <c:v>0.27</c:v>
                </c:pt>
                <c:pt idx="15">
                  <c:v>0.26</c:v>
                </c:pt>
                <c:pt idx="16">
                  <c:v>0.26</c:v>
                </c:pt>
                <c:pt idx="17">
                  <c:v>0.26</c:v>
                </c:pt>
                <c:pt idx="18">
                  <c:v>0.25700000000000001</c:v>
                </c:pt>
                <c:pt idx="19">
                  <c:v>0.25319999999999998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E-4492-A80D-197DEE910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012024"/>
        <c:axId val="235976328"/>
      </c:lineChart>
      <c:catAx>
        <c:axId val="23401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976328"/>
        <c:crosses val="autoZero"/>
        <c:auto val="1"/>
        <c:lblAlgn val="ctr"/>
        <c:lblOffset val="100"/>
        <c:noMultiLvlLbl val="0"/>
      </c:catAx>
      <c:valAx>
        <c:axId val="23597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7E6F2-86DC-4932-BDBC-457C0EC375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1A5B5FF-2886-465C-8423-D634DA754585}">
      <dgm:prSet phldrT="[Text]"/>
      <dgm:spPr/>
      <dgm:t>
        <a:bodyPr/>
        <a:lstStyle/>
        <a:p>
          <a:endParaRPr lang="en-US" dirty="0" smtClean="0"/>
        </a:p>
      </dgm:t>
    </dgm:pt>
    <dgm:pt modelId="{655A96E4-3894-45ED-8542-ED3825097C10}" type="parTrans" cxnId="{1418CBDE-41AC-4F6E-8DB7-3A8013B83C4C}">
      <dgm:prSet/>
      <dgm:spPr/>
      <dgm:t>
        <a:bodyPr/>
        <a:lstStyle/>
        <a:p>
          <a:endParaRPr lang="en-US"/>
        </a:p>
      </dgm:t>
    </dgm:pt>
    <dgm:pt modelId="{211C4077-B44F-499F-AAE2-E177C3EAB716}" type="sibTrans" cxnId="{1418CBDE-41AC-4F6E-8DB7-3A8013B83C4C}">
      <dgm:prSet/>
      <dgm:spPr/>
      <dgm:t>
        <a:bodyPr/>
        <a:lstStyle/>
        <a:p>
          <a:endParaRPr lang="en-US"/>
        </a:p>
      </dgm:t>
    </dgm:pt>
    <dgm:pt modelId="{724A17E5-0D66-473F-BF78-A8CB0E9FEE64}">
      <dgm:prSet phldrT="[Text]"/>
      <dgm:spPr/>
      <dgm:t>
        <a:bodyPr/>
        <a:lstStyle/>
        <a:p>
          <a:r>
            <a:rPr lang="en-US" dirty="0" smtClean="0"/>
            <a:t>Local</a:t>
          </a:r>
          <a:endParaRPr lang="en-US" dirty="0"/>
        </a:p>
      </dgm:t>
    </dgm:pt>
    <dgm:pt modelId="{F5A5C42E-22AB-4B68-B6C4-5EEAD0EB35D0}" type="parTrans" cxnId="{62FBC206-6A92-489B-9FBD-4EA35B722937}">
      <dgm:prSet/>
      <dgm:spPr/>
      <dgm:t>
        <a:bodyPr/>
        <a:lstStyle/>
        <a:p>
          <a:endParaRPr lang="en-US"/>
        </a:p>
      </dgm:t>
    </dgm:pt>
    <dgm:pt modelId="{F7B1A1AC-BBFC-438B-9A01-3A68C4DF4A39}" type="sibTrans" cxnId="{62FBC206-6A92-489B-9FBD-4EA35B722937}">
      <dgm:prSet/>
      <dgm:spPr/>
      <dgm:t>
        <a:bodyPr/>
        <a:lstStyle/>
        <a:p>
          <a:endParaRPr lang="en-US"/>
        </a:p>
      </dgm:t>
    </dgm:pt>
    <dgm:pt modelId="{14CCE0B6-7254-4483-9A77-9D176DA14787}">
      <dgm:prSet/>
      <dgm:spPr/>
      <dgm:t>
        <a:bodyPr/>
        <a:lstStyle/>
        <a:p>
          <a:r>
            <a:rPr lang="en-US" dirty="0" smtClean="0"/>
            <a:t>    Tribal</a:t>
          </a:r>
          <a:endParaRPr lang="en-US" dirty="0"/>
        </a:p>
      </dgm:t>
    </dgm:pt>
    <dgm:pt modelId="{439A263A-D9A4-479F-BE69-BE1E085A2193}" type="parTrans" cxnId="{48F3CA7E-38B5-430F-BCD7-87A02539D468}">
      <dgm:prSet/>
      <dgm:spPr/>
      <dgm:t>
        <a:bodyPr/>
        <a:lstStyle/>
        <a:p>
          <a:endParaRPr lang="en-US"/>
        </a:p>
      </dgm:t>
    </dgm:pt>
    <dgm:pt modelId="{C5AE8FDF-B59B-483A-B73C-968B6F4FECAA}" type="sibTrans" cxnId="{48F3CA7E-38B5-430F-BCD7-87A02539D468}">
      <dgm:prSet/>
      <dgm:spPr/>
      <dgm:t>
        <a:bodyPr/>
        <a:lstStyle/>
        <a:p>
          <a:endParaRPr lang="en-US"/>
        </a:p>
      </dgm:t>
    </dgm:pt>
    <dgm:pt modelId="{8B929F05-6A7F-45A4-85A1-9CC791BB464E}">
      <dgm:prSet/>
      <dgm:spPr/>
      <dgm:t>
        <a:bodyPr/>
        <a:lstStyle/>
        <a:p>
          <a:r>
            <a:rPr lang="en-US" dirty="0" smtClean="0"/>
            <a:t>Federal</a:t>
          </a:r>
          <a:endParaRPr lang="en-US" dirty="0"/>
        </a:p>
      </dgm:t>
    </dgm:pt>
    <dgm:pt modelId="{26F7C93D-580B-47DA-9EEA-7538AB639FAE}" type="parTrans" cxnId="{A2D30C35-E571-4409-8FFD-B3552E1D7407}">
      <dgm:prSet/>
      <dgm:spPr/>
      <dgm:t>
        <a:bodyPr/>
        <a:lstStyle/>
        <a:p>
          <a:endParaRPr lang="en-US"/>
        </a:p>
      </dgm:t>
    </dgm:pt>
    <dgm:pt modelId="{B5F1F070-8F72-4759-A241-0311A04C1435}" type="sibTrans" cxnId="{A2D30C35-E571-4409-8FFD-B3552E1D7407}">
      <dgm:prSet/>
      <dgm:spPr/>
      <dgm:t>
        <a:bodyPr/>
        <a:lstStyle/>
        <a:p>
          <a:endParaRPr lang="en-US"/>
        </a:p>
      </dgm:t>
    </dgm:pt>
    <dgm:pt modelId="{AA496C25-ECDA-46B6-AC63-BF4AD42946FA}" type="pres">
      <dgm:prSet presAssocID="{A817E6F2-86DC-4932-BDBC-457C0EC37505}" presName="compositeShape" presStyleCnt="0">
        <dgm:presLayoutVars>
          <dgm:chMax val="7"/>
          <dgm:dir/>
          <dgm:resizeHandles val="exact"/>
        </dgm:presLayoutVars>
      </dgm:prSet>
      <dgm:spPr/>
    </dgm:pt>
    <dgm:pt modelId="{28496765-DA8D-45EF-ACBA-0B32BDEE6167}" type="pres">
      <dgm:prSet presAssocID="{71A5B5FF-2886-465C-8423-D634DA754585}" presName="circ1" presStyleLbl="vennNode1" presStyleIdx="0" presStyleCnt="4" custLinFactX="-20342" custLinFactNeighborX="-100000" custLinFactNeighborY="57459"/>
      <dgm:spPr/>
      <dgm:t>
        <a:bodyPr/>
        <a:lstStyle/>
        <a:p>
          <a:endParaRPr lang="en-US"/>
        </a:p>
      </dgm:t>
    </dgm:pt>
    <dgm:pt modelId="{FC0367EE-DA5B-4B3F-8356-8F50B91C3A8A}" type="pres">
      <dgm:prSet presAssocID="{71A5B5FF-2886-465C-8423-D634DA7545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0D38C-87E1-49D1-8682-9FEDB666A5F3}" type="pres">
      <dgm:prSet presAssocID="{8B929F05-6A7F-45A4-85A1-9CC791BB464E}" presName="circ2" presStyleLbl="vennNode1" presStyleIdx="1" presStyleCnt="4" custLinFactX="-37773" custLinFactNeighborX="-100000" custLinFactNeighborY="-46154"/>
      <dgm:spPr/>
      <dgm:t>
        <a:bodyPr/>
        <a:lstStyle/>
        <a:p>
          <a:endParaRPr lang="en-US"/>
        </a:p>
      </dgm:t>
    </dgm:pt>
    <dgm:pt modelId="{15C2CD7B-ED6F-4BE0-B664-92A33CFE0684}" type="pres">
      <dgm:prSet presAssocID="{8B929F05-6A7F-45A4-85A1-9CC791BB46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F6D02-C21D-4A8E-A46E-CA9BE2EE45DB}" type="pres">
      <dgm:prSet presAssocID="{724A17E5-0D66-473F-BF78-A8CB0E9FEE64}" presName="circ3" presStyleLbl="vennNode1" presStyleIdx="2" presStyleCnt="4" custLinFactNeighborX="-42753" custLinFactNeighborY="-31419"/>
      <dgm:spPr/>
      <dgm:t>
        <a:bodyPr/>
        <a:lstStyle/>
        <a:p>
          <a:endParaRPr lang="en-US"/>
        </a:p>
      </dgm:t>
    </dgm:pt>
    <dgm:pt modelId="{944CA5D2-DA9F-4138-9892-3C9133D17C90}" type="pres">
      <dgm:prSet presAssocID="{724A17E5-0D66-473F-BF78-A8CB0E9FEE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04ECD-A4BC-4D67-BB55-69F5CC392BE8}" type="pres">
      <dgm:prSet presAssocID="{14CCE0B6-7254-4483-9A77-9D176DA14787}" presName="circ4" presStyleLbl="vennNode1" presStyleIdx="3" presStyleCnt="4" custLinFactX="-25442" custLinFactNeighborX="-100000" custLinFactNeighborY="-46154"/>
      <dgm:spPr/>
      <dgm:t>
        <a:bodyPr/>
        <a:lstStyle/>
        <a:p>
          <a:endParaRPr lang="en-US"/>
        </a:p>
      </dgm:t>
    </dgm:pt>
    <dgm:pt modelId="{971BD39E-39C1-48A6-AF44-A1C8645EF4AC}" type="pres">
      <dgm:prSet presAssocID="{14CCE0B6-7254-4483-9A77-9D176DA1478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024455-7B94-4F21-9718-1CB1ECA52CEA}" type="presOf" srcId="{A817E6F2-86DC-4932-BDBC-457C0EC37505}" destId="{AA496C25-ECDA-46B6-AC63-BF4AD42946FA}" srcOrd="0" destOrd="0" presId="urn:microsoft.com/office/officeart/2005/8/layout/venn1"/>
    <dgm:cxn modelId="{2E34676E-ED52-4AB0-A37E-F4849D9356AB}" type="presOf" srcId="{71A5B5FF-2886-465C-8423-D634DA754585}" destId="{FC0367EE-DA5B-4B3F-8356-8F50B91C3A8A}" srcOrd="1" destOrd="0" presId="urn:microsoft.com/office/officeart/2005/8/layout/venn1"/>
    <dgm:cxn modelId="{A2D30C35-E571-4409-8FFD-B3552E1D7407}" srcId="{A817E6F2-86DC-4932-BDBC-457C0EC37505}" destId="{8B929F05-6A7F-45A4-85A1-9CC791BB464E}" srcOrd="1" destOrd="0" parTransId="{26F7C93D-580B-47DA-9EEA-7538AB639FAE}" sibTransId="{B5F1F070-8F72-4759-A241-0311A04C1435}"/>
    <dgm:cxn modelId="{1418CBDE-41AC-4F6E-8DB7-3A8013B83C4C}" srcId="{A817E6F2-86DC-4932-BDBC-457C0EC37505}" destId="{71A5B5FF-2886-465C-8423-D634DA754585}" srcOrd="0" destOrd="0" parTransId="{655A96E4-3894-45ED-8542-ED3825097C10}" sibTransId="{211C4077-B44F-499F-AAE2-E177C3EAB716}"/>
    <dgm:cxn modelId="{62FBC206-6A92-489B-9FBD-4EA35B722937}" srcId="{A817E6F2-86DC-4932-BDBC-457C0EC37505}" destId="{724A17E5-0D66-473F-BF78-A8CB0E9FEE64}" srcOrd="2" destOrd="0" parTransId="{F5A5C42E-22AB-4B68-B6C4-5EEAD0EB35D0}" sibTransId="{F7B1A1AC-BBFC-438B-9A01-3A68C4DF4A39}"/>
    <dgm:cxn modelId="{970BC2E8-6B3D-49C7-A6CA-DD9E544A871E}" type="presOf" srcId="{14CCE0B6-7254-4483-9A77-9D176DA14787}" destId="{971BD39E-39C1-48A6-AF44-A1C8645EF4AC}" srcOrd="1" destOrd="0" presId="urn:microsoft.com/office/officeart/2005/8/layout/venn1"/>
    <dgm:cxn modelId="{F3FC4ECD-F9C5-4768-B96C-EB71DE8DF5F9}" type="presOf" srcId="{14CCE0B6-7254-4483-9A77-9D176DA14787}" destId="{3C104ECD-A4BC-4D67-BB55-69F5CC392BE8}" srcOrd="0" destOrd="0" presId="urn:microsoft.com/office/officeart/2005/8/layout/venn1"/>
    <dgm:cxn modelId="{AE4BC6AE-CBA1-4B14-AAB8-12BBD335D12F}" type="presOf" srcId="{724A17E5-0D66-473F-BF78-A8CB0E9FEE64}" destId="{944CA5D2-DA9F-4138-9892-3C9133D17C90}" srcOrd="1" destOrd="0" presId="urn:microsoft.com/office/officeart/2005/8/layout/venn1"/>
    <dgm:cxn modelId="{56C85654-EBA4-42F9-9423-83F5A7E9D07E}" type="presOf" srcId="{8B929F05-6A7F-45A4-85A1-9CC791BB464E}" destId="{41E0D38C-87E1-49D1-8682-9FEDB666A5F3}" srcOrd="0" destOrd="0" presId="urn:microsoft.com/office/officeart/2005/8/layout/venn1"/>
    <dgm:cxn modelId="{48F3CA7E-38B5-430F-BCD7-87A02539D468}" srcId="{A817E6F2-86DC-4932-BDBC-457C0EC37505}" destId="{14CCE0B6-7254-4483-9A77-9D176DA14787}" srcOrd="3" destOrd="0" parTransId="{439A263A-D9A4-479F-BE69-BE1E085A2193}" sibTransId="{C5AE8FDF-B59B-483A-B73C-968B6F4FECAA}"/>
    <dgm:cxn modelId="{A178C1C3-82DE-4E77-90BA-A1FD4D56045A}" type="presOf" srcId="{724A17E5-0D66-473F-BF78-A8CB0E9FEE64}" destId="{10AF6D02-C21D-4A8E-A46E-CA9BE2EE45DB}" srcOrd="0" destOrd="0" presId="urn:microsoft.com/office/officeart/2005/8/layout/venn1"/>
    <dgm:cxn modelId="{C86ECDBB-B116-4C17-ACF9-5882AD312800}" type="presOf" srcId="{8B929F05-6A7F-45A4-85A1-9CC791BB464E}" destId="{15C2CD7B-ED6F-4BE0-B664-92A33CFE0684}" srcOrd="1" destOrd="0" presId="urn:microsoft.com/office/officeart/2005/8/layout/venn1"/>
    <dgm:cxn modelId="{54F41F0E-3AE9-4659-9D3B-897DC709B454}" type="presOf" srcId="{71A5B5FF-2886-465C-8423-D634DA754585}" destId="{28496765-DA8D-45EF-ACBA-0B32BDEE6167}" srcOrd="0" destOrd="0" presId="urn:microsoft.com/office/officeart/2005/8/layout/venn1"/>
    <dgm:cxn modelId="{EC6360C1-2868-43A0-8AC4-9F9E9E87D0E8}" type="presParOf" srcId="{AA496C25-ECDA-46B6-AC63-BF4AD42946FA}" destId="{28496765-DA8D-45EF-ACBA-0B32BDEE6167}" srcOrd="0" destOrd="0" presId="urn:microsoft.com/office/officeart/2005/8/layout/venn1"/>
    <dgm:cxn modelId="{904FCD3F-E2A6-45B6-BEBF-4C9C9993F96B}" type="presParOf" srcId="{AA496C25-ECDA-46B6-AC63-BF4AD42946FA}" destId="{FC0367EE-DA5B-4B3F-8356-8F50B91C3A8A}" srcOrd="1" destOrd="0" presId="urn:microsoft.com/office/officeart/2005/8/layout/venn1"/>
    <dgm:cxn modelId="{2B7DC336-D72D-4552-B303-17873BC2E796}" type="presParOf" srcId="{AA496C25-ECDA-46B6-AC63-BF4AD42946FA}" destId="{41E0D38C-87E1-49D1-8682-9FEDB666A5F3}" srcOrd="2" destOrd="0" presId="urn:microsoft.com/office/officeart/2005/8/layout/venn1"/>
    <dgm:cxn modelId="{97FB0772-1E08-416C-BA00-C3AF5676F9AB}" type="presParOf" srcId="{AA496C25-ECDA-46B6-AC63-BF4AD42946FA}" destId="{15C2CD7B-ED6F-4BE0-B664-92A33CFE0684}" srcOrd="3" destOrd="0" presId="urn:microsoft.com/office/officeart/2005/8/layout/venn1"/>
    <dgm:cxn modelId="{B96CDBA2-9F6F-4210-AEAF-253E39E829C5}" type="presParOf" srcId="{AA496C25-ECDA-46B6-AC63-BF4AD42946FA}" destId="{10AF6D02-C21D-4A8E-A46E-CA9BE2EE45DB}" srcOrd="4" destOrd="0" presId="urn:microsoft.com/office/officeart/2005/8/layout/venn1"/>
    <dgm:cxn modelId="{1F33803D-F8AF-4762-A177-425D29BEBB6A}" type="presParOf" srcId="{AA496C25-ECDA-46B6-AC63-BF4AD42946FA}" destId="{944CA5D2-DA9F-4138-9892-3C9133D17C90}" srcOrd="5" destOrd="0" presId="urn:microsoft.com/office/officeart/2005/8/layout/venn1"/>
    <dgm:cxn modelId="{64F9B8B4-A676-485E-A54D-88321A7FEFB6}" type="presParOf" srcId="{AA496C25-ECDA-46B6-AC63-BF4AD42946FA}" destId="{3C104ECD-A4BC-4D67-BB55-69F5CC392BE8}" srcOrd="6" destOrd="0" presId="urn:microsoft.com/office/officeart/2005/8/layout/venn1"/>
    <dgm:cxn modelId="{3FCAF294-C37E-4D21-89F5-FC2F9A6DAA8D}" type="presParOf" srcId="{AA496C25-ECDA-46B6-AC63-BF4AD42946FA}" destId="{971BD39E-39C1-48A6-AF44-A1C8645EF4A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5B70D-F5AD-43DE-9108-B46C7295E505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</dgm:pt>
    <dgm:pt modelId="{996F4D06-B5A0-4557-B56E-928052487ADE}">
      <dgm:prSet phldrT="[Text]"/>
      <dgm:spPr/>
      <dgm:t>
        <a:bodyPr/>
        <a:lstStyle/>
        <a:p>
          <a:r>
            <a:rPr lang="en-US" dirty="0"/>
            <a:t>Property Tax Levy</a:t>
          </a:r>
        </a:p>
      </dgm:t>
    </dgm:pt>
    <dgm:pt modelId="{BDF9C9EF-D81F-4CB6-A847-B4A5D32353B6}" type="parTrans" cxnId="{520501CD-5F80-4FA1-96DB-D7CD017A4823}">
      <dgm:prSet/>
      <dgm:spPr/>
      <dgm:t>
        <a:bodyPr/>
        <a:lstStyle/>
        <a:p>
          <a:endParaRPr lang="en-US"/>
        </a:p>
      </dgm:t>
    </dgm:pt>
    <dgm:pt modelId="{3C4731CB-3A96-4216-9439-E5AC31A4B032}" type="sibTrans" cxnId="{520501CD-5F80-4FA1-96DB-D7CD017A4823}">
      <dgm:prSet/>
      <dgm:spPr/>
      <dgm:t>
        <a:bodyPr/>
        <a:lstStyle/>
        <a:p>
          <a:endParaRPr lang="en-US"/>
        </a:p>
      </dgm:t>
    </dgm:pt>
    <dgm:pt modelId="{9FBE4747-895F-4B45-B538-1DB7BADF332C}">
      <dgm:prSet phldrT="[Text]"/>
      <dgm:spPr/>
      <dgm:t>
        <a:bodyPr/>
        <a:lstStyle/>
        <a:p>
          <a:r>
            <a:rPr lang="en-US" dirty="0"/>
            <a:t>State  Equalization Aid</a:t>
          </a:r>
        </a:p>
      </dgm:t>
    </dgm:pt>
    <dgm:pt modelId="{5D5969D0-EFAF-4BA9-845A-EDEEF81BD953}" type="parTrans" cxnId="{E22AE5A2-F944-43E8-9FDA-50299C6DD4CA}">
      <dgm:prSet/>
      <dgm:spPr/>
      <dgm:t>
        <a:bodyPr/>
        <a:lstStyle/>
        <a:p>
          <a:endParaRPr lang="en-US"/>
        </a:p>
      </dgm:t>
    </dgm:pt>
    <dgm:pt modelId="{72DD57D5-7AC8-4454-AE45-B6DD381836BA}" type="sibTrans" cxnId="{E22AE5A2-F944-43E8-9FDA-50299C6DD4CA}">
      <dgm:prSet/>
      <dgm:spPr/>
      <dgm:t>
        <a:bodyPr/>
        <a:lstStyle/>
        <a:p>
          <a:endParaRPr lang="en-US"/>
        </a:p>
      </dgm:t>
    </dgm:pt>
    <dgm:pt modelId="{FF7C36F8-7A74-45F5-82E6-42B6C95C6E92}">
      <dgm:prSet phldrT="[Text]"/>
      <dgm:spPr/>
      <dgm:t>
        <a:bodyPr/>
        <a:lstStyle/>
        <a:p>
          <a:r>
            <a:rPr lang="en-US" dirty="0"/>
            <a:t>Revenue Limit</a:t>
          </a:r>
        </a:p>
      </dgm:t>
    </dgm:pt>
    <dgm:pt modelId="{77127AC5-14BA-4A69-98E1-A25CBCD2EE82}" type="parTrans" cxnId="{10D31180-D3FC-4522-AC37-E1239E008F4A}">
      <dgm:prSet/>
      <dgm:spPr/>
      <dgm:t>
        <a:bodyPr/>
        <a:lstStyle/>
        <a:p>
          <a:endParaRPr lang="en-US"/>
        </a:p>
      </dgm:t>
    </dgm:pt>
    <dgm:pt modelId="{FB2F9258-1C3C-482C-B2CB-BB81B5F6C1C5}" type="sibTrans" cxnId="{10D31180-D3FC-4522-AC37-E1239E008F4A}">
      <dgm:prSet/>
      <dgm:spPr/>
      <dgm:t>
        <a:bodyPr/>
        <a:lstStyle/>
        <a:p>
          <a:endParaRPr lang="en-US"/>
        </a:p>
      </dgm:t>
    </dgm:pt>
    <dgm:pt modelId="{AC59EEA4-69CE-4FB1-BE53-707AFE948A19}" type="pres">
      <dgm:prSet presAssocID="{DBF5B70D-F5AD-43DE-9108-B46C7295E505}" presName="Name0" presStyleCnt="0">
        <dgm:presLayoutVars>
          <dgm:dir val="rev"/>
          <dgm:resizeHandles val="exact"/>
        </dgm:presLayoutVars>
      </dgm:prSet>
      <dgm:spPr/>
    </dgm:pt>
    <dgm:pt modelId="{384EB8B2-796A-4E5C-8DDD-A2F5A312D986}" type="pres">
      <dgm:prSet presAssocID="{996F4D06-B5A0-4557-B56E-928052487ADE}" presName="node" presStyleLbl="node1" presStyleIdx="0" presStyleCnt="3" custLinFactNeighborX="-21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5913-8133-49A2-8F55-4086EA77B96D}" type="pres">
      <dgm:prSet presAssocID="{3C4731CB-3A96-4216-9439-E5AC31A4B032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AB5B21E7-52F5-4FF3-A1B7-44982B8A3E83}" type="pres">
      <dgm:prSet presAssocID="{3C4731CB-3A96-4216-9439-E5AC31A4B03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0BBDF21-2F4D-4136-BF17-92D0D959191F}" type="pres">
      <dgm:prSet presAssocID="{9FBE4747-895F-4B45-B538-1DB7BADF332C}" presName="node" presStyleLbl="node1" presStyleIdx="1" presStyleCnt="3" custLinFactNeighborY="-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F3526-8A6C-4F9B-8D69-326C283A7F15}" type="pres">
      <dgm:prSet presAssocID="{72DD57D5-7AC8-4454-AE45-B6DD381836BA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63F1ECF7-C52F-4395-8031-1379B633F00C}" type="pres">
      <dgm:prSet presAssocID="{72DD57D5-7AC8-4454-AE45-B6DD381836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14C538D-A163-4586-9B2B-D3A15B7B9472}" type="pres">
      <dgm:prSet presAssocID="{FF7C36F8-7A74-45F5-82E6-42B6C95C6E92}" presName="node" presStyleLbl="node1" presStyleIdx="2" presStyleCnt="3" custLinFactNeighborX="19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AE5A2-F944-43E8-9FDA-50299C6DD4CA}" srcId="{DBF5B70D-F5AD-43DE-9108-B46C7295E505}" destId="{9FBE4747-895F-4B45-B538-1DB7BADF332C}" srcOrd="1" destOrd="0" parTransId="{5D5969D0-EFAF-4BA9-845A-EDEEF81BD953}" sibTransId="{72DD57D5-7AC8-4454-AE45-B6DD381836BA}"/>
    <dgm:cxn modelId="{5E9DD0AA-98BE-4D82-85FF-48AE37E5300A}" type="presOf" srcId="{FF7C36F8-7A74-45F5-82E6-42B6C95C6E92}" destId="{B14C538D-A163-4586-9B2B-D3A15B7B9472}" srcOrd="0" destOrd="0" presId="urn:microsoft.com/office/officeart/2005/8/layout/process1"/>
    <dgm:cxn modelId="{10D31180-D3FC-4522-AC37-E1239E008F4A}" srcId="{DBF5B70D-F5AD-43DE-9108-B46C7295E505}" destId="{FF7C36F8-7A74-45F5-82E6-42B6C95C6E92}" srcOrd="2" destOrd="0" parTransId="{77127AC5-14BA-4A69-98E1-A25CBCD2EE82}" sibTransId="{FB2F9258-1C3C-482C-B2CB-BB81B5F6C1C5}"/>
    <dgm:cxn modelId="{42AD2147-1F00-4C23-A8FA-9E9C77B6DB50}" type="presOf" srcId="{3C4731CB-3A96-4216-9439-E5AC31A4B032}" destId="{AB5B21E7-52F5-4FF3-A1B7-44982B8A3E83}" srcOrd="1" destOrd="0" presId="urn:microsoft.com/office/officeart/2005/8/layout/process1"/>
    <dgm:cxn modelId="{8FC82965-DC0F-473F-8FE1-A34636899001}" type="presOf" srcId="{72DD57D5-7AC8-4454-AE45-B6DD381836BA}" destId="{63F1ECF7-C52F-4395-8031-1379B633F00C}" srcOrd="1" destOrd="0" presId="urn:microsoft.com/office/officeart/2005/8/layout/process1"/>
    <dgm:cxn modelId="{A5F0303C-19F0-4E91-925E-EB7831E0FDFB}" type="presOf" srcId="{9FBE4747-895F-4B45-B538-1DB7BADF332C}" destId="{00BBDF21-2F4D-4136-BF17-92D0D959191F}" srcOrd="0" destOrd="0" presId="urn:microsoft.com/office/officeart/2005/8/layout/process1"/>
    <dgm:cxn modelId="{449BB2A6-9D7D-46CD-AA16-082DB0BEF4D0}" type="presOf" srcId="{72DD57D5-7AC8-4454-AE45-B6DD381836BA}" destId="{A72F3526-8A6C-4F9B-8D69-326C283A7F15}" srcOrd="0" destOrd="0" presId="urn:microsoft.com/office/officeart/2005/8/layout/process1"/>
    <dgm:cxn modelId="{35647E67-6998-4028-9CB4-260D59877242}" type="presOf" srcId="{996F4D06-B5A0-4557-B56E-928052487ADE}" destId="{384EB8B2-796A-4E5C-8DDD-A2F5A312D986}" srcOrd="0" destOrd="0" presId="urn:microsoft.com/office/officeart/2005/8/layout/process1"/>
    <dgm:cxn modelId="{2E6FFE3C-1329-45E2-89D7-AE2651911811}" type="presOf" srcId="{3C4731CB-3A96-4216-9439-E5AC31A4B032}" destId="{71535913-8133-49A2-8F55-4086EA77B96D}" srcOrd="0" destOrd="0" presId="urn:microsoft.com/office/officeart/2005/8/layout/process1"/>
    <dgm:cxn modelId="{520501CD-5F80-4FA1-96DB-D7CD017A4823}" srcId="{DBF5B70D-F5AD-43DE-9108-B46C7295E505}" destId="{996F4D06-B5A0-4557-B56E-928052487ADE}" srcOrd="0" destOrd="0" parTransId="{BDF9C9EF-D81F-4CB6-A847-B4A5D32353B6}" sibTransId="{3C4731CB-3A96-4216-9439-E5AC31A4B032}"/>
    <dgm:cxn modelId="{A07C4E3B-B527-4DB7-A1DE-D158CF4C3BE9}" type="presOf" srcId="{DBF5B70D-F5AD-43DE-9108-B46C7295E505}" destId="{AC59EEA4-69CE-4FB1-BE53-707AFE948A19}" srcOrd="0" destOrd="0" presId="urn:microsoft.com/office/officeart/2005/8/layout/process1"/>
    <dgm:cxn modelId="{10893564-D69F-4FC3-92FD-710C723AB9F8}" type="presParOf" srcId="{AC59EEA4-69CE-4FB1-BE53-707AFE948A19}" destId="{384EB8B2-796A-4E5C-8DDD-A2F5A312D986}" srcOrd="0" destOrd="0" presId="urn:microsoft.com/office/officeart/2005/8/layout/process1"/>
    <dgm:cxn modelId="{7BBED4D3-5B4B-44AF-A6BA-63B2AA86F913}" type="presParOf" srcId="{AC59EEA4-69CE-4FB1-BE53-707AFE948A19}" destId="{71535913-8133-49A2-8F55-4086EA77B96D}" srcOrd="1" destOrd="0" presId="urn:microsoft.com/office/officeart/2005/8/layout/process1"/>
    <dgm:cxn modelId="{DD42663A-020D-410D-881F-6C378AC8BC84}" type="presParOf" srcId="{71535913-8133-49A2-8F55-4086EA77B96D}" destId="{AB5B21E7-52F5-4FF3-A1B7-44982B8A3E83}" srcOrd="0" destOrd="0" presId="urn:microsoft.com/office/officeart/2005/8/layout/process1"/>
    <dgm:cxn modelId="{7EE5ABB5-DE45-4E96-96B6-75A6312AEDB6}" type="presParOf" srcId="{AC59EEA4-69CE-4FB1-BE53-707AFE948A19}" destId="{00BBDF21-2F4D-4136-BF17-92D0D959191F}" srcOrd="2" destOrd="0" presId="urn:microsoft.com/office/officeart/2005/8/layout/process1"/>
    <dgm:cxn modelId="{B566ED8A-FD12-4753-AD77-70EFD40AF9F5}" type="presParOf" srcId="{AC59EEA4-69CE-4FB1-BE53-707AFE948A19}" destId="{A72F3526-8A6C-4F9B-8D69-326C283A7F15}" srcOrd="3" destOrd="0" presId="urn:microsoft.com/office/officeart/2005/8/layout/process1"/>
    <dgm:cxn modelId="{9D1D39A2-0DE9-4DB9-9DFF-C9124C5E0B89}" type="presParOf" srcId="{A72F3526-8A6C-4F9B-8D69-326C283A7F15}" destId="{63F1ECF7-C52F-4395-8031-1379B633F00C}" srcOrd="0" destOrd="0" presId="urn:microsoft.com/office/officeart/2005/8/layout/process1"/>
    <dgm:cxn modelId="{6D1F326B-A84F-41D9-82EE-DDC985B05645}" type="presParOf" srcId="{AC59EEA4-69CE-4FB1-BE53-707AFE948A19}" destId="{B14C538D-A163-4586-9B2B-D3A15B7B9472}" srcOrd="4" destOrd="0" presId="urn:microsoft.com/office/officeart/2005/8/layout/process1"/>
  </dgm:cxnLst>
  <dgm:bg/>
  <dgm:whole>
    <a:ln w="25400">
      <a:solidFill>
        <a:srgbClr val="800000"/>
      </a:solidFill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82FAE-4DCA-D046-B812-C7F1267801F3}" type="doc">
      <dgm:prSet loTypeId="urn:microsoft.com/office/officeart/2005/8/layout/venn3" loCatId="relationship" qsTypeId="urn:microsoft.com/office/officeart/2005/8/quickstyle/3D1" qsCatId="3D" csTypeId="urn:microsoft.com/office/officeart/2005/8/colors/accent6_3" csCatId="accent6" phldr="1"/>
      <dgm:spPr/>
    </dgm:pt>
    <dgm:pt modelId="{BBC12EFD-5FA9-EA40-8259-92AA4A31AD72}">
      <dgm:prSet phldrT="[Text]"/>
      <dgm:spPr/>
      <dgm:t>
        <a:bodyPr/>
        <a:lstStyle/>
        <a:p>
          <a:r>
            <a:rPr lang="en-US" dirty="0"/>
            <a:t>Per-Pupil Aid</a:t>
          </a:r>
        </a:p>
      </dgm:t>
    </dgm:pt>
    <dgm:pt modelId="{D756B938-3993-2040-828F-D1EDDDAE4626}" type="sibTrans" cxnId="{2924A0BE-9CB5-824D-B049-C8A6A0BFB643}">
      <dgm:prSet/>
      <dgm:spPr/>
      <dgm:t>
        <a:bodyPr/>
        <a:lstStyle/>
        <a:p>
          <a:endParaRPr lang="en-US" dirty="0"/>
        </a:p>
      </dgm:t>
    </dgm:pt>
    <dgm:pt modelId="{E481B249-47B1-FB4A-B8A5-D92E5DF6999D}" type="parTrans" cxnId="{2924A0BE-9CB5-824D-B049-C8A6A0BFB643}">
      <dgm:prSet/>
      <dgm:spPr/>
      <dgm:t>
        <a:bodyPr/>
        <a:lstStyle/>
        <a:p>
          <a:endParaRPr lang="en-US"/>
        </a:p>
      </dgm:t>
    </dgm:pt>
    <dgm:pt modelId="{55F86A75-625E-3847-8BEB-014D8A115ECA}">
      <dgm:prSet phldrT="[Text]"/>
      <dgm:spPr/>
      <dgm:t>
        <a:bodyPr/>
        <a:lstStyle/>
        <a:p>
          <a:r>
            <a:rPr lang="en-US" dirty="0"/>
            <a:t>Other Revenue</a:t>
          </a:r>
        </a:p>
      </dgm:t>
    </dgm:pt>
    <dgm:pt modelId="{860AFA99-EDB5-CC43-BCDB-44E5E71E3FF2}" type="sibTrans" cxnId="{C981D323-53EB-9947-9F3A-DCAE29DB2A1C}">
      <dgm:prSet/>
      <dgm:spPr/>
      <dgm:t>
        <a:bodyPr/>
        <a:lstStyle/>
        <a:p>
          <a:endParaRPr lang="en-US"/>
        </a:p>
      </dgm:t>
    </dgm:pt>
    <dgm:pt modelId="{7B946FCE-5BB3-EC4C-9892-1EA9083044C6}" type="parTrans" cxnId="{C981D323-53EB-9947-9F3A-DCAE29DB2A1C}">
      <dgm:prSet/>
      <dgm:spPr/>
      <dgm:t>
        <a:bodyPr/>
        <a:lstStyle/>
        <a:p>
          <a:endParaRPr lang="en-US"/>
        </a:p>
      </dgm:t>
    </dgm:pt>
    <dgm:pt modelId="{C8C0A875-8BF4-8541-B840-EEF11A6761C6}">
      <dgm:prSet phldrT="[Text]"/>
      <dgm:spPr/>
      <dgm:t>
        <a:bodyPr/>
        <a:lstStyle/>
        <a:p>
          <a:r>
            <a:rPr lang="en-US" dirty="0"/>
            <a:t>Federal Funds</a:t>
          </a:r>
        </a:p>
      </dgm:t>
    </dgm:pt>
    <dgm:pt modelId="{538AD5DE-ECD0-1242-BE24-F794DD3FEDD9}" type="sibTrans" cxnId="{79658BAB-E6F2-0E4C-B9E3-6BB4C7E628CA}">
      <dgm:prSet/>
      <dgm:spPr/>
      <dgm:t>
        <a:bodyPr/>
        <a:lstStyle/>
        <a:p>
          <a:endParaRPr lang="en-US"/>
        </a:p>
      </dgm:t>
    </dgm:pt>
    <dgm:pt modelId="{253655D0-3A1E-4A42-9643-4105213B1F50}" type="parTrans" cxnId="{79658BAB-E6F2-0E4C-B9E3-6BB4C7E628CA}">
      <dgm:prSet/>
      <dgm:spPr/>
      <dgm:t>
        <a:bodyPr/>
        <a:lstStyle/>
        <a:p>
          <a:endParaRPr lang="en-US"/>
        </a:p>
      </dgm:t>
    </dgm:pt>
    <dgm:pt modelId="{6F55F21C-DCAC-49C7-B857-3CCAD9ACB22C}">
      <dgm:prSet phldrT="[Text]"/>
      <dgm:spPr/>
      <dgm:t>
        <a:bodyPr/>
        <a:lstStyle/>
        <a:p>
          <a:r>
            <a:rPr lang="en-US" dirty="0"/>
            <a:t>Categorical Aid</a:t>
          </a:r>
        </a:p>
      </dgm:t>
    </dgm:pt>
    <dgm:pt modelId="{1E9BBC02-E084-491D-B832-50A3425D866D}" type="parTrans" cxnId="{DDD7E4BE-D7A6-47A7-BBC2-CC94A8326589}">
      <dgm:prSet/>
      <dgm:spPr/>
      <dgm:t>
        <a:bodyPr/>
        <a:lstStyle/>
        <a:p>
          <a:endParaRPr lang="en-US"/>
        </a:p>
      </dgm:t>
    </dgm:pt>
    <dgm:pt modelId="{FB7ACCDB-E918-46AA-A1B0-EEF26DB248AF}" type="sibTrans" cxnId="{DDD7E4BE-D7A6-47A7-BBC2-CC94A8326589}">
      <dgm:prSet/>
      <dgm:spPr/>
      <dgm:t>
        <a:bodyPr/>
        <a:lstStyle/>
        <a:p>
          <a:endParaRPr lang="en-US"/>
        </a:p>
      </dgm:t>
    </dgm:pt>
    <dgm:pt modelId="{E5C93F83-CF38-7E4F-9929-2E4C0769F153}" type="pres">
      <dgm:prSet presAssocID="{C2E82FAE-4DCA-D046-B812-C7F1267801F3}" presName="Name0" presStyleCnt="0">
        <dgm:presLayoutVars>
          <dgm:dir/>
          <dgm:resizeHandles val="exact"/>
        </dgm:presLayoutVars>
      </dgm:prSet>
      <dgm:spPr/>
    </dgm:pt>
    <dgm:pt modelId="{36410E42-A4AE-4940-B3AB-9457550B3859}" type="pres">
      <dgm:prSet presAssocID="{BBC12EFD-5FA9-EA40-8259-92AA4A31AD7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7778-B156-9C4F-9C9F-17B53E326B3F}" type="pres">
      <dgm:prSet presAssocID="{D756B938-3993-2040-828F-D1EDDDAE4626}" presName="space" presStyleCnt="0"/>
      <dgm:spPr/>
    </dgm:pt>
    <dgm:pt modelId="{B50FDBE8-A4B9-4713-81D1-554094963BBA}" type="pres">
      <dgm:prSet presAssocID="{6F55F21C-DCAC-49C7-B857-3CCAD9ACB22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D26D8-BC70-4C50-9694-A73BF489EA6F}" type="pres">
      <dgm:prSet presAssocID="{FB7ACCDB-E918-46AA-A1B0-EEF26DB248AF}" presName="space" presStyleCnt="0"/>
      <dgm:spPr/>
    </dgm:pt>
    <dgm:pt modelId="{71A814EA-6DA2-1E42-93C5-68476775A66C}" type="pres">
      <dgm:prSet presAssocID="{C8C0A875-8BF4-8541-B840-EEF11A6761C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2E11-EC36-C349-A0BE-4F6EA8C18F91}" type="pres">
      <dgm:prSet presAssocID="{538AD5DE-ECD0-1242-BE24-F794DD3FEDD9}" presName="space" presStyleCnt="0"/>
      <dgm:spPr/>
    </dgm:pt>
    <dgm:pt modelId="{B626595C-6662-6C4B-B2C8-41D01369FCC7}" type="pres">
      <dgm:prSet presAssocID="{55F86A75-625E-3847-8BEB-014D8A115EC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F4617-62AA-436F-8CB4-47776124192F}" type="presOf" srcId="{C2E82FAE-4DCA-D046-B812-C7F1267801F3}" destId="{E5C93F83-CF38-7E4F-9929-2E4C0769F153}" srcOrd="0" destOrd="0" presId="urn:microsoft.com/office/officeart/2005/8/layout/venn3"/>
    <dgm:cxn modelId="{08F506E1-B493-44F1-B44F-E6BACEC225C3}" type="presOf" srcId="{55F86A75-625E-3847-8BEB-014D8A115ECA}" destId="{B626595C-6662-6C4B-B2C8-41D01369FCC7}" srcOrd="0" destOrd="0" presId="urn:microsoft.com/office/officeart/2005/8/layout/venn3"/>
    <dgm:cxn modelId="{79658BAB-E6F2-0E4C-B9E3-6BB4C7E628CA}" srcId="{C2E82FAE-4DCA-D046-B812-C7F1267801F3}" destId="{C8C0A875-8BF4-8541-B840-EEF11A6761C6}" srcOrd="2" destOrd="0" parTransId="{253655D0-3A1E-4A42-9643-4105213B1F50}" sibTransId="{538AD5DE-ECD0-1242-BE24-F794DD3FEDD9}"/>
    <dgm:cxn modelId="{24BC6B22-FDA8-446B-B99E-23B79BEC39C9}" type="presOf" srcId="{C8C0A875-8BF4-8541-B840-EEF11A6761C6}" destId="{71A814EA-6DA2-1E42-93C5-68476775A66C}" srcOrd="0" destOrd="0" presId="urn:microsoft.com/office/officeart/2005/8/layout/venn3"/>
    <dgm:cxn modelId="{C981D323-53EB-9947-9F3A-DCAE29DB2A1C}" srcId="{C2E82FAE-4DCA-D046-B812-C7F1267801F3}" destId="{55F86A75-625E-3847-8BEB-014D8A115ECA}" srcOrd="3" destOrd="0" parTransId="{7B946FCE-5BB3-EC4C-9892-1EA9083044C6}" sibTransId="{860AFA99-EDB5-CC43-BCDB-44E5E71E3FF2}"/>
    <dgm:cxn modelId="{7FECC0B6-8F70-4EC4-92DA-1E23AEF9FF7D}" type="presOf" srcId="{BBC12EFD-5FA9-EA40-8259-92AA4A31AD72}" destId="{36410E42-A4AE-4940-B3AB-9457550B3859}" srcOrd="0" destOrd="0" presId="urn:microsoft.com/office/officeart/2005/8/layout/venn3"/>
    <dgm:cxn modelId="{DDD7E4BE-D7A6-47A7-BBC2-CC94A8326589}" srcId="{C2E82FAE-4DCA-D046-B812-C7F1267801F3}" destId="{6F55F21C-DCAC-49C7-B857-3CCAD9ACB22C}" srcOrd="1" destOrd="0" parTransId="{1E9BBC02-E084-491D-B832-50A3425D866D}" sibTransId="{FB7ACCDB-E918-46AA-A1B0-EEF26DB248AF}"/>
    <dgm:cxn modelId="{2924A0BE-9CB5-824D-B049-C8A6A0BFB643}" srcId="{C2E82FAE-4DCA-D046-B812-C7F1267801F3}" destId="{BBC12EFD-5FA9-EA40-8259-92AA4A31AD72}" srcOrd="0" destOrd="0" parTransId="{E481B249-47B1-FB4A-B8A5-D92E5DF6999D}" sibTransId="{D756B938-3993-2040-828F-D1EDDDAE4626}"/>
    <dgm:cxn modelId="{C348C36F-CAD0-4AB1-9722-4DA09C18A93B}" type="presOf" srcId="{6F55F21C-DCAC-49C7-B857-3CCAD9ACB22C}" destId="{B50FDBE8-A4B9-4713-81D1-554094963BBA}" srcOrd="0" destOrd="0" presId="urn:microsoft.com/office/officeart/2005/8/layout/venn3"/>
    <dgm:cxn modelId="{4A60E6DE-34AD-4AA9-8053-47FF7B00EF58}" type="presParOf" srcId="{E5C93F83-CF38-7E4F-9929-2E4C0769F153}" destId="{36410E42-A4AE-4940-B3AB-9457550B3859}" srcOrd="0" destOrd="0" presId="urn:microsoft.com/office/officeart/2005/8/layout/venn3"/>
    <dgm:cxn modelId="{64BDC449-8CFA-4921-A2F5-077B8A8B29BC}" type="presParOf" srcId="{E5C93F83-CF38-7E4F-9929-2E4C0769F153}" destId="{0FE37778-B156-9C4F-9C9F-17B53E326B3F}" srcOrd="1" destOrd="0" presId="urn:microsoft.com/office/officeart/2005/8/layout/venn3"/>
    <dgm:cxn modelId="{28A46C94-2DF8-49AE-B7E1-F819B00F4E03}" type="presParOf" srcId="{E5C93F83-CF38-7E4F-9929-2E4C0769F153}" destId="{B50FDBE8-A4B9-4713-81D1-554094963BBA}" srcOrd="2" destOrd="0" presId="urn:microsoft.com/office/officeart/2005/8/layout/venn3"/>
    <dgm:cxn modelId="{3F2A3B49-FEA3-42CF-A3E0-33E1A780EF6B}" type="presParOf" srcId="{E5C93F83-CF38-7E4F-9929-2E4C0769F153}" destId="{3B1D26D8-BC70-4C50-9694-A73BF489EA6F}" srcOrd="3" destOrd="0" presId="urn:microsoft.com/office/officeart/2005/8/layout/venn3"/>
    <dgm:cxn modelId="{8358F431-56B5-4B3A-B6A1-C880D8CB7F2C}" type="presParOf" srcId="{E5C93F83-CF38-7E4F-9929-2E4C0769F153}" destId="{71A814EA-6DA2-1E42-93C5-68476775A66C}" srcOrd="4" destOrd="0" presId="urn:microsoft.com/office/officeart/2005/8/layout/venn3"/>
    <dgm:cxn modelId="{DC0031EF-C252-4838-B88F-EE406F821AE4}" type="presParOf" srcId="{E5C93F83-CF38-7E4F-9929-2E4C0769F153}" destId="{71CF2E11-EC36-C349-A0BE-4F6EA8C18F91}" srcOrd="5" destOrd="0" presId="urn:microsoft.com/office/officeart/2005/8/layout/venn3"/>
    <dgm:cxn modelId="{990B59E9-34CF-4106-B26A-84D0B1A9FB63}" type="presParOf" srcId="{E5C93F83-CF38-7E4F-9929-2E4C0769F153}" destId="{B626595C-6662-6C4B-B2C8-41D01369FCC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96765-DA8D-45EF-ACBA-0B32BDEE6167}">
      <dsp:nvSpPr>
        <dsp:cNvPr id="0" name=""/>
        <dsp:cNvSpPr/>
      </dsp:nvSpPr>
      <dsp:spPr>
        <a:xfrm>
          <a:off x="1053664" y="1007358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</dsp:txBody>
      <dsp:txXfrm>
        <a:off x="1249403" y="1235720"/>
        <a:ext cx="1304924" cy="538281"/>
      </dsp:txXfrm>
    </dsp:sp>
    <dsp:sp modelId="{41E0D38C-87E1-49D1-8682-9FEDB666A5F3}">
      <dsp:nvSpPr>
        <dsp:cNvPr id="0" name=""/>
        <dsp:cNvSpPr/>
      </dsp:nvSpPr>
      <dsp:spPr>
        <a:xfrm>
          <a:off x="1508296" y="0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Federal</a:t>
          </a:r>
          <a:endParaRPr lang="en-US" sz="1700" kern="1200" dirty="0"/>
        </a:p>
      </dsp:txBody>
      <dsp:txXfrm>
        <a:off x="2421743" y="195738"/>
        <a:ext cx="652462" cy="1304924"/>
      </dsp:txXfrm>
    </dsp:sp>
    <dsp:sp modelId="{10AF6D02-C21D-4A8E-A46E-CA9BE2EE45DB}">
      <dsp:nvSpPr>
        <dsp:cNvPr id="0" name=""/>
        <dsp:cNvSpPr/>
      </dsp:nvSpPr>
      <dsp:spPr>
        <a:xfrm>
          <a:off x="2369886" y="1000294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Local</a:t>
          </a:r>
          <a:endParaRPr lang="en-US" sz="1700" kern="1200" dirty="0"/>
        </a:p>
      </dsp:txBody>
      <dsp:txXfrm>
        <a:off x="2565624" y="1930052"/>
        <a:ext cx="1304924" cy="538281"/>
      </dsp:txXfrm>
    </dsp:sp>
    <dsp:sp modelId="{3C104ECD-A4BC-4D67-BB55-69F5CC392BE8}">
      <dsp:nvSpPr>
        <dsp:cNvPr id="0" name=""/>
        <dsp:cNvSpPr/>
      </dsp:nvSpPr>
      <dsp:spPr>
        <a:xfrm>
          <a:off x="216816" y="0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 Tribal</a:t>
          </a:r>
          <a:endParaRPr lang="en-US" sz="1700" kern="1200" dirty="0"/>
        </a:p>
      </dsp:txBody>
      <dsp:txXfrm>
        <a:off x="347308" y="195738"/>
        <a:ext cx="652462" cy="1304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EB8B2-796A-4E5C-8DDD-A2F5A312D986}">
      <dsp:nvSpPr>
        <dsp:cNvPr id="0" name=""/>
        <dsp:cNvSpPr/>
      </dsp:nvSpPr>
      <dsp:spPr>
        <a:xfrm>
          <a:off x="4407768" y="317759"/>
          <a:ext cx="1621408" cy="97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Property Tax Levy</a:t>
          </a:r>
        </a:p>
      </dsp:txBody>
      <dsp:txXfrm>
        <a:off x="4436262" y="346253"/>
        <a:ext cx="1564420" cy="915856"/>
      </dsp:txXfrm>
    </dsp:sp>
    <dsp:sp modelId="{71535913-8133-49A2-8F55-4086EA77B96D}">
      <dsp:nvSpPr>
        <dsp:cNvPr id="0" name=""/>
        <dsp:cNvSpPr/>
      </dsp:nvSpPr>
      <dsp:spPr>
        <a:xfrm rot="10817550">
          <a:off x="4009214" y="597645"/>
          <a:ext cx="270814" cy="402109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090457" y="678274"/>
        <a:ext cx="189570" cy="241265"/>
      </dsp:txXfrm>
    </dsp:sp>
    <dsp:sp modelId="{00BBDF21-2F4D-4136-BF17-92D0D959191F}">
      <dsp:nvSpPr>
        <dsp:cNvPr id="0" name=""/>
        <dsp:cNvSpPr/>
      </dsp:nvSpPr>
      <dsp:spPr>
        <a:xfrm>
          <a:off x="2275395" y="306873"/>
          <a:ext cx="1621408" cy="97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State  Equalization Aid</a:t>
          </a:r>
        </a:p>
      </dsp:txBody>
      <dsp:txXfrm>
        <a:off x="2303889" y="335367"/>
        <a:ext cx="1564420" cy="915856"/>
      </dsp:txXfrm>
    </dsp:sp>
    <dsp:sp modelId="{A72F3526-8A6C-4F9B-8D69-326C283A7F15}">
      <dsp:nvSpPr>
        <dsp:cNvPr id="0" name=""/>
        <dsp:cNvSpPr/>
      </dsp:nvSpPr>
      <dsp:spPr>
        <a:xfrm rot="10782537">
          <a:off x="1868586" y="597724"/>
          <a:ext cx="276424" cy="402109"/>
        </a:xfrm>
        <a:prstGeom prst="mathMinus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951512" y="677935"/>
        <a:ext cx="193497" cy="241265"/>
      </dsp:txXfrm>
    </dsp:sp>
    <dsp:sp modelId="{B14C538D-A163-4586-9B2B-D3A15B7B9472}">
      <dsp:nvSpPr>
        <dsp:cNvPr id="0" name=""/>
        <dsp:cNvSpPr/>
      </dsp:nvSpPr>
      <dsp:spPr>
        <a:xfrm>
          <a:off x="132439" y="317759"/>
          <a:ext cx="1621408" cy="97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Revenue Limit</a:t>
          </a:r>
        </a:p>
      </dsp:txBody>
      <dsp:txXfrm>
        <a:off x="160933" y="346253"/>
        <a:ext cx="1564420" cy="915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10E42-A4AE-4940-B3AB-9457550B3859}">
      <dsp:nvSpPr>
        <dsp:cNvPr id="0" name=""/>
        <dsp:cNvSpPr/>
      </dsp:nvSpPr>
      <dsp:spPr>
        <a:xfrm>
          <a:off x="421651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Per-Pupil Aid</a:t>
          </a:r>
        </a:p>
      </dsp:txBody>
      <dsp:txXfrm>
        <a:off x="644707" y="223496"/>
        <a:ext cx="1077009" cy="1077009"/>
      </dsp:txXfrm>
    </dsp:sp>
    <dsp:sp modelId="{B50FDBE8-A4B9-4713-81D1-554094963BBA}">
      <dsp:nvSpPr>
        <dsp:cNvPr id="0" name=""/>
        <dsp:cNvSpPr/>
      </dsp:nvSpPr>
      <dsp:spPr>
        <a:xfrm>
          <a:off x="1640149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107093"/>
            <a:satOff val="-4303"/>
            <a:lumOff val="920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Categorical Aid</a:t>
          </a:r>
        </a:p>
      </dsp:txBody>
      <dsp:txXfrm>
        <a:off x="1863205" y="223496"/>
        <a:ext cx="1077009" cy="1077009"/>
      </dsp:txXfrm>
    </dsp:sp>
    <dsp:sp modelId="{71A814EA-6DA2-1E42-93C5-68476775A66C}">
      <dsp:nvSpPr>
        <dsp:cNvPr id="0" name=""/>
        <dsp:cNvSpPr/>
      </dsp:nvSpPr>
      <dsp:spPr>
        <a:xfrm>
          <a:off x="2858646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214187"/>
            <a:satOff val="-8606"/>
            <a:lumOff val="1841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Federal Funds</a:t>
          </a:r>
        </a:p>
      </dsp:txBody>
      <dsp:txXfrm>
        <a:off x="3081702" y="223496"/>
        <a:ext cx="1077009" cy="1077009"/>
      </dsp:txXfrm>
    </dsp:sp>
    <dsp:sp modelId="{B626595C-6662-6C4B-B2C8-41D01369FCC7}">
      <dsp:nvSpPr>
        <dsp:cNvPr id="0" name=""/>
        <dsp:cNvSpPr/>
      </dsp:nvSpPr>
      <dsp:spPr>
        <a:xfrm>
          <a:off x="4077143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Other Revenue</a:t>
          </a:r>
        </a:p>
      </dsp:txBody>
      <dsp:txXfrm>
        <a:off x="4300199" y="223496"/>
        <a:ext cx="1077009" cy="107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EE7157-BB95-409C-8AE9-B61DC0855100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2D15D4-6B77-4AD2-9F10-B72A9754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3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1861">
              <a:defRPr/>
            </a:pPr>
            <a:fld id="{B8DB3C69-16F6-466A-B3B3-DB0E2089E12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31861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554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15D4-6B77-4AD2-9F10-B72A97544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8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1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anninmp/Documents/Jobs%20In%20Progress/%20LOGOS/%20DPI%20Logos/dpi_logo_horizSS-REV.emf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64321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Slide Master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" y="3248879"/>
            <a:ext cx="9144058" cy="1896438"/>
            <a:chOff x="-1" y="3248879"/>
            <a:chExt cx="9144058" cy="189643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" t="7103" r="1" b="14555"/>
            <a:stretch/>
          </p:blipFill>
          <p:spPr>
            <a:xfrm>
              <a:off x="-1" y="3248879"/>
              <a:ext cx="9144058" cy="1896438"/>
            </a:xfrm>
            <a:prstGeom prst="rect">
              <a:avLst/>
            </a:prstGeom>
          </p:spPr>
        </p:pic>
        <p:pic>
          <p:nvPicPr>
            <p:cNvPr id="3" name="dpi_logo_horizSS-REV.emf" descr="/Users/anninmp/Documents/Jobs In Progress/ LOGOS/ DPI Logos/dpi_logo_horizSS-REV.emf"/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957" y="4481264"/>
              <a:ext cx="2246156" cy="461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015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 smtClean="0"/>
              <a:t>Sample Video Slide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 smtClean="0"/>
              <a:t>Sample Text Slide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948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3415E-5B39-4CD8-A8E4-32608CD6D61F}" type="datetimeFigureOut">
              <a:rPr lang="en-US" smtClean="0"/>
              <a:pPr>
                <a:defRPr/>
              </a:pPr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6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691C-E3DE-406D-8A71-71758281E8B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97" r:id="rId13"/>
    <p:sldLayoutId id="214748371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dpi.wi.gov/news_2013-15-state-budget-information" TargetMode="External"/><Relationship Id="rId2" Type="http://schemas.openxmlformats.org/officeDocument/2006/relationships/hyperlink" Target="http://pb.dpi.wi.gov/pb_11-13_budget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pi.wi.gov/standard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pi.wi.gov/reading/statutory-requirem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rti" TargetMode="External"/><Relationship Id="rId2" Type="http://schemas.openxmlformats.org/officeDocument/2006/relationships/hyperlink" Target="https://dpi.wi.gov/excforal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map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maps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hyperlink" Target="http://dpi.wi.gov/sfs/map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37493" y="1428513"/>
            <a:ext cx="7184256" cy="1540929"/>
          </a:xfrm>
        </p:spPr>
        <p:txBody>
          <a:bodyPr/>
          <a:lstStyle/>
          <a:p>
            <a:r>
              <a:rPr lang="en-US" dirty="0" smtClean="0"/>
              <a:t>Legislative Council Study Committee on the Identification and Management of Dyslexia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3814" y="3041314"/>
            <a:ext cx="3077935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i="1" dirty="0" smtClean="0"/>
              <a:t>Dee Pettack, Legislative Liaison</a:t>
            </a:r>
          </a:p>
          <a:p>
            <a:pPr>
              <a:spcAft>
                <a:spcPts val="300"/>
              </a:spcAft>
            </a:pPr>
            <a:r>
              <a:rPr lang="en-US" i="1" dirty="0" smtClean="0"/>
              <a:t>Barb Novak, Literacy Consultant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2971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28750" y="215967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School Funding –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Simplified!</a:t>
            </a:r>
            <a:endParaRPr lang="en-US" i="1" dirty="0">
              <a:solidFill>
                <a:srgbClr val="CCFFCC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60636" y="1159651"/>
          <a:ext cx="6172200" cy="160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1488401" y="3267458"/>
          <a:ext cx="6021917" cy="152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059904" y="2907626"/>
            <a:ext cx="470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800000"/>
                </a:solidFill>
              </a:rPr>
              <a:t>Outside the Revenue Limit</a:t>
            </a:r>
          </a:p>
        </p:txBody>
      </p:sp>
    </p:spTree>
    <p:extLst>
      <p:ext uri="{BB962C8B-B14F-4D97-AF65-F5344CB8AC3E}">
        <p14:creationId xmlns:p14="http://schemas.microsoft.com/office/powerpoint/2010/main" val="11133333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C538D-A163-4586-9B2B-D3A15B7B9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14C538D-A163-4586-9B2B-D3A15B7B9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F3526-8A6C-4F9B-8D69-326C283A7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72F3526-8A6C-4F9B-8D69-326C283A7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BDF21-2F4D-4136-BF17-92D0D9591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0BBDF21-2F4D-4136-BF17-92D0D9591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35913-8133-49A2-8F55-4086EA77B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71535913-8133-49A2-8F55-4086EA77B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4EB8B2-796A-4E5C-8DDD-A2F5A312D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84EB8B2-796A-4E5C-8DDD-A2F5A312D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36410E42-A4AE-4940-B3AB-9457550B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>
                                            <p:graphicEl>
                                              <a:dgm id="{36410E42-A4AE-4940-B3AB-9457550B3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B50FDBE8-A4B9-4713-81D1-554094963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>
                                            <p:graphicEl>
                                              <a:dgm id="{B50FDBE8-A4B9-4713-81D1-554094963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71A814EA-6DA2-1E42-93C5-68476775A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>
                                            <p:graphicEl>
                                              <a:dgm id="{71A814EA-6DA2-1E42-93C5-68476775A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B626595C-6662-6C4B-B2C8-41D01369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>
                                            <p:graphicEl>
                                              <a:dgm id="{B626595C-6662-6C4B-B2C8-41D01369F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Graphic spid="35" grpId="0">
        <p:bldSub>
          <a:bldDgm bld="one"/>
        </p:bldSub>
      </p:bldGraphic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32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</a:rPr>
              <a:t>A Decade of Flat Funding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63601" y="3670301"/>
            <a:ext cx="7705054" cy="865697"/>
          </a:xfrm>
        </p:spPr>
        <p:txBody>
          <a:bodyPr anchor="ctr">
            <a:normAutofit/>
          </a:bodyPr>
          <a:lstStyle/>
          <a:p>
            <a:pPr marL="0" lvl="1" indent="-21431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262087"/>
                </a:solidFill>
              </a:rPr>
              <a:t>Wisconsin has had almost a decade of </a:t>
            </a:r>
            <a:r>
              <a:rPr lang="en-US" sz="1600" b="1" dirty="0">
                <a:solidFill>
                  <a:schemeClr val="accent5"/>
                </a:solidFill>
              </a:rPr>
              <a:t>flat funding </a:t>
            </a:r>
            <a:r>
              <a:rPr lang="en-US" sz="1600" b="1" dirty="0">
                <a:solidFill>
                  <a:srgbClr val="262087"/>
                </a:solidFill>
              </a:rPr>
              <a:t>in special </a:t>
            </a:r>
            <a:r>
              <a:rPr lang="en-US" sz="1600" b="1" dirty="0" smtClean="0">
                <a:solidFill>
                  <a:srgbClr val="262087"/>
                </a:solidFill>
              </a:rPr>
              <a:t>education.</a:t>
            </a:r>
            <a:endParaRPr lang="en-US" sz="1600" b="1" dirty="0">
              <a:solidFill>
                <a:srgbClr val="262087"/>
              </a:solidFill>
            </a:endParaRP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srgbClr val="262087"/>
                </a:solidFill>
              </a:rPr>
              <a:t>Consequently</a:t>
            </a:r>
            <a:r>
              <a:rPr lang="en-US" sz="1600" b="1" dirty="0">
                <a:solidFill>
                  <a:srgbClr val="262087"/>
                </a:solidFill>
              </a:rPr>
              <a:t>, reimbursement rates </a:t>
            </a:r>
            <a:r>
              <a:rPr lang="en-US" sz="1600" b="1" dirty="0">
                <a:solidFill>
                  <a:schemeClr val="accent5"/>
                </a:solidFill>
              </a:rPr>
              <a:t>dropped about 10 percentage points</a:t>
            </a:r>
            <a:r>
              <a:rPr lang="en-US" sz="1600" b="1" dirty="0">
                <a:solidFill>
                  <a:srgbClr val="262087"/>
                </a:solidFill>
              </a:rPr>
              <a:t> since 2001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612" y="4704236"/>
            <a:ext cx="483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Source: Department of Public Instruction. 2011-13 State Budget. </a:t>
            </a:r>
            <a:r>
              <a:rPr lang="en-US" sz="800" dirty="0">
                <a:solidFill>
                  <a:schemeClr val="bg1"/>
                </a:solidFill>
                <a:hlinkClick r:id="rId2"/>
              </a:rPr>
              <a:t>http://pb.dpi.wi.gov/pb_11-13_budget</a:t>
            </a:r>
            <a:r>
              <a:rPr lang="en-US" sz="800" dirty="0">
                <a:solidFill>
                  <a:schemeClr val="bg1"/>
                </a:solidFill>
              </a:rPr>
              <a:t/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2013-15 State Budget.  </a:t>
            </a:r>
            <a:r>
              <a:rPr lang="en-US" sz="800" dirty="0">
                <a:solidFill>
                  <a:schemeClr val="bg1"/>
                </a:solidFill>
                <a:hlinkClick r:id="rId3"/>
              </a:rPr>
              <a:t>http://news.dpi.wi.gov/news_2013-15-state-budget-information</a:t>
            </a:r>
            <a:r>
              <a:rPr lang="en-US" sz="800" dirty="0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449407"/>
              </p:ext>
            </p:extLst>
          </p:nvPr>
        </p:nvGraphicFramePr>
        <p:xfrm>
          <a:off x="285749" y="1244601"/>
          <a:ext cx="7727951" cy="24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9369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/>
      <p:bldGraphic spid="7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Title I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62087"/>
                </a:solidFill>
              </a:rPr>
              <a:t>Title I is a federal program that provides funds to school districts and schools based on numbers of children who are economically disadvantaged to support a variety of services. Its overall purpose is to provide all children significant opportunity to receive a fair, equitable, and high-quality education, and to close educational achievement gaps.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68320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1" y="1293834"/>
            <a:ext cx="7203946" cy="1262666"/>
          </a:xfrm>
        </p:spPr>
        <p:txBody>
          <a:bodyPr anchor="b"/>
          <a:lstStyle/>
          <a:p>
            <a:pPr algn="l"/>
            <a:r>
              <a:rPr lang="en-US" dirty="0" smtClean="0"/>
              <a:t>Legislative History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Standard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62087"/>
                </a:solidFill>
              </a:rPr>
              <a:t>Applicable when a student’s performance on literacy screening assessment or district’s reading curriculum plan indicates the student is at risk of reading difficulty</a:t>
            </a:r>
          </a:p>
          <a:p>
            <a:pPr lvl="1"/>
            <a:r>
              <a:rPr lang="en-US" dirty="0" smtClean="0">
                <a:solidFill>
                  <a:srgbClr val="262087"/>
                </a:solidFill>
              </a:rPr>
              <a:t>Beginning in 2012, connected to reading readiness assessment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Interventions or services must be “scientifically based” and “address all areas in which the student is deficient in a manner consistent with the state standards”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Family involvement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Cannot use federal funds (such as special education or Title I) to comply with state statute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No required reporting</a:t>
            </a:r>
          </a:p>
          <a:p>
            <a:endParaRPr lang="en-US" dirty="0">
              <a:solidFill>
                <a:srgbClr val="26208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62087"/>
                </a:solidFill>
              </a:rPr>
              <a:t>[s. 118.016 (1r), Stats.]  </a:t>
            </a:r>
            <a:endParaRPr lang="en-US" dirty="0" smtClean="0">
              <a:solidFill>
                <a:srgbClr val="262087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8897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2011 Wisconsin Act 166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262087"/>
                </a:solidFill>
              </a:rPr>
              <a:t>Created the Governor’s Read to Lead Council &amp; Grant Program.</a:t>
            </a:r>
          </a:p>
          <a:p>
            <a:pPr algn="just"/>
            <a:r>
              <a:rPr lang="en-US" dirty="0" smtClean="0">
                <a:solidFill>
                  <a:srgbClr val="262087"/>
                </a:solidFill>
              </a:rPr>
              <a:t>Required </a:t>
            </a:r>
            <a:r>
              <a:rPr lang="en-US" dirty="0">
                <a:solidFill>
                  <a:srgbClr val="262087"/>
                </a:solidFill>
              </a:rPr>
              <a:t>that kindergarten pupils be screened for reading </a:t>
            </a:r>
            <a:r>
              <a:rPr lang="en-US" dirty="0" smtClean="0">
                <a:solidFill>
                  <a:srgbClr val="262087"/>
                </a:solidFill>
              </a:rPr>
              <a:t>readiness.</a:t>
            </a:r>
          </a:p>
          <a:p>
            <a:pPr algn="just"/>
            <a:r>
              <a:rPr lang="en-US" dirty="0" smtClean="0">
                <a:solidFill>
                  <a:srgbClr val="262087"/>
                </a:solidFill>
              </a:rPr>
              <a:t>Required </a:t>
            </a:r>
            <a:r>
              <a:rPr lang="en-US" dirty="0">
                <a:solidFill>
                  <a:srgbClr val="262087"/>
                </a:solidFill>
              </a:rPr>
              <a:t>evaluation of teacher preparatory </a:t>
            </a:r>
            <a:r>
              <a:rPr lang="en-US" dirty="0" smtClean="0">
                <a:solidFill>
                  <a:srgbClr val="262087"/>
                </a:solidFill>
              </a:rPr>
              <a:t>programs.</a:t>
            </a:r>
          </a:p>
          <a:p>
            <a:pPr algn="just"/>
            <a:r>
              <a:rPr lang="en-US" dirty="0" smtClean="0">
                <a:solidFill>
                  <a:srgbClr val="262087"/>
                </a:solidFill>
              </a:rPr>
              <a:t>Provided </a:t>
            </a:r>
            <a:r>
              <a:rPr lang="en-US" dirty="0">
                <a:solidFill>
                  <a:srgbClr val="262087"/>
                </a:solidFill>
              </a:rPr>
              <a:t>for evaluation of educator </a:t>
            </a:r>
            <a:r>
              <a:rPr lang="en-US" dirty="0" smtClean="0">
                <a:solidFill>
                  <a:srgbClr val="262087"/>
                </a:solidFill>
              </a:rPr>
              <a:t>effectiveness.</a:t>
            </a:r>
          </a:p>
          <a:p>
            <a:pPr algn="just"/>
            <a:r>
              <a:rPr lang="en-US" dirty="0" smtClean="0">
                <a:solidFill>
                  <a:srgbClr val="262087"/>
                </a:solidFill>
              </a:rPr>
              <a:t>Created </a:t>
            </a:r>
            <a:r>
              <a:rPr lang="en-US" dirty="0">
                <a:solidFill>
                  <a:srgbClr val="262087"/>
                </a:solidFill>
              </a:rPr>
              <a:t>new </a:t>
            </a:r>
            <a:r>
              <a:rPr lang="en-US" dirty="0" smtClean="0">
                <a:solidFill>
                  <a:srgbClr val="262087"/>
                </a:solidFill>
              </a:rPr>
              <a:t>FORT requirement </a:t>
            </a:r>
            <a:r>
              <a:rPr lang="en-US" dirty="0">
                <a:solidFill>
                  <a:srgbClr val="262087"/>
                </a:solidFill>
              </a:rPr>
              <a:t>for specified teacher </a:t>
            </a:r>
            <a:r>
              <a:rPr lang="en-US" dirty="0" smtClean="0">
                <a:solidFill>
                  <a:srgbClr val="262087"/>
                </a:solidFill>
              </a:rPr>
              <a:t>licenses.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6543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Literacy Screener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087"/>
                </a:solidFill>
              </a:rPr>
              <a:t>The original provision in 2011 Act 166 has been modified several times. 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Originally DPI selected a state screener as required by law. 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From 2012-2016 the DPI selected the Phonological Awareness Literacy Screener “PALS”. </a:t>
            </a:r>
            <a:endParaRPr lang="en-US" dirty="0">
              <a:solidFill>
                <a:srgbClr val="26208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087"/>
                </a:solidFill>
              </a:rPr>
              <a:t>2015 Act 55 modified the use of a statewide assessment. 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Under current law, each district is required to administer a screener of their choice to students from 4K-2</a:t>
            </a:r>
            <a:r>
              <a:rPr lang="en-US" baseline="30000" dirty="0" smtClean="0">
                <a:solidFill>
                  <a:srgbClr val="262087"/>
                </a:solidFill>
              </a:rPr>
              <a:t>nd</a:t>
            </a:r>
            <a:r>
              <a:rPr lang="en-US" dirty="0" smtClean="0">
                <a:solidFill>
                  <a:srgbClr val="262087"/>
                </a:solidFill>
              </a:rPr>
              <a:t> grade. 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The assessment is required to evaluate phonemic awareness and letter sound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2366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1" y="1293834"/>
            <a:ext cx="7203946" cy="1262666"/>
          </a:xfrm>
        </p:spPr>
        <p:txBody>
          <a:bodyPr anchor="b"/>
          <a:lstStyle/>
          <a:p>
            <a:pPr algn="l"/>
            <a:r>
              <a:rPr lang="en-US" dirty="0" smtClean="0"/>
              <a:t>The Role of DPI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485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Standards Adoption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5962" y="1536367"/>
            <a:ext cx="3412408" cy="3263504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>
                <a:solidFill>
                  <a:srgbClr val="262087"/>
                </a:solidFill>
              </a:rPr>
              <a:t>Standards are adopted at the local level</a:t>
            </a:r>
          </a:p>
          <a:p>
            <a:r>
              <a:rPr lang="en-US" sz="2300" dirty="0" smtClean="0">
                <a:solidFill>
                  <a:srgbClr val="262087"/>
                </a:solidFill>
              </a:rPr>
              <a:t>Current standards include reading foundational skills articulated from 5K through grade 5</a:t>
            </a:r>
          </a:p>
          <a:p>
            <a:r>
              <a:rPr lang="en-US" sz="2300" dirty="0" smtClean="0">
                <a:solidFill>
                  <a:srgbClr val="262087"/>
                </a:solidFill>
              </a:rPr>
              <a:t>English Language Arts (including reading and reading foundational skills): reviewed in late 2018</a:t>
            </a:r>
          </a:p>
          <a:p>
            <a:r>
              <a:rPr lang="en-US" sz="2300" dirty="0" smtClean="0">
                <a:solidFill>
                  <a:srgbClr val="262087"/>
                </a:solidFill>
              </a:rPr>
              <a:t>Specify what students should know and be able to do in the classroom</a:t>
            </a:r>
            <a:endParaRPr lang="en-US" sz="2300" dirty="0">
              <a:solidFill>
                <a:srgbClr val="262087"/>
              </a:solidFill>
            </a:endParaRP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>
                <a:hlinkClick r:id="rId2"/>
              </a:rPr>
              <a:t>Wisconsin Academic Standards</a:t>
            </a:r>
            <a:endParaRPr lang="en-US" sz="23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56" y="1050437"/>
            <a:ext cx="3679415" cy="39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9054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</a:rPr>
              <a:t>Guidance About Statute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62087"/>
                </a:solidFill>
              </a:rPr>
              <a:t>Support schools and districts in understanding statute and making local decisions about how to comply.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Standard C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Reading Specialist Statute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Who can teach reading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Assessment of reading readiness</a:t>
            </a:r>
          </a:p>
          <a:p>
            <a:r>
              <a:rPr lang="en-US" dirty="0" smtClean="0">
                <a:solidFill>
                  <a:srgbClr val="262087"/>
                </a:solidFill>
              </a:rPr>
              <a:t>Specific learning disability (SLD)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Reading Statute Guidance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3691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28750" y="215967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CCFFCC"/>
                </a:solidFill>
              </a:rPr>
              <a:t>Governance</a:t>
            </a:r>
            <a:endParaRPr lang="en-US" i="1" dirty="0">
              <a:solidFill>
                <a:srgbClr val="CCFF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28750" y="1073217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4812" y="1527142"/>
            <a:ext cx="2121031" cy="281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U.S. Department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Wisconsin Department of Public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422 School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2216 Public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 Independent Charter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 Tribal Education Departments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041" y="3073138"/>
            <a:ext cx="848413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958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28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</a:rPr>
              <a:t>Empower Systems-Level 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Promoting Excellence for All</a:t>
            </a:r>
            <a:endParaRPr lang="en-US" dirty="0"/>
          </a:p>
          <a:p>
            <a:r>
              <a:rPr lang="en-US" dirty="0" smtClean="0"/>
              <a:t>Wisconsin’s Framework for an Equitable Multi-Level System of Support </a:t>
            </a:r>
            <a:r>
              <a:rPr lang="en-US" dirty="0" smtClean="0">
                <a:hlinkClick r:id="rId3"/>
              </a:rPr>
              <a:t>(online explanation)</a:t>
            </a:r>
            <a:endParaRPr lang="en-US" dirty="0" smtClean="0"/>
          </a:p>
          <a:p>
            <a:pPr lvl="1"/>
            <a:r>
              <a:rPr lang="en-US" dirty="0" smtClean="0"/>
              <a:t>Reviewing Universal Reading Instruction (WI RtI Center)</a:t>
            </a:r>
          </a:p>
          <a:p>
            <a:pPr lvl="1"/>
            <a:r>
              <a:rPr lang="en-US" sz="1800" dirty="0" smtClean="0"/>
              <a:t>Improving </a:t>
            </a:r>
            <a:r>
              <a:rPr lang="en-US" sz="1800" dirty="0"/>
              <a:t>Your Screening and Progress Monitoring </a:t>
            </a:r>
            <a:r>
              <a:rPr lang="en-US" sz="1800" dirty="0" smtClean="0"/>
              <a:t>Process</a:t>
            </a:r>
          </a:p>
          <a:p>
            <a:pPr lvl="1"/>
            <a:r>
              <a:rPr lang="en-US" sz="1800" dirty="0" smtClean="0"/>
              <a:t>Reviewing </a:t>
            </a:r>
            <a:r>
              <a:rPr lang="en-US" sz="1800" dirty="0"/>
              <a:t>Your Selected and Intensive Levels of </a:t>
            </a:r>
            <a:r>
              <a:rPr lang="en-US" sz="1800" dirty="0" smtClean="0"/>
              <a:t>Support</a:t>
            </a:r>
          </a:p>
        </p:txBody>
      </p:sp>
      <p:pic>
        <p:nvPicPr>
          <p:cNvPr id="1026" name="Picture 2" descr="Wisconsin RtI Guid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2" y="1179495"/>
            <a:ext cx="3728167" cy="36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9471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r>
              <a:rPr lang="en-US" dirty="0" smtClean="0"/>
              <a:t>Growing Poverty &amp; </a:t>
            </a:r>
            <a:br>
              <a:rPr lang="en-US" dirty="0" smtClean="0"/>
            </a:br>
            <a:r>
              <a:rPr lang="en-US" dirty="0" smtClean="0"/>
              <a:t>Changing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2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Poverty is Growing in Wisconsin</a:t>
            </a:r>
            <a:b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Change in Free &amp; Reduced Lunch (2001-2012)</a:t>
            </a:r>
            <a:endParaRPr lang="en-US" sz="2000" dirty="0"/>
          </a:p>
        </p:txBody>
      </p:sp>
      <p:pic>
        <p:nvPicPr>
          <p:cNvPr id="4" name="Shape 166" descr="evenFRLmap.gif"/>
          <p:cNvPicPr preferRelativeResize="0">
            <a:picLocks noGrp="1" noChangeAspect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690515" y="921657"/>
            <a:ext cx="3505199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9"/>
          <p:cNvSpPr txBox="1"/>
          <p:nvPr/>
        </p:nvSpPr>
        <p:spPr>
          <a:xfrm>
            <a:off x="118208" y="4590498"/>
            <a:ext cx="245590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Wisconsin Department of Public Instruction. School Finance Maps.  </a:t>
            </a:r>
            <a:r>
              <a:rPr lang="en-US" sz="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http://dpi.wi.gov/sfs/maps.html</a:t>
            </a:r>
          </a:p>
        </p:txBody>
      </p:sp>
      <p:sp>
        <p:nvSpPr>
          <p:cNvPr id="6" name="Shape 171"/>
          <p:cNvSpPr txBox="1"/>
          <p:nvPr/>
        </p:nvSpPr>
        <p:spPr>
          <a:xfrm>
            <a:off x="6312115" y="3550612"/>
            <a:ext cx="2715483" cy="1200329"/>
          </a:xfrm>
          <a:prstGeom prst="rect">
            <a:avLst/>
          </a:prstGeom>
          <a:solidFill>
            <a:srgbClr val="D7E6F5"/>
          </a:solidFill>
          <a:ln w="9525" cap="flat" cmpd="sng">
            <a:solidFill>
              <a:srgbClr val="222F9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rgbClr val="222F97"/>
                </a:solidFill>
                <a:latin typeface="Arial"/>
                <a:ea typeface="Arial"/>
                <a:cs typeface="Arial"/>
                <a:sym typeface="Arial"/>
              </a:rPr>
              <a:t>In many rural districts, more than half the students are eligible for free-and-reduced lunch.</a:t>
            </a:r>
          </a:p>
        </p:txBody>
      </p:sp>
      <p:sp>
        <p:nvSpPr>
          <p:cNvPr id="7" name="Shape 172"/>
          <p:cNvSpPr txBox="1"/>
          <p:nvPr/>
        </p:nvSpPr>
        <p:spPr>
          <a:xfrm>
            <a:off x="118209" y="1013808"/>
            <a:ext cx="1721223" cy="155427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Wisconsin </a:t>
            </a:r>
            <a:br>
              <a:rPr lang="en-US" sz="1800" b="1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FRL Rate Doubles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800" i="1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2001: 21%</a:t>
            </a:r>
            <a:br>
              <a:rPr lang="en-US" sz="1800" i="1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i="1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2012: 43%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9577" y="1121434"/>
            <a:ext cx="1673525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6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Students are in Fewer Districts</a:t>
            </a:r>
            <a:b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Change Student Membership (2001-2012)</a:t>
            </a:r>
            <a:endParaRPr lang="en-US" sz="2000" dirty="0"/>
          </a:p>
        </p:txBody>
      </p:sp>
      <p:pic>
        <p:nvPicPr>
          <p:cNvPr id="5" name="Shape 185" descr="membershipMap2012.png"/>
          <p:cNvPicPr preferRelativeResize="0">
            <a:picLocks noGrp="1" noChangeAspect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774857" y="921657"/>
            <a:ext cx="350520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84"/>
          <p:cNvSpPr txBox="1"/>
          <p:nvPr/>
        </p:nvSpPr>
        <p:spPr>
          <a:xfrm>
            <a:off x="170121" y="1379010"/>
            <a:ext cx="2387038" cy="1427343"/>
          </a:xfrm>
          <a:prstGeom prst="rect">
            <a:avLst/>
          </a:prstGeom>
          <a:solidFill>
            <a:srgbClr val="D7E6F5"/>
          </a:solidFill>
          <a:ln w="9525" cap="flat" cmpd="sng">
            <a:solidFill>
              <a:srgbClr val="222F9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In 2001, 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1/3</a:t>
            </a:r>
            <a:r>
              <a:rPr lang="en-US" sz="1100" b="1" baseline="300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rd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 of districts </a:t>
            </a: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were in 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declining enrollment</a:t>
            </a: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By 2012, over 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2/3rds districts </a:t>
            </a: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were in 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declining enrollment</a:t>
            </a: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Today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, 75% of our students </a:t>
            </a: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are located in just </a:t>
            </a:r>
            <a:r>
              <a:rPr lang="en-US" sz="11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30% of our districts</a:t>
            </a:r>
            <a:r>
              <a:rPr lang="en-US" sz="11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6" name="Shape 186"/>
          <p:cNvGraphicFramePr/>
          <p:nvPr>
            <p:extLst/>
          </p:nvPr>
        </p:nvGraphicFramePr>
        <p:xfrm>
          <a:off x="6406646" y="1249172"/>
          <a:ext cx="2648267" cy="1411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 Cumulative </a:t>
                      </a:r>
                      <a:endParaRPr lang="en-US" sz="1000" u="none" strike="noStrike" cap="none" dirty="0" smtClean="0">
                        <a:latin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 smtClean="0">
                          <a:latin typeface="Lato" panose="020F0502020204030203" pitchFamily="34" charset="0"/>
                        </a:rPr>
                        <a:t>Enrollment 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Percentile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# of </a:t>
                      </a:r>
                      <a:endParaRPr lang="en-US" sz="1000" u="none" strike="noStrike" cap="none" dirty="0" smtClean="0">
                        <a:latin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 smtClean="0">
                          <a:latin typeface="Lato" panose="020F0502020204030203" pitchFamily="34" charset="0"/>
                        </a:rPr>
                        <a:t>Districts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%  of </a:t>
                      </a:r>
                      <a:endParaRPr lang="en-US" sz="1000" u="none" strike="noStrike" cap="none" dirty="0" smtClean="0">
                        <a:latin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 smtClean="0">
                          <a:latin typeface="Lato" panose="020F0502020204030203" pitchFamily="34" charset="0"/>
                        </a:rPr>
                        <a:t>Districts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        209,535 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25%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8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2%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        419,387 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50%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41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11%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        626,834 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75%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114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30%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        871,551 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100%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424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100%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hape 187"/>
          <p:cNvSpPr txBox="1"/>
          <p:nvPr/>
        </p:nvSpPr>
        <p:spPr>
          <a:xfrm>
            <a:off x="55499" y="4921338"/>
            <a:ext cx="8279286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Wisconsin Department of Public Instruction. School Finance Maps.  </a:t>
            </a:r>
            <a:r>
              <a:rPr lang="en-US" sz="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http://dpi.wi.gov/sfs/maps.html</a:t>
            </a:r>
          </a:p>
        </p:txBody>
      </p:sp>
      <p:sp>
        <p:nvSpPr>
          <p:cNvPr id="8" name="Shape 188"/>
          <p:cNvSpPr/>
          <p:nvPr/>
        </p:nvSpPr>
        <p:spPr>
          <a:xfrm>
            <a:off x="6297309" y="2147977"/>
            <a:ext cx="2889823" cy="293298"/>
          </a:xfrm>
          <a:prstGeom prst="ellipse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Shape 189"/>
          <p:cNvGraphicFramePr/>
          <p:nvPr>
            <p:extLst/>
          </p:nvPr>
        </p:nvGraphicFramePr>
        <p:xfrm>
          <a:off x="6435305" y="3430935"/>
          <a:ext cx="2619607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District Enrollment 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%  of Districts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Under 1,000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55%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Under 3,000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83%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Under 10,000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98%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hape 190"/>
          <p:cNvSpPr/>
          <p:nvPr/>
        </p:nvSpPr>
        <p:spPr>
          <a:xfrm>
            <a:off x="6297309" y="3771770"/>
            <a:ext cx="2874469" cy="269508"/>
          </a:xfrm>
          <a:prstGeom prst="ellipse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083" y="1138686"/>
            <a:ext cx="1940943" cy="12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197546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2/3rds of Students in Small Districts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8650" y="993058"/>
          <a:ext cx="7886700" cy="363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356518" y="1839952"/>
            <a:ext cx="0" cy="2792373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1087" y="1847389"/>
            <a:ext cx="0" cy="2792373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3491" y="4639762"/>
            <a:ext cx="453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456" y="4640617"/>
            <a:ext cx="127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Cumulative %: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961" y="4639762"/>
            <a:ext cx="41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363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Rural </a:t>
            </a: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Districts: </a:t>
            </a:r>
            <a:b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Fewer </a:t>
            </a:r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Kids &amp; Greater </a:t>
            </a: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Poverty</a:t>
            </a:r>
            <a:endParaRPr lang="en-US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Shape 202" descr="membershipMap2012.png"/>
          <p:cNvPicPr preferRelativeResize="0">
            <a:picLocks noGrp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 l="2866" t="9429" r="2866" b="9456"/>
          <a:stretch/>
        </p:blipFill>
        <p:spPr>
          <a:xfrm>
            <a:off x="897683" y="1393440"/>
            <a:ext cx="3497106" cy="361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03" descr="evenFRLmap2012.png"/>
          <p:cNvPicPr preferRelativeResize="0"/>
          <p:nvPr/>
        </p:nvPicPr>
        <p:blipFill rotWithShape="1">
          <a:blip r:embed="rId3">
            <a:alphaModFix/>
          </a:blip>
          <a:srcRect l="3558" t="9146" r="2433" b="8980"/>
          <a:stretch/>
        </p:blipFill>
        <p:spPr>
          <a:xfrm>
            <a:off x="4618374" y="1389786"/>
            <a:ext cx="3487479" cy="3644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5"/>
          <p:cNvSpPr txBox="1"/>
          <p:nvPr/>
        </p:nvSpPr>
        <p:spPr>
          <a:xfrm>
            <a:off x="693828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Change in Enrollment</a:t>
            </a:r>
          </a:p>
        </p:txBody>
      </p:sp>
      <p:sp>
        <p:nvSpPr>
          <p:cNvPr id="9" name="Shape 206"/>
          <p:cNvSpPr txBox="1"/>
          <p:nvPr/>
        </p:nvSpPr>
        <p:spPr>
          <a:xfrm>
            <a:off x="4664965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Change in Poverty</a:t>
            </a:r>
          </a:p>
        </p:txBody>
      </p:sp>
    </p:spTree>
    <p:extLst>
      <p:ext uri="{BB962C8B-B14F-4D97-AF65-F5344CB8AC3E}">
        <p14:creationId xmlns:p14="http://schemas.microsoft.com/office/powerpoint/2010/main" val="340186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Rural </a:t>
            </a: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Districts:</a:t>
            </a:r>
            <a:b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Fewer </a:t>
            </a:r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Kids </a:t>
            </a: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&amp; </a:t>
            </a:r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Greater </a:t>
            </a:r>
            <a:r>
              <a:rPr lang="en-US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Poverty</a:t>
            </a:r>
            <a:endParaRPr lang="en-US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Shape 202" descr="membershipMap2012.png"/>
          <p:cNvPicPr preferRelativeResize="0">
            <a:picLocks noGrp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 l="2866" t="9429" r="2866" b="9456"/>
          <a:stretch/>
        </p:blipFill>
        <p:spPr>
          <a:xfrm>
            <a:off x="897683" y="1393440"/>
            <a:ext cx="3497106" cy="361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3" descr="evenFRLmap2012.png"/>
          <p:cNvPicPr preferRelativeResize="0"/>
          <p:nvPr/>
        </p:nvPicPr>
        <p:blipFill rotWithShape="1">
          <a:blip r:embed="rId3">
            <a:alphaModFix/>
          </a:blip>
          <a:srcRect l="3558" t="9146" r="2433" b="8980"/>
          <a:stretch/>
        </p:blipFill>
        <p:spPr>
          <a:xfrm>
            <a:off x="4618374" y="1389786"/>
            <a:ext cx="3487479" cy="3644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04"/>
          <p:cNvSpPr txBox="1"/>
          <p:nvPr/>
        </p:nvSpPr>
        <p:spPr>
          <a:xfrm>
            <a:off x="748200" y="5603076"/>
            <a:ext cx="5663530" cy="187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Wisconsin Department of Public Instruction. School Finance Maps.  </a:t>
            </a:r>
            <a:r>
              <a:rPr lang="en-U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http://dpi.wi.gov/sfs/maps.html</a:t>
            </a:r>
          </a:p>
        </p:txBody>
      </p:sp>
      <p:sp>
        <p:nvSpPr>
          <p:cNvPr id="8" name="Shape 205"/>
          <p:cNvSpPr txBox="1"/>
          <p:nvPr/>
        </p:nvSpPr>
        <p:spPr>
          <a:xfrm>
            <a:off x="693828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 smtClean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Shifting Enrollment</a:t>
            </a:r>
            <a:endParaRPr lang="en-US" sz="1800" b="1" dirty="0">
              <a:solidFill>
                <a:srgbClr val="4D5E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06"/>
          <p:cNvSpPr txBox="1"/>
          <p:nvPr/>
        </p:nvSpPr>
        <p:spPr>
          <a:xfrm>
            <a:off x="4664965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 smtClean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Growing Poverty</a:t>
            </a:r>
            <a:endParaRPr lang="en-US" sz="1800" b="1" dirty="0">
              <a:solidFill>
                <a:srgbClr val="4D5E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016" y="1397334"/>
            <a:ext cx="3497106" cy="361460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1" y="1430515"/>
            <a:ext cx="3280752" cy="3497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20299" y="1376374"/>
            <a:ext cx="3497106" cy="361460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>
          <a:xfrm>
            <a:off x="4448827" y="1338279"/>
            <a:ext cx="3961490" cy="39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1" y="1293834"/>
            <a:ext cx="7203946" cy="1262666"/>
          </a:xfrm>
        </p:spPr>
        <p:txBody>
          <a:bodyPr anchor="b"/>
          <a:lstStyle/>
          <a:p>
            <a:pPr algn="l"/>
            <a:r>
              <a:rPr lang="en-US" dirty="0" smtClean="0"/>
              <a:t>School Finance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01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12021</TotalTime>
  <Words>760</Words>
  <Application>Microsoft Office PowerPoint</Application>
  <PresentationFormat>On-screen Show (16:9)</PresentationFormat>
  <Paragraphs>137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Gadget</vt:lpstr>
      <vt:lpstr>Lato</vt:lpstr>
      <vt:lpstr>Lato Black</vt:lpstr>
      <vt:lpstr>Office Theme</vt:lpstr>
      <vt:lpstr>PowerPoint Presentation</vt:lpstr>
      <vt:lpstr>Governance</vt:lpstr>
      <vt:lpstr>PowerPoint Presentation</vt:lpstr>
      <vt:lpstr>PowerPoint Presentation</vt:lpstr>
      <vt:lpstr>PowerPoint Presentation</vt:lpstr>
      <vt:lpstr>2/3rds of Students in Small Districts </vt:lpstr>
      <vt:lpstr>PowerPoint Presentation</vt:lpstr>
      <vt:lpstr>PowerPoint Presentation</vt:lpstr>
      <vt:lpstr>PowerPoint Presentation</vt:lpstr>
      <vt:lpstr>School Funding – Simplified!</vt:lpstr>
      <vt:lpstr>A Decade of Flat Funding</vt:lpstr>
      <vt:lpstr>Title I Overview</vt:lpstr>
      <vt:lpstr>PowerPoint Presentation</vt:lpstr>
      <vt:lpstr>Standard C</vt:lpstr>
      <vt:lpstr>2011 Wisconsin Act 166</vt:lpstr>
      <vt:lpstr>Literacy Screener</vt:lpstr>
      <vt:lpstr>PowerPoint Presentation</vt:lpstr>
      <vt:lpstr>Standards Adoption Process</vt:lpstr>
      <vt:lpstr>Guidance About Statute</vt:lpstr>
      <vt:lpstr>Empower Systems-Level Decisions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Ransley, Tawny M.  DPI</dc:creator>
  <cp:lastModifiedBy>Pettack, Dee   DPI</cp:lastModifiedBy>
  <cp:revision>510</cp:revision>
  <cp:lastPrinted>2018-08-28T18:50:16Z</cp:lastPrinted>
  <dcterms:created xsi:type="dcterms:W3CDTF">2016-02-23T19:34:17Z</dcterms:created>
  <dcterms:modified xsi:type="dcterms:W3CDTF">2018-08-28T18:50:23Z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-157094896</vt:i4>
  </property>
  <property fmtid="{D5CDD505-2E9C-101B-9397-08002B2CF9AE}" pid="3" name="_NewReviewCycle">
    <vt:lpwstr/>
  </property>
  <property fmtid="{D5CDD505-2E9C-101B-9397-08002B2CF9AE}" pid="4" name="_EmailSubject">
    <vt:lpwstr>Study Committee PP.pptx</vt:lpwstr>
  </property>
  <property fmtid="{D5CDD505-2E9C-101B-9397-08002B2CF9AE}" pid="5" name="_AuthorEmail">
    <vt:lpwstr>Barbara.Novak@dpi.wi.gov</vt:lpwstr>
  </property>
  <property fmtid="{D5CDD505-2E9C-101B-9397-08002B2CF9AE}" pid="6" name="_AuthorEmailDisplayName">
    <vt:lpwstr>Novak, Barb E.   DPI</vt:lpwstr>
  </property>
  <property fmtid="{D5CDD505-2E9C-101B-9397-08002B2CF9AE}" pid="7" name="_PreviousAdHocReviewCycleID">
    <vt:i4>-1382377194</vt:i4>
  </property>
</Properties>
</file>