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443" r:id="rId3"/>
    <p:sldId id="266" r:id="rId4"/>
    <p:sldId id="554" r:id="rId5"/>
    <p:sldId id="922" r:id="rId6"/>
    <p:sldId id="923" r:id="rId7"/>
    <p:sldId id="442" r:id="rId8"/>
    <p:sldId id="441" r:id="rId9"/>
    <p:sldId id="646" r:id="rId10"/>
    <p:sldId id="682" r:id="rId11"/>
    <p:sldId id="684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0" autoAdjust="0"/>
    <p:restoredTop sz="81053" autoAdjust="0"/>
  </p:normalViewPr>
  <p:slideViewPr>
    <p:cSldViewPr snapToGrid="0">
      <p:cViewPr varScale="1">
        <p:scale>
          <a:sx n="60" d="100"/>
          <a:sy n="60" d="100"/>
        </p:scale>
        <p:origin x="6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77F2E7-3FA8-47AE-BA4E-788C5D77A54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07576F-4576-4DA9-A64E-9C398F124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9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7576F-4576-4DA9-A64E-9C398F1244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1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specific type of culture we’re </a:t>
            </a:r>
            <a:r>
              <a:rPr lang="en-US"/>
              <a:t>trying to advance</a:t>
            </a:r>
            <a:r>
              <a:rPr lang="en-US" baseline="0"/>
              <a:t> </a:t>
            </a:r>
            <a:r>
              <a:rPr lang="en-US" baseline="0" dirty="0"/>
              <a:t>has been called a Safety Culture and it has been observed in some safety critical industry that we hope to learn from.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C8E98F40-0601-470F-9F02-3A835C9C4AE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0533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 to the critical incident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7576F-4576-4DA9-A64E-9C398F1244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40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7576F-4576-4DA9-A64E-9C398F1244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45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Discuss reporting requirement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7576F-4576-4DA9-A64E-9C398F1244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1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F3F6D-C3E7-4855-80CB-DB2811B654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12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Franklin County,</a:t>
            </a:r>
            <a:r>
              <a:rPr lang="en-US" baseline="0" dirty="0"/>
              <a:t> Ohio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0FA22-E37E-4998-8488-1F0AB0E693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62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0FA22-E37E-4998-8488-1F0AB0E693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9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F59EA-8A90-44A4-892A-D7D1A3DC4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B95F4-A270-43C5-9ADE-D8794C283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22444-7BF3-4BE5-A2F6-C52F5F8A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7119-DB6A-4673-8C6E-873F6A3B692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3ECFE-2BD7-4255-9561-0DE33B0E8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8B9D9-CD7C-43C0-A982-B691833D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72B-7801-4793-AC78-02B308A29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8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F03D2-5D7F-41D4-925C-E9BA7233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A7767-1ECC-46E8-8B24-DA4DAB8AE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3C3F2-55C5-4B67-8C47-602B09D9B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7119-DB6A-4673-8C6E-873F6A3B692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FE15A-5F54-46E2-B096-1AECBD65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37D85-4AF4-4F4F-9DA9-3E9A61D3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72B-7801-4793-AC78-02B308A29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5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6BEB91-9DF5-4AFF-97A9-6355B0F83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096E4-1792-4F2E-ABB7-2267B02D1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6D2D2-2025-461F-BD5E-D59463671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7119-DB6A-4673-8C6E-873F6A3B692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63EBF-338B-47F0-9902-5A038E996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60A61-5F12-4962-9B2F-662C5CB3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72B-7801-4793-AC78-02B308A29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11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605" y="2766769"/>
            <a:ext cx="6309675" cy="157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1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EC09EB-D433-5B43-AE24-A093671FFB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2047875"/>
            <a:ext cx="9153525" cy="2743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algn="ctr">
              <a:defRPr>
                <a:latin typeface="+mj-lt"/>
              </a:defRPr>
            </a:lvl2pPr>
            <a:lvl3pPr algn="ctr">
              <a:defRPr>
                <a:latin typeface="+mj-lt"/>
              </a:defRPr>
            </a:lvl3pPr>
            <a:lvl4pPr algn="ctr">
              <a:defRPr>
                <a:latin typeface="+mj-lt"/>
              </a:defRPr>
            </a:lvl4pPr>
            <a:lvl5pPr algn="ctr"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135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18"/>
            <a:ext cx="12192000" cy="685576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02930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6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23AE5-EACD-4ACE-ADA5-CEA97C2E8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DDAB3-EDB4-4C8A-87DD-4F2417A68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1B04B-0F9E-4671-BB95-E4A2DEE9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7119-DB6A-4673-8C6E-873F6A3B692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8FEA2-A38C-47B1-88D4-17B5CAF0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F6CCD-3100-49BC-BD3C-B5ADDC36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72B-7801-4793-AC78-02B308A29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62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A8986-A40B-4340-AA15-02ACBC62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77D7D-6A70-4456-80ED-4077D9A90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3278E-E83B-496D-9B60-C6873532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7119-DB6A-4673-8C6E-873F6A3B692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37464-415C-4250-ABB7-8A36CE7B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1CB6E-6482-436B-AF74-AAA2AF65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72B-7801-4793-AC78-02B308A29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3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2547A-CE1B-4892-BC54-8A1A78AB2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7D17A-499E-427A-9E2B-3B4E2C98C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BBAA1-1ABC-49DA-A940-04BAC3F0C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E0BB4-0F50-49A2-9266-5EB18325A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7119-DB6A-4673-8C6E-873F6A3B692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38FA6-3573-490B-BE7C-C589545B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B15F9-4401-4BC2-8AE4-086B328D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72B-7801-4793-AC78-02B308A29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8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72CF8-AF0F-4D29-B4F0-EE7F8A2D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A3A1F-544B-4E3F-9D65-311E31813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13AC1-97B8-476F-A325-9F14F811B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927B1F-A699-478B-BC1D-9BBA563D1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82AC0F-6549-4C7D-90B8-10924B1A9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343EE0-C2EE-46B4-9020-3B395BB0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7119-DB6A-4673-8C6E-873F6A3B692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E0F9B1-1ECB-4D20-ADB7-B27C7549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A18E95-1EF8-4BE2-BBD3-3AFD5368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72B-7801-4793-AC78-02B308A29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6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ED9C-A4D8-4292-9154-32F27F86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79839-0AA9-4122-A074-1FB7E3E2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7119-DB6A-4673-8C6E-873F6A3B692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5D71F-4792-4434-8339-AF3E9513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8CCE4-DA07-46B0-9DCC-BF6741B4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72B-7801-4793-AC78-02B308A29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1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3F6D88-3406-4CAF-9DD4-F60852277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7119-DB6A-4673-8C6E-873F6A3B692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0B913-721A-4C42-98ED-15BB2AC9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B80BF-7787-48BE-A63E-9424251C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72B-7801-4793-AC78-02B308A29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3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ED78-6037-418D-98FB-C72E17A4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5ECA-EB21-49C3-8FBA-505B34DCA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006DC-FCB9-415C-81D1-0E4A606B5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95F26-EBDB-479C-BC55-42D1BAD9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7119-DB6A-4673-8C6E-873F6A3B692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97EEA-50EA-48F6-ACB9-5DE5EC7C1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AB38F-93E1-4CBD-9B6E-1E087EF6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72B-7801-4793-AC78-02B308A29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04BA-E4BB-475E-934F-B3736294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02629-9C6E-4B6D-9B57-E743BE242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77042-CE53-4B04-80C4-7DB5AB1CF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1C323-E346-42FD-AE57-F0D6AE5E9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7119-DB6A-4673-8C6E-873F6A3B692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8AF7A-77B1-4630-9F52-E91E985D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E6E22-4804-4305-9EEA-B08092264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72B-7801-4793-AC78-02B308A29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0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3091E-AFF9-4BF9-AB63-66234DE2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F8BFE-2D00-4BB3-8BD3-13E9A8BB9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829DC-1579-4DA8-8E72-EFBC1154D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B7119-DB6A-4673-8C6E-873F6A3B692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A93A8-3A32-4931-BC04-212A604E1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4EBBA-D870-4AAC-AAEE-CB3C9F073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8772B-7801-4793-AC78-02B308A29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6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svg"/><Relationship Id="rId3" Type="http://schemas.openxmlformats.org/officeDocument/2006/relationships/image" Target="../media/image13.png"/><Relationship Id="rId7" Type="http://schemas.openxmlformats.org/officeDocument/2006/relationships/image" Target="../media/image19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9B0D5-05FA-4BA9-A4A5-99510B1C5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014" y="819226"/>
            <a:ext cx="10910519" cy="23876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Partnership for Child Safety (NPCS)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B25AC-B9E0-4237-BCEB-CF088A221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363" y="3206826"/>
            <a:ext cx="9144000" cy="1087772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</a:pPr>
            <a:r>
              <a:rPr lang="en-US" sz="2600" dirty="0"/>
              <a:t>Michael Cull, PhD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Associate Director, Workplace Health and Safety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University of Kentucky Center for Innovation in Population Health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Associate Professor, Public Health</a:t>
            </a:r>
          </a:p>
        </p:txBody>
      </p:sp>
    </p:spTree>
    <p:extLst>
      <p:ext uri="{BB962C8B-B14F-4D97-AF65-F5344CB8AC3E}">
        <p14:creationId xmlns:p14="http://schemas.microsoft.com/office/powerpoint/2010/main" val="4096921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6370F0-BC19-43F1-A44F-D6C381FCF008}"/>
              </a:ext>
            </a:extLst>
          </p:cNvPr>
          <p:cNvSpPr/>
          <p:nvPr/>
        </p:nvSpPr>
        <p:spPr>
          <a:xfrm>
            <a:off x="3002459" y="1143794"/>
            <a:ext cx="7222921" cy="46893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685800" eaLnBrk="0" fontAlgn="base" hangingPunct="0"/>
            <a:r>
              <a:rPr lang="en-US" sz="2700" b="1" spc="150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#</a:t>
            </a:r>
            <a:r>
              <a:rPr lang="en-US" sz="2700" b="1" spc="150" dirty="0">
                <a:solidFill>
                  <a:srgbClr val="000000"/>
                </a:solidFill>
                <a:latin typeface="Segoe Script" panose="030B0504020000000003" pitchFamily="66" charset="0"/>
                <a:ea typeface="Trebuchet MS" panose="020B0603020202020204" pitchFamily="34" charset="0"/>
                <a:cs typeface="Times New Roman" panose="02020603050405020304" pitchFamily="18" charset="0"/>
              </a:rPr>
              <a:t>saving</a:t>
            </a:r>
            <a:r>
              <a:rPr lang="en-US" sz="2700" b="1" spc="150" dirty="0">
                <a:solidFill>
                  <a:srgbClr val="9F2936"/>
                </a:solidFill>
                <a:latin typeface="Arial" panose="020B0604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2700" b="1" spc="150" dirty="0">
                <a:solidFill>
                  <a:srgbClr val="1B587C"/>
                </a:solidFill>
                <a:latin typeface="Arial" panose="020B0604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2700" b="1" spc="150" dirty="0">
                <a:solidFill>
                  <a:srgbClr val="4E8542"/>
                </a:solidFill>
                <a:latin typeface="Arial" panose="020B0604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2700" b="1" spc="150" dirty="0">
                <a:solidFill>
                  <a:srgbClr val="604878"/>
                </a:solidFill>
                <a:latin typeface="Arial" panose="020B0604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700" b="1" spc="150" dirty="0">
                <a:solidFill>
                  <a:srgbClr val="C19859"/>
                </a:solidFill>
                <a:latin typeface="Arial" panose="020B0604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E </a:t>
            </a:r>
            <a:r>
              <a:rPr lang="en-US" sz="2700" b="1" spc="150" dirty="0">
                <a:solidFill>
                  <a:prstClr val="black"/>
                </a:solidFill>
                <a:latin typeface="Arial" panose="020B0604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Campaign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8224C6-3614-46C6-8D34-0AB637CD83D8}"/>
              </a:ext>
            </a:extLst>
          </p:cNvPr>
          <p:cNvSpPr/>
          <p:nvPr/>
        </p:nvSpPr>
        <p:spPr>
          <a:xfrm>
            <a:off x="2721892" y="1702264"/>
            <a:ext cx="1210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b="1" dirty="0">
                <a:solidFill>
                  <a:srgbClr val="9F2936"/>
                </a:solidFill>
                <a:latin typeface="Calibri" panose="020F0502020204030204"/>
                <a:cs typeface="Segoe UI Light" panose="020B0502040204020203" pitchFamily="34" charset="0"/>
              </a:rPr>
              <a:t>GUIDANCE</a:t>
            </a:r>
            <a:endParaRPr lang="en-US" i="1" dirty="0">
              <a:solidFill>
                <a:srgbClr val="9F293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C78FC-E020-45A1-B438-4AF78C86A9F4}"/>
              </a:ext>
            </a:extLst>
          </p:cNvPr>
          <p:cNvSpPr/>
          <p:nvPr/>
        </p:nvSpPr>
        <p:spPr>
          <a:xfrm>
            <a:off x="4038033" y="1694292"/>
            <a:ext cx="1542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b="1" dirty="0">
                <a:solidFill>
                  <a:srgbClr val="1B587C"/>
                </a:solidFill>
                <a:latin typeface="Calibri" panose="020F0502020204030204"/>
                <a:cs typeface="Segoe UI Light" panose="020B0502040204020203" pitchFamily="34" charset="0"/>
              </a:rPr>
              <a:t>RECOGNITION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E8C5E-59BE-4D38-A7D8-8ECB37F0EA02}"/>
              </a:ext>
            </a:extLst>
          </p:cNvPr>
          <p:cNvSpPr/>
          <p:nvPr/>
        </p:nvSpPr>
        <p:spPr>
          <a:xfrm>
            <a:off x="5641433" y="1699252"/>
            <a:ext cx="1596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b="1" dirty="0">
                <a:solidFill>
                  <a:srgbClr val="4E8542"/>
                </a:solidFill>
                <a:latin typeface="Calibri" panose="020F0502020204030204"/>
                <a:cs typeface="Segoe UI Light" panose="020B0502040204020203" pitchFamily="34" charset="0"/>
              </a:rPr>
              <a:t>APPRECIATION</a:t>
            </a:r>
            <a:endParaRPr lang="en-US" b="1" i="1" dirty="0">
              <a:solidFill>
                <a:srgbClr val="4E854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54B7D7-B8D8-49F4-B27C-28D274004C86}"/>
              </a:ext>
            </a:extLst>
          </p:cNvPr>
          <p:cNvSpPr/>
          <p:nvPr/>
        </p:nvSpPr>
        <p:spPr>
          <a:xfrm>
            <a:off x="7310430" y="1703821"/>
            <a:ext cx="1479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b="1" dirty="0">
                <a:solidFill>
                  <a:srgbClr val="604878"/>
                </a:solidFill>
                <a:latin typeface="Calibri" panose="020F0502020204030204"/>
                <a:cs typeface="Segoe UI Light" panose="020B0502040204020203" pitchFamily="34" charset="0"/>
              </a:rPr>
              <a:t>CONNECTION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20A8F7-E5E5-4961-B9EA-8F48DE98FA8C}"/>
              </a:ext>
            </a:extLst>
          </p:cNvPr>
          <p:cNvSpPr/>
          <p:nvPr/>
        </p:nvSpPr>
        <p:spPr>
          <a:xfrm>
            <a:off x="8862270" y="1692430"/>
            <a:ext cx="1487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b="1" dirty="0">
                <a:solidFill>
                  <a:srgbClr val="C19859"/>
                </a:solidFill>
                <a:latin typeface="Calibri" panose="020F0502020204030204"/>
                <a:cs typeface="Segoe UI Light" panose="020B0502040204020203" pitchFamily="34" charset="0"/>
              </a:rPr>
              <a:t>ENRICHMENT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1FC4E3-000A-46D2-BEF0-88C15551D69E}"/>
              </a:ext>
            </a:extLst>
          </p:cNvPr>
          <p:cNvSpPr/>
          <p:nvPr/>
        </p:nvSpPr>
        <p:spPr>
          <a:xfrm>
            <a:off x="2638243" y="2145968"/>
            <a:ext cx="1377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1200" b="1" i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Giving guidance around physical and psychological safety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F66A10-FB0F-4199-8E5C-D368CD330EAC}"/>
              </a:ext>
            </a:extLst>
          </p:cNvPr>
          <p:cNvSpPr/>
          <p:nvPr/>
        </p:nvSpPr>
        <p:spPr>
          <a:xfrm>
            <a:off x="4080095" y="2158686"/>
            <a:ext cx="1535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1200" b="1" i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Providing recognition and validation of others’ lived experiences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373288-89E5-4E5D-91F5-1AD799856750}"/>
              </a:ext>
            </a:extLst>
          </p:cNvPr>
          <p:cNvSpPr/>
          <p:nvPr/>
        </p:nvSpPr>
        <p:spPr>
          <a:xfrm>
            <a:off x="5596109" y="2153623"/>
            <a:ext cx="1604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1200" b="1" i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Demonstrating </a:t>
            </a:r>
          </a:p>
          <a:p>
            <a:pPr algn="ctr" defTabSz="685800"/>
            <a:r>
              <a:rPr lang="en-US" sz="1200" b="1" i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appreciation in the midst of our risk and challenges.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EB3450-79E6-4CEC-BDC8-74C4FD9D19EB}"/>
              </a:ext>
            </a:extLst>
          </p:cNvPr>
          <p:cNvSpPr/>
          <p:nvPr/>
        </p:nvSpPr>
        <p:spPr>
          <a:xfrm>
            <a:off x="7283641" y="2173504"/>
            <a:ext cx="1422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1200" b="1" i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Generating connection within our distance and differences.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70A130-BFFE-4E33-B633-18F9DAA86907}"/>
              </a:ext>
            </a:extLst>
          </p:cNvPr>
          <p:cNvSpPr/>
          <p:nvPr/>
        </p:nvSpPr>
        <p:spPr>
          <a:xfrm>
            <a:off x="8767720" y="2186970"/>
            <a:ext cx="1613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1200" b="1" i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Offering professional enrichment opportunities and improving practice.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317AAE-73F3-4038-99C0-D6E1D99874FA}"/>
              </a:ext>
            </a:extLst>
          </p:cNvPr>
          <p:cNvGrpSpPr/>
          <p:nvPr/>
        </p:nvGrpSpPr>
        <p:grpSpPr>
          <a:xfrm>
            <a:off x="2681091" y="3181331"/>
            <a:ext cx="1334458" cy="755975"/>
            <a:chOff x="1862133" y="1703801"/>
            <a:chExt cx="1623604" cy="100374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51A02A1-FAE4-4BCC-9B04-2AA4C9F472E3}"/>
                </a:ext>
              </a:extLst>
            </p:cNvPr>
            <p:cNvSpPr/>
            <p:nvPr/>
          </p:nvSpPr>
          <p:spPr>
            <a:xfrm>
              <a:off x="1862133" y="1705918"/>
              <a:ext cx="1623604" cy="1001629"/>
            </a:xfrm>
            <a:prstGeom prst="roundRect">
              <a:avLst>
                <a:gd name="adj" fmla="val 10000"/>
              </a:avLst>
            </a:prstGeom>
            <a:solidFill>
              <a:srgbClr val="FF8B9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E64F6E2F-369A-4FC6-AFD3-61327BEACD2D}"/>
                </a:ext>
              </a:extLst>
            </p:cNvPr>
            <p:cNvSpPr txBox="1"/>
            <p:nvPr/>
          </p:nvSpPr>
          <p:spPr>
            <a:xfrm>
              <a:off x="1882981" y="1703801"/>
              <a:ext cx="1564930" cy="9613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18574" rIns="24765" bIns="18574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ysClr val="windowText" lastClr="000000"/>
                  </a:solidFill>
                  <a:latin typeface="Calibri" panose="020F0502020204030204"/>
                </a:rPr>
                <a:t>#dowell</a:t>
              </a:r>
            </a:p>
            <a:p>
              <a:pPr algn="ctr" defTabSz="433388">
                <a:spcBef>
                  <a:spcPct val="0"/>
                </a:spcBef>
                <a:spcAft>
                  <a:spcPct val="35000"/>
                </a:spcAft>
              </a:pPr>
              <a:r>
                <a:rPr lang="en-US" sz="975" i="1" dirty="0">
                  <a:solidFill>
                    <a:sysClr val="windowText" lastClr="000000"/>
                  </a:solidFill>
                  <a:latin typeface="Calibri" panose="020F0502020204030204"/>
                </a:rPr>
                <a:t>Providing psychological safety &amp; health guidance.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24C8A8-72BE-4DAF-8D5A-78CD935FCD89}"/>
              </a:ext>
            </a:extLst>
          </p:cNvPr>
          <p:cNvGrpSpPr/>
          <p:nvPr/>
        </p:nvGrpSpPr>
        <p:grpSpPr>
          <a:xfrm>
            <a:off x="2679509" y="4034759"/>
            <a:ext cx="1334458" cy="775486"/>
            <a:chOff x="1866847" y="2830691"/>
            <a:chExt cx="1657588" cy="96717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15C44B2-299D-423E-9F5E-7676203E16A3}"/>
                </a:ext>
              </a:extLst>
            </p:cNvPr>
            <p:cNvSpPr/>
            <p:nvPr/>
          </p:nvSpPr>
          <p:spPr>
            <a:xfrm>
              <a:off x="1866847" y="2857014"/>
              <a:ext cx="1657588" cy="940851"/>
            </a:xfrm>
            <a:prstGeom prst="roundRect">
              <a:avLst>
                <a:gd name="adj" fmla="val 10000"/>
              </a:avLst>
            </a:prstGeom>
            <a:solidFill>
              <a:srgbClr val="FFDDE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6">
              <a:extLst>
                <a:ext uri="{FF2B5EF4-FFF2-40B4-BE49-F238E27FC236}">
                  <a16:creationId xmlns:a16="http://schemas.microsoft.com/office/drawing/2014/main" id="{96BD1B75-0FD7-4CAC-820C-49F315A69671}"/>
                </a:ext>
              </a:extLst>
            </p:cNvPr>
            <p:cNvSpPr txBox="1"/>
            <p:nvPr/>
          </p:nvSpPr>
          <p:spPr>
            <a:xfrm>
              <a:off x="1886448" y="2830691"/>
              <a:ext cx="1602474" cy="885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18574" rIns="24765" bIns="18574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ysClr val="windowText" lastClr="000000"/>
                  </a:solidFill>
                  <a:latin typeface="Calibri" panose="020F0502020204030204"/>
                </a:rPr>
                <a:t>#takecare</a:t>
              </a: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>
                  <a:solidFill>
                    <a:sysClr val="windowText" lastClr="000000"/>
                  </a:solidFill>
                  <a:latin typeface="Calibri" panose="020F0502020204030204"/>
                </a:rPr>
                <a:t> </a:t>
              </a:r>
              <a:r>
                <a:rPr lang="en-US" sz="975" i="1" dirty="0">
                  <a:solidFill>
                    <a:sysClr val="windowText" lastClr="000000"/>
                  </a:solidFill>
                  <a:latin typeface="Calibri" panose="020F0502020204030204"/>
                </a:rPr>
                <a:t>Providing physical safety &amp; health guidance. </a:t>
              </a:r>
              <a:endParaRPr lang="en-US" sz="975" dirty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4A12F9-A032-41DD-995B-BAB3BAC91AEE}"/>
              </a:ext>
            </a:extLst>
          </p:cNvPr>
          <p:cNvGrpSpPr/>
          <p:nvPr/>
        </p:nvGrpSpPr>
        <p:grpSpPr>
          <a:xfrm>
            <a:off x="4228977" y="3197730"/>
            <a:ext cx="1334458" cy="754380"/>
            <a:chOff x="3822638" y="1708013"/>
            <a:chExt cx="1667634" cy="92451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CE80EA4-A1AD-4120-801D-817D10E33858}"/>
                </a:ext>
              </a:extLst>
            </p:cNvPr>
            <p:cNvSpPr/>
            <p:nvPr/>
          </p:nvSpPr>
          <p:spPr>
            <a:xfrm>
              <a:off x="3822638" y="1708013"/>
              <a:ext cx="1667634" cy="924516"/>
            </a:xfrm>
            <a:prstGeom prst="roundRect">
              <a:avLst>
                <a:gd name="adj" fmla="val 10000"/>
              </a:avLst>
            </a:prstGeom>
            <a:solidFill>
              <a:srgbClr val="5BAADB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7FC41A0B-2AA2-4F99-A24C-9918C7AE942C}"/>
                </a:ext>
              </a:extLst>
            </p:cNvPr>
            <p:cNvSpPr txBox="1"/>
            <p:nvPr/>
          </p:nvSpPr>
          <p:spPr>
            <a:xfrm>
              <a:off x="3849716" y="1735091"/>
              <a:ext cx="1613478" cy="870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18574" rIns="24765" bIns="18574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ysClr val="windowText" lastClr="000000"/>
                  </a:solidFill>
                  <a:latin typeface="Calibri" panose="020F0502020204030204"/>
                </a:rPr>
                <a:t>#equitylens</a:t>
              </a: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75" i="1" dirty="0">
                  <a:solidFill>
                    <a:sysClr val="windowText" lastClr="000000"/>
                  </a:solidFill>
                  <a:latin typeface="Calibri" panose="020F0502020204030204"/>
                </a:rPr>
                <a:t>Emphasizing the intersection of COVID-19 with Equity, Diversity &amp; Inclusion.</a:t>
              </a:r>
              <a:endParaRPr lang="en-US" sz="975" dirty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81768BB-BB4C-4EB5-99A9-42AD9CE59EDF}"/>
              </a:ext>
            </a:extLst>
          </p:cNvPr>
          <p:cNvGrpSpPr/>
          <p:nvPr/>
        </p:nvGrpSpPr>
        <p:grpSpPr>
          <a:xfrm>
            <a:off x="4228977" y="4067977"/>
            <a:ext cx="1334458" cy="754380"/>
            <a:chOff x="3853314" y="2858016"/>
            <a:chExt cx="1625468" cy="962172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CD3447A-2798-43F8-B711-867336FA1D82}"/>
                </a:ext>
              </a:extLst>
            </p:cNvPr>
            <p:cNvSpPr/>
            <p:nvPr/>
          </p:nvSpPr>
          <p:spPr>
            <a:xfrm>
              <a:off x="3853314" y="2858016"/>
              <a:ext cx="1625468" cy="962172"/>
            </a:xfrm>
            <a:prstGeom prst="roundRect">
              <a:avLst>
                <a:gd name="adj" fmla="val 10000"/>
              </a:avLst>
            </a:prstGeom>
            <a:solidFill>
              <a:srgbClr val="BDDDF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: Rounded Corners 6">
              <a:extLst>
                <a:ext uri="{FF2B5EF4-FFF2-40B4-BE49-F238E27FC236}">
                  <a16:creationId xmlns:a16="http://schemas.microsoft.com/office/drawing/2014/main" id="{6E4011F8-6897-43D8-8AD7-53A187D1187E}"/>
                </a:ext>
              </a:extLst>
            </p:cNvPr>
            <p:cNvSpPr txBox="1"/>
            <p:nvPr/>
          </p:nvSpPr>
          <p:spPr>
            <a:xfrm>
              <a:off x="3881497" y="2879349"/>
              <a:ext cx="1569106" cy="9058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18574" rIns="24765" bIns="18574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ysClr val="windowText" lastClr="000000"/>
                  </a:solidFill>
                  <a:latin typeface="Calibri" panose="020F0502020204030204"/>
                </a:rPr>
                <a:t>#weseeyou</a:t>
              </a: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75" dirty="0">
                  <a:solidFill>
                    <a:sysClr val="windowText" lastClr="000000"/>
                  </a:solidFill>
                  <a:latin typeface="Calibri" panose="020F0502020204030204"/>
                </a:rPr>
                <a:t> </a:t>
              </a:r>
              <a:r>
                <a:rPr lang="en-US" sz="975" i="1" dirty="0">
                  <a:solidFill>
                    <a:sysClr val="windowText" lastClr="000000"/>
                  </a:solidFill>
                  <a:latin typeface="Calibri" panose="020F0502020204030204"/>
                </a:rPr>
                <a:t>Highlighting the different COVID-19 experiences among agency employees. </a:t>
              </a:r>
              <a:endParaRPr lang="en-US" sz="975" dirty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CD106E-8B96-41B0-BFB4-62843A497BEA}"/>
              </a:ext>
            </a:extLst>
          </p:cNvPr>
          <p:cNvGrpSpPr/>
          <p:nvPr/>
        </p:nvGrpSpPr>
        <p:grpSpPr>
          <a:xfrm>
            <a:off x="5789274" y="3096211"/>
            <a:ext cx="1334458" cy="854148"/>
            <a:chOff x="5941754" y="1600100"/>
            <a:chExt cx="1709231" cy="108644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C4D8A92-F19A-4812-8F83-2BC4E34C2393}"/>
                </a:ext>
              </a:extLst>
            </p:cNvPr>
            <p:cNvSpPr/>
            <p:nvPr/>
          </p:nvSpPr>
          <p:spPr>
            <a:xfrm>
              <a:off x="5941754" y="1727001"/>
              <a:ext cx="1709231" cy="959539"/>
            </a:xfrm>
            <a:prstGeom prst="roundRect">
              <a:avLst>
                <a:gd name="adj" fmla="val 10000"/>
              </a:avLst>
            </a:prstGeom>
            <a:solidFill>
              <a:srgbClr val="92C387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ectangle: Rounded Corners 4">
              <a:extLst>
                <a:ext uri="{FF2B5EF4-FFF2-40B4-BE49-F238E27FC236}">
                  <a16:creationId xmlns:a16="http://schemas.microsoft.com/office/drawing/2014/main" id="{1D5794DC-2778-49FE-B5CC-EEB88DA41BAE}"/>
                </a:ext>
              </a:extLst>
            </p:cNvPr>
            <p:cNvSpPr txBox="1"/>
            <p:nvPr/>
          </p:nvSpPr>
          <p:spPr>
            <a:xfrm>
              <a:off x="5942443" y="1600100"/>
              <a:ext cx="1653023" cy="903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18574" rIns="24765" bIns="18574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ysClr val="windowText" lastClr="000000"/>
                  </a:solidFill>
                  <a:latin typeface="Calibri" panose="020F0502020204030204"/>
                </a:rPr>
                <a:t>#fullhearts</a:t>
              </a: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>
                  <a:solidFill>
                    <a:sysClr val="windowText" lastClr="000000"/>
                  </a:solidFill>
                  <a:latin typeface="Calibri" panose="020F0502020204030204"/>
                </a:rPr>
                <a:t> </a:t>
              </a:r>
              <a:r>
                <a:rPr lang="en-US" sz="975" i="1" dirty="0">
                  <a:solidFill>
                    <a:sysClr val="windowText" lastClr="000000"/>
                  </a:solidFill>
                  <a:latin typeface="Calibri" panose="020F0502020204030204"/>
                </a:rPr>
                <a:t>Giving thanks across the organization.</a:t>
              </a:r>
              <a:endParaRPr lang="en-US" sz="975" dirty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9EAA64A-3EAA-4F0F-9557-3A9F3D19FBE8}"/>
              </a:ext>
            </a:extLst>
          </p:cNvPr>
          <p:cNvGrpSpPr/>
          <p:nvPr/>
        </p:nvGrpSpPr>
        <p:grpSpPr>
          <a:xfrm>
            <a:off x="5813074" y="4055866"/>
            <a:ext cx="1334458" cy="754380"/>
            <a:chOff x="5926583" y="2840729"/>
            <a:chExt cx="1679256" cy="991721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F334838-DF66-41FA-B8F1-F05209A4C89F}"/>
                </a:ext>
              </a:extLst>
            </p:cNvPr>
            <p:cNvSpPr/>
            <p:nvPr/>
          </p:nvSpPr>
          <p:spPr>
            <a:xfrm>
              <a:off x="5926583" y="2840729"/>
              <a:ext cx="1679256" cy="991721"/>
            </a:xfrm>
            <a:prstGeom prst="roundRect">
              <a:avLst>
                <a:gd name="adj" fmla="val 10000"/>
              </a:avLst>
            </a:prstGeom>
            <a:solidFill>
              <a:srgbClr val="D1E6CC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: Rounded Corners 6">
              <a:extLst>
                <a:ext uri="{FF2B5EF4-FFF2-40B4-BE49-F238E27FC236}">
                  <a16:creationId xmlns:a16="http://schemas.microsoft.com/office/drawing/2014/main" id="{E2AF76DC-73CF-46D0-851D-2B46571F5886}"/>
                </a:ext>
              </a:extLst>
            </p:cNvPr>
            <p:cNvSpPr txBox="1"/>
            <p:nvPr/>
          </p:nvSpPr>
          <p:spPr>
            <a:xfrm>
              <a:off x="5948730" y="2885697"/>
              <a:ext cx="1621162" cy="933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18574" rIns="24765" bIns="18574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ysClr val="windowText" lastClr="000000"/>
                  </a:solidFill>
                  <a:latin typeface="Calibri" panose="020F0502020204030204"/>
                </a:rPr>
                <a:t>#shinebright</a:t>
              </a: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>
                  <a:solidFill>
                    <a:sysClr val="windowText" lastClr="000000"/>
                  </a:solidFill>
                  <a:latin typeface="Calibri" panose="020F0502020204030204"/>
                </a:rPr>
                <a:t> </a:t>
              </a:r>
              <a:r>
                <a:rPr lang="en-US" sz="975" i="1" dirty="0">
                  <a:solidFill>
                    <a:prstClr val="black"/>
                  </a:solidFill>
                  <a:latin typeface="Calibri" panose="020F0502020204030204"/>
                </a:rPr>
                <a:t>Shining a spotlight on moments of grace, joy, &amp; hope within our agency &amp; community.</a:t>
              </a:r>
              <a:endParaRPr lang="en-US" sz="97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F64BD3-3C7F-48C2-93EF-DE1EC3163AF5}"/>
              </a:ext>
            </a:extLst>
          </p:cNvPr>
          <p:cNvGrpSpPr/>
          <p:nvPr/>
        </p:nvGrpSpPr>
        <p:grpSpPr>
          <a:xfrm>
            <a:off x="7359228" y="3155153"/>
            <a:ext cx="1334458" cy="779380"/>
            <a:chOff x="8128939" y="1664802"/>
            <a:chExt cx="1667634" cy="103577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038C65F-1292-4736-B2C7-EC2CCE30AA2C}"/>
                </a:ext>
              </a:extLst>
            </p:cNvPr>
            <p:cNvSpPr/>
            <p:nvPr/>
          </p:nvSpPr>
          <p:spPr>
            <a:xfrm>
              <a:off x="8128939" y="1698026"/>
              <a:ext cx="1667634" cy="1002546"/>
            </a:xfrm>
            <a:prstGeom prst="roundRect">
              <a:avLst>
                <a:gd name="adj" fmla="val 10000"/>
              </a:avLst>
            </a:prstGeom>
            <a:solidFill>
              <a:srgbClr val="997FB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ectangle: Rounded Corners 8">
              <a:extLst>
                <a:ext uri="{FF2B5EF4-FFF2-40B4-BE49-F238E27FC236}">
                  <a16:creationId xmlns:a16="http://schemas.microsoft.com/office/drawing/2014/main" id="{76D9D186-996D-4C51-A092-EA82C32DEC35}"/>
                </a:ext>
              </a:extLst>
            </p:cNvPr>
            <p:cNvSpPr txBox="1"/>
            <p:nvPr/>
          </p:nvSpPr>
          <p:spPr>
            <a:xfrm>
              <a:off x="8168219" y="1664802"/>
              <a:ext cx="1608906" cy="943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18574" rIns="24765" bIns="18574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ysClr val="windowText" lastClr="000000"/>
                  </a:solidFill>
                  <a:latin typeface="Calibri" panose="020F0502020204030204"/>
                </a:rPr>
                <a:t>#goingthedistance </a:t>
              </a: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75" i="1" dirty="0">
                  <a:solidFill>
                    <a:sysClr val="windowText" lastClr="000000"/>
                  </a:solidFill>
                  <a:latin typeface="Calibri" panose="020F0502020204030204"/>
                </a:rPr>
                <a:t>Creating connection among agency employees.</a:t>
              </a:r>
              <a:endParaRPr lang="en-US" sz="975" dirty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00CD9B-85B1-480F-B4D1-9208DF13F614}"/>
              </a:ext>
            </a:extLst>
          </p:cNvPr>
          <p:cNvGrpSpPr/>
          <p:nvPr/>
        </p:nvGrpSpPr>
        <p:grpSpPr>
          <a:xfrm>
            <a:off x="7376493" y="4044091"/>
            <a:ext cx="1334458" cy="761741"/>
            <a:chOff x="8151664" y="2850272"/>
            <a:chExt cx="1625468" cy="977284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83CE783B-6E71-4E2A-9F80-C42BD4CA6BA7}"/>
                </a:ext>
              </a:extLst>
            </p:cNvPr>
            <p:cNvSpPr/>
            <p:nvPr/>
          </p:nvSpPr>
          <p:spPr>
            <a:xfrm>
              <a:off x="8151664" y="2859716"/>
              <a:ext cx="1625468" cy="967840"/>
            </a:xfrm>
            <a:prstGeom prst="roundRect">
              <a:avLst>
                <a:gd name="adj" fmla="val 10000"/>
              </a:avLst>
            </a:prstGeom>
            <a:solidFill>
              <a:srgbClr val="D5CAE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ectangle: Rounded Corners 10">
              <a:extLst>
                <a:ext uri="{FF2B5EF4-FFF2-40B4-BE49-F238E27FC236}">
                  <a16:creationId xmlns:a16="http://schemas.microsoft.com/office/drawing/2014/main" id="{77EA43B1-BF64-4B32-BF3C-B8F9DA38687F}"/>
                </a:ext>
              </a:extLst>
            </p:cNvPr>
            <p:cNvSpPr txBox="1"/>
            <p:nvPr/>
          </p:nvSpPr>
          <p:spPr>
            <a:xfrm>
              <a:off x="8173336" y="2850272"/>
              <a:ext cx="1568774" cy="911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18574" rIns="24765" bIns="18574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ysClr val="windowText" lastClr="000000"/>
                  </a:solidFill>
                  <a:latin typeface="Calibri" panose="020F0502020204030204"/>
                </a:rPr>
                <a:t>#spillthetea</a:t>
              </a: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dirty="0">
                  <a:solidFill>
                    <a:sysClr val="windowText" lastClr="000000"/>
                  </a:solidFill>
                  <a:latin typeface="Calibri" panose="020F0502020204030204"/>
                </a:rPr>
                <a:t> </a:t>
              </a:r>
              <a:r>
                <a:rPr lang="en-US" sz="975" i="1" dirty="0">
                  <a:solidFill>
                    <a:sysClr val="windowText" lastClr="000000"/>
                  </a:solidFill>
                  <a:latin typeface="Calibri" panose="020F0502020204030204"/>
                </a:rPr>
                <a:t>Promoting employee feedback &amp; engagement.</a:t>
              </a:r>
              <a:endParaRPr lang="en-US" sz="975" dirty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16F3DB1-1823-4860-937B-54A765E7391D}"/>
              </a:ext>
            </a:extLst>
          </p:cNvPr>
          <p:cNvGrpSpPr/>
          <p:nvPr/>
        </p:nvGrpSpPr>
        <p:grpSpPr>
          <a:xfrm>
            <a:off x="8923072" y="3137466"/>
            <a:ext cx="1371206" cy="786590"/>
            <a:chOff x="10131226" y="1670284"/>
            <a:chExt cx="1713558" cy="102356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43F9B036-FB0D-4A62-BCB1-15146CC87BD2}"/>
                </a:ext>
              </a:extLst>
            </p:cNvPr>
            <p:cNvSpPr/>
            <p:nvPr/>
          </p:nvSpPr>
          <p:spPr>
            <a:xfrm>
              <a:off x="10131228" y="1712197"/>
              <a:ext cx="1667634" cy="981655"/>
            </a:xfrm>
            <a:prstGeom prst="roundRect">
              <a:avLst>
                <a:gd name="adj" fmla="val 10000"/>
              </a:avLst>
            </a:prstGeom>
            <a:solidFill>
              <a:srgbClr val="D7BE9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tangle: Rounded Corners 12">
              <a:extLst>
                <a:ext uri="{FF2B5EF4-FFF2-40B4-BE49-F238E27FC236}">
                  <a16:creationId xmlns:a16="http://schemas.microsoft.com/office/drawing/2014/main" id="{EA8E8D36-65A1-4394-A80F-70F2EA3CCEF6}"/>
                </a:ext>
              </a:extLst>
            </p:cNvPr>
            <p:cNvSpPr txBox="1"/>
            <p:nvPr/>
          </p:nvSpPr>
          <p:spPr>
            <a:xfrm>
              <a:off x="10131226" y="1670284"/>
              <a:ext cx="1713558" cy="9241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18574" rIns="24765" bIns="18574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ysClr val="windowText" lastClr="000000"/>
                  </a:solidFill>
                  <a:latin typeface="Calibri" panose="020F0502020204030204"/>
                </a:rPr>
                <a:t>#brandnew</a:t>
              </a: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>
                  <a:solidFill>
                    <a:sysClr val="windowText" lastClr="000000"/>
                  </a:solidFill>
                  <a:latin typeface="Calibri" panose="020F0502020204030204"/>
                </a:rPr>
                <a:t> </a:t>
              </a:r>
              <a:r>
                <a:rPr lang="en-US" sz="975" i="1" dirty="0">
                  <a:solidFill>
                    <a:sysClr val="windowText" lastClr="000000"/>
                  </a:solidFill>
                  <a:latin typeface="Calibri" panose="020F0502020204030204"/>
                </a:rPr>
                <a:t>Highlighting emerging practices and curating innovation.</a:t>
              </a:r>
              <a:endParaRPr lang="en-US" sz="975" dirty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7F18987-BD69-4EE5-A174-3B3948073A05}"/>
              </a:ext>
            </a:extLst>
          </p:cNvPr>
          <p:cNvGrpSpPr/>
          <p:nvPr/>
        </p:nvGrpSpPr>
        <p:grpSpPr>
          <a:xfrm>
            <a:off x="8923072" y="4024143"/>
            <a:ext cx="1355744" cy="778649"/>
            <a:chOff x="10138051" y="2808168"/>
            <a:chExt cx="1651396" cy="103885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17A7B77-0D82-4098-96E9-0DA6FD653B7E}"/>
                </a:ext>
              </a:extLst>
            </p:cNvPr>
            <p:cNvSpPr/>
            <p:nvPr/>
          </p:nvSpPr>
          <p:spPr>
            <a:xfrm>
              <a:off x="10138052" y="2840548"/>
              <a:ext cx="1625468" cy="1006475"/>
            </a:xfrm>
            <a:prstGeom prst="roundRect">
              <a:avLst>
                <a:gd name="adj" fmla="val 10000"/>
              </a:avLst>
            </a:prstGeom>
            <a:solidFill>
              <a:srgbClr val="EEE3D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: Rounded Corners 14">
              <a:extLst>
                <a:ext uri="{FF2B5EF4-FFF2-40B4-BE49-F238E27FC236}">
                  <a16:creationId xmlns:a16="http://schemas.microsoft.com/office/drawing/2014/main" id="{05583689-5800-4FFB-84D1-2A12FB808061}"/>
                </a:ext>
              </a:extLst>
            </p:cNvPr>
            <p:cNvSpPr txBox="1"/>
            <p:nvPr/>
          </p:nvSpPr>
          <p:spPr>
            <a:xfrm>
              <a:off x="10138051" y="2808168"/>
              <a:ext cx="1651396" cy="947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18574" rIns="24765" bIns="18574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ysClr val="windowText" lastClr="000000"/>
                  </a:solidFill>
                  <a:latin typeface="Calibri" panose="020F0502020204030204"/>
                </a:rPr>
                <a:t>#levelup</a:t>
              </a:r>
            </a:p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dirty="0">
                  <a:solidFill>
                    <a:sysClr val="windowText" lastClr="000000"/>
                  </a:solidFill>
                  <a:latin typeface="Calibri" panose="020F0502020204030204"/>
                </a:rPr>
                <a:t> </a:t>
              </a:r>
              <a:r>
                <a:rPr lang="en-US" sz="975" i="1" dirty="0">
                  <a:solidFill>
                    <a:sysClr val="windowText" lastClr="000000"/>
                  </a:solidFill>
                  <a:latin typeface="Calibri" panose="020F0502020204030204"/>
                </a:rPr>
                <a:t>Supporting employees’ continued growth &amp; development.</a:t>
              </a:r>
              <a:endParaRPr lang="en-US" sz="975" dirty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C8D5507F-5673-4B8C-8AAD-5C6B1C7841E6}"/>
              </a:ext>
            </a:extLst>
          </p:cNvPr>
          <p:cNvSpPr/>
          <p:nvPr/>
        </p:nvSpPr>
        <p:spPr>
          <a:xfrm>
            <a:off x="1655859" y="2293279"/>
            <a:ext cx="97808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350" b="1" dirty="0">
                <a:solidFill>
                  <a:sysClr val="windowText" lastClr="000000"/>
                </a:solidFill>
                <a:latin typeface="Calibri" panose="020F0502020204030204"/>
              </a:rPr>
              <a:t>PRIORITIES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8496FEE-662F-4A91-888C-8D1BEA66628E}"/>
              </a:ext>
            </a:extLst>
          </p:cNvPr>
          <p:cNvSpPr/>
          <p:nvPr/>
        </p:nvSpPr>
        <p:spPr>
          <a:xfrm>
            <a:off x="1613232" y="3840608"/>
            <a:ext cx="106612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350" b="1" dirty="0">
                <a:solidFill>
                  <a:sysClr val="windowText" lastClr="000000"/>
                </a:solidFill>
                <a:latin typeface="Calibri" panose="020F0502020204030204"/>
              </a:rPr>
              <a:t>STRATEGIES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FF26000-935E-4AB9-B73A-C89FDE398DA8}"/>
              </a:ext>
            </a:extLst>
          </p:cNvPr>
          <p:cNvSpPr/>
          <p:nvPr/>
        </p:nvSpPr>
        <p:spPr>
          <a:xfrm>
            <a:off x="1587653" y="5474296"/>
            <a:ext cx="9291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1350" b="1" dirty="0">
                <a:solidFill>
                  <a:sysClr val="windowText" lastClr="000000"/>
                </a:solidFill>
                <a:latin typeface="Calibri" panose="020F0502020204030204"/>
              </a:rPr>
              <a:t>INFINITE IMPACT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E643987-8038-494E-95D3-75234FDC21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6" y="417307"/>
            <a:ext cx="2003215" cy="17361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094573A-7662-4A9D-8BC1-3153EF3F8D10}"/>
              </a:ext>
            </a:extLst>
          </p:cNvPr>
          <p:cNvGrpSpPr/>
          <p:nvPr/>
        </p:nvGrpSpPr>
        <p:grpSpPr>
          <a:xfrm>
            <a:off x="2584962" y="4974117"/>
            <a:ext cx="1470094" cy="950306"/>
            <a:chOff x="1414615" y="5192173"/>
            <a:chExt cx="1960125" cy="1267074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ABED977C-3261-407A-9974-218063800FFB}"/>
                </a:ext>
              </a:extLst>
            </p:cNvPr>
            <p:cNvGrpSpPr/>
            <p:nvPr/>
          </p:nvGrpSpPr>
          <p:grpSpPr>
            <a:xfrm>
              <a:off x="1414615" y="5192173"/>
              <a:ext cx="1824313" cy="1267074"/>
              <a:chOff x="4466958" y="684866"/>
              <a:chExt cx="1215028" cy="1267074"/>
            </a:xfrm>
            <a:solidFill>
              <a:schemeClr val="bg1"/>
            </a:solidFill>
          </p:grpSpPr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B7C737E5-92E3-4723-A87C-DC45E73594AC}"/>
                  </a:ext>
                </a:extLst>
              </p:cNvPr>
              <p:cNvSpPr/>
              <p:nvPr/>
            </p:nvSpPr>
            <p:spPr>
              <a:xfrm>
                <a:off x="4466958" y="684866"/>
                <a:ext cx="1175818" cy="37912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1" name="Freeform 26">
                <a:extLst>
                  <a:ext uri="{FF2B5EF4-FFF2-40B4-BE49-F238E27FC236}">
                    <a16:creationId xmlns:a16="http://schemas.microsoft.com/office/drawing/2014/main" id="{E0A2106A-51D7-4791-971B-FABE3A3BF3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3424" y="1646631"/>
                <a:ext cx="270734" cy="256693"/>
              </a:xfrm>
              <a:custGeom>
                <a:avLst/>
                <a:gdLst>
                  <a:gd name="T0" fmla="*/ 206 w 206"/>
                  <a:gd name="T1" fmla="*/ 30 h 141"/>
                  <a:gd name="T2" fmla="*/ 206 w 206"/>
                  <a:gd name="T3" fmla="*/ 46 h 141"/>
                  <a:gd name="T4" fmla="*/ 0 w 206"/>
                  <a:gd name="T5" fmla="*/ 46 h 141"/>
                  <a:gd name="T6" fmla="*/ 0 w 206"/>
                  <a:gd name="T7" fmla="*/ 30 h 141"/>
                  <a:gd name="T8" fmla="*/ 97 w 206"/>
                  <a:gd name="T9" fmla="*/ 30 h 141"/>
                  <a:gd name="T10" fmla="*/ 97 w 206"/>
                  <a:gd name="T11" fmla="*/ 0 h 141"/>
                  <a:gd name="T12" fmla="*/ 157 w 206"/>
                  <a:gd name="T13" fmla="*/ 0 h 141"/>
                  <a:gd name="T14" fmla="*/ 157 w 206"/>
                  <a:gd name="T15" fmla="*/ 30 h 141"/>
                  <a:gd name="T16" fmla="*/ 206 w 206"/>
                  <a:gd name="T17" fmla="*/ 30 h 141"/>
                  <a:gd name="T18" fmla="*/ 187 w 206"/>
                  <a:gd name="T19" fmla="*/ 54 h 141"/>
                  <a:gd name="T20" fmla="*/ 187 w 206"/>
                  <a:gd name="T21" fmla="*/ 141 h 141"/>
                  <a:gd name="T22" fmla="*/ 86 w 206"/>
                  <a:gd name="T23" fmla="*/ 141 h 141"/>
                  <a:gd name="T24" fmla="*/ 86 w 206"/>
                  <a:gd name="T25" fmla="*/ 88 h 141"/>
                  <a:gd name="T26" fmla="*/ 56 w 206"/>
                  <a:gd name="T27" fmla="*/ 88 h 141"/>
                  <a:gd name="T28" fmla="*/ 56 w 206"/>
                  <a:gd name="T29" fmla="*/ 141 h 141"/>
                  <a:gd name="T30" fmla="*/ 19 w 206"/>
                  <a:gd name="T31" fmla="*/ 141 h 141"/>
                  <a:gd name="T32" fmla="*/ 19 w 206"/>
                  <a:gd name="T33" fmla="*/ 54 h 141"/>
                  <a:gd name="T34" fmla="*/ 187 w 206"/>
                  <a:gd name="T35" fmla="*/ 54 h 141"/>
                  <a:gd name="T36" fmla="*/ 139 w 206"/>
                  <a:gd name="T37" fmla="*/ 66 h 141"/>
                  <a:gd name="T38" fmla="*/ 112 w 206"/>
                  <a:gd name="T39" fmla="*/ 66 h 141"/>
                  <a:gd name="T40" fmla="*/ 112 w 206"/>
                  <a:gd name="T41" fmla="*/ 98 h 141"/>
                  <a:gd name="T42" fmla="*/ 139 w 206"/>
                  <a:gd name="T43" fmla="*/ 98 h 141"/>
                  <a:gd name="T44" fmla="*/ 139 w 206"/>
                  <a:gd name="T45" fmla="*/ 66 h 141"/>
                  <a:gd name="T46" fmla="*/ 172 w 206"/>
                  <a:gd name="T47" fmla="*/ 66 h 141"/>
                  <a:gd name="T48" fmla="*/ 146 w 206"/>
                  <a:gd name="T49" fmla="*/ 66 h 141"/>
                  <a:gd name="T50" fmla="*/ 146 w 206"/>
                  <a:gd name="T51" fmla="*/ 98 h 141"/>
                  <a:gd name="T52" fmla="*/ 172 w 206"/>
                  <a:gd name="T53" fmla="*/ 98 h 141"/>
                  <a:gd name="T54" fmla="*/ 172 w 206"/>
                  <a:gd name="T55" fmla="*/ 6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6" h="141">
                    <a:moveTo>
                      <a:pt x="206" y="30"/>
                    </a:moveTo>
                    <a:lnTo>
                      <a:pt x="206" y="46"/>
                    </a:lnTo>
                    <a:lnTo>
                      <a:pt x="0" y="46"/>
                    </a:lnTo>
                    <a:lnTo>
                      <a:pt x="0" y="30"/>
                    </a:lnTo>
                    <a:lnTo>
                      <a:pt x="97" y="30"/>
                    </a:lnTo>
                    <a:lnTo>
                      <a:pt x="97" y="0"/>
                    </a:lnTo>
                    <a:lnTo>
                      <a:pt x="157" y="0"/>
                    </a:lnTo>
                    <a:lnTo>
                      <a:pt x="157" y="30"/>
                    </a:lnTo>
                    <a:lnTo>
                      <a:pt x="206" y="30"/>
                    </a:lnTo>
                    <a:close/>
                    <a:moveTo>
                      <a:pt x="187" y="54"/>
                    </a:moveTo>
                    <a:lnTo>
                      <a:pt x="187" y="141"/>
                    </a:lnTo>
                    <a:lnTo>
                      <a:pt x="86" y="141"/>
                    </a:lnTo>
                    <a:lnTo>
                      <a:pt x="86" y="88"/>
                    </a:lnTo>
                    <a:lnTo>
                      <a:pt x="56" y="88"/>
                    </a:lnTo>
                    <a:lnTo>
                      <a:pt x="56" y="141"/>
                    </a:lnTo>
                    <a:lnTo>
                      <a:pt x="19" y="141"/>
                    </a:lnTo>
                    <a:lnTo>
                      <a:pt x="19" y="54"/>
                    </a:lnTo>
                    <a:lnTo>
                      <a:pt x="187" y="54"/>
                    </a:lnTo>
                    <a:close/>
                    <a:moveTo>
                      <a:pt x="139" y="66"/>
                    </a:moveTo>
                    <a:lnTo>
                      <a:pt x="112" y="66"/>
                    </a:lnTo>
                    <a:lnTo>
                      <a:pt x="112" y="98"/>
                    </a:lnTo>
                    <a:lnTo>
                      <a:pt x="139" y="98"/>
                    </a:lnTo>
                    <a:lnTo>
                      <a:pt x="139" y="66"/>
                    </a:lnTo>
                    <a:close/>
                    <a:moveTo>
                      <a:pt x="172" y="66"/>
                    </a:moveTo>
                    <a:lnTo>
                      <a:pt x="146" y="66"/>
                    </a:lnTo>
                    <a:lnTo>
                      <a:pt x="146" y="98"/>
                    </a:lnTo>
                    <a:lnTo>
                      <a:pt x="172" y="98"/>
                    </a:lnTo>
                    <a:lnTo>
                      <a:pt x="172" y="6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9060" tIns="49530" rIns="99060" bIns="4953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716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B166DAE0-A389-4990-A8FE-15CD23C321BE}"/>
                  </a:ext>
                </a:extLst>
              </p:cNvPr>
              <p:cNvSpPr txBox="1"/>
              <p:nvPr/>
            </p:nvSpPr>
            <p:spPr>
              <a:xfrm>
                <a:off x="4837706" y="1674941"/>
                <a:ext cx="84428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750" b="1" dirty="0">
                    <a:solidFill>
                      <a:prstClr val="black"/>
                    </a:solidFill>
                    <a:latin typeface="Calibri" panose="020F0502020204030204"/>
                  </a:rPr>
                  <a:t>Workplace Safety</a:t>
                </a: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875AD45F-E1B6-42C8-8126-79CB270B7D59}"/>
                </a:ext>
              </a:extLst>
            </p:cNvPr>
            <p:cNvGrpSpPr/>
            <p:nvPr/>
          </p:nvGrpSpPr>
          <p:grpSpPr>
            <a:xfrm>
              <a:off x="1461342" y="5373951"/>
              <a:ext cx="1765440" cy="706656"/>
              <a:chOff x="4515003" y="4238714"/>
              <a:chExt cx="1175818" cy="706656"/>
            </a:xfrm>
            <a:solidFill>
              <a:schemeClr val="bg1"/>
            </a:solidFill>
          </p:grpSpPr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0D649734-F36B-48F6-9925-AE347B204CDF}"/>
                  </a:ext>
                </a:extLst>
              </p:cNvPr>
              <p:cNvSpPr/>
              <p:nvPr/>
            </p:nvSpPr>
            <p:spPr>
              <a:xfrm>
                <a:off x="4515003" y="4566241"/>
                <a:ext cx="1175818" cy="37912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91DCDAC3-35D7-47E0-8DFF-C44DF7ED1D90}"/>
                  </a:ext>
                </a:extLst>
              </p:cNvPr>
              <p:cNvSpPr txBox="1"/>
              <p:nvPr/>
            </p:nvSpPr>
            <p:spPr>
              <a:xfrm>
                <a:off x="4838637" y="4259845"/>
                <a:ext cx="82544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750" b="1" dirty="0">
                    <a:solidFill>
                      <a:prstClr val="black"/>
                    </a:solidFill>
                    <a:latin typeface="Calibri" panose="020F0502020204030204"/>
                  </a:rPr>
                  <a:t>Personal Safety</a:t>
                </a:r>
              </a:p>
            </p:txBody>
          </p:sp>
          <p:pic>
            <p:nvPicPr>
              <p:cNvPr id="176" name="Graphic 175" descr="Life jacket">
                <a:extLst>
                  <a:ext uri="{FF2B5EF4-FFF2-40B4-BE49-F238E27FC236}">
                    <a16:creationId xmlns:a16="http://schemas.microsoft.com/office/drawing/2014/main" id="{F99AB705-62C3-40D2-A8E7-3E687E2EA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4586613" y="4238714"/>
                <a:ext cx="305976" cy="313752"/>
              </a:xfrm>
              <a:prstGeom prst="rect">
                <a:avLst/>
              </a:prstGeom>
            </p:spPr>
          </p:pic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6F21E36-CF0D-4BD6-BD67-097C79C38F66}"/>
                </a:ext>
              </a:extLst>
            </p:cNvPr>
            <p:cNvSpPr txBox="1"/>
            <p:nvPr/>
          </p:nvSpPr>
          <p:spPr>
            <a:xfrm>
              <a:off x="1962630" y="5771138"/>
              <a:ext cx="14121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750" b="1" dirty="0">
                  <a:solidFill>
                    <a:prstClr val="black"/>
                  </a:solidFill>
                  <a:latin typeface="Calibri" panose="020F0502020204030204"/>
                </a:rPr>
                <a:t>Psychological Safety</a:t>
              </a:r>
            </a:p>
          </p:txBody>
        </p:sp>
        <p:pic>
          <p:nvPicPr>
            <p:cNvPr id="135" name="Graphic 134" descr="Brain">
              <a:extLst>
                <a:ext uri="{FF2B5EF4-FFF2-40B4-BE49-F238E27FC236}">
                  <a16:creationId xmlns:a16="http://schemas.microsoft.com/office/drawing/2014/main" id="{0F561B1B-4544-4134-8D64-219E24FE7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547821" y="5718368"/>
              <a:ext cx="463457" cy="36759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61C405-240C-4860-9AC8-4FCB0C212797}"/>
              </a:ext>
            </a:extLst>
          </p:cNvPr>
          <p:cNvGrpSpPr/>
          <p:nvPr/>
        </p:nvGrpSpPr>
        <p:grpSpPr>
          <a:xfrm>
            <a:off x="4114821" y="5086842"/>
            <a:ext cx="1567334" cy="943124"/>
            <a:chOff x="3520953" y="5366608"/>
            <a:chExt cx="2089779" cy="1257498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6F70014B-9B9A-4548-B2CF-2E8EACD5D6A0}"/>
                </a:ext>
              </a:extLst>
            </p:cNvPr>
            <p:cNvGrpSpPr/>
            <p:nvPr/>
          </p:nvGrpSpPr>
          <p:grpSpPr>
            <a:xfrm>
              <a:off x="3586018" y="5872048"/>
              <a:ext cx="2024714" cy="752058"/>
              <a:chOff x="4436739" y="4009181"/>
              <a:chExt cx="1348500" cy="752058"/>
            </a:xfrm>
            <a:noFill/>
          </p:grpSpPr>
          <p:sp>
            <p:nvSpPr>
              <p:cNvPr id="196" name="Rectangle: Rounded Corners 195">
                <a:extLst>
                  <a:ext uri="{FF2B5EF4-FFF2-40B4-BE49-F238E27FC236}">
                    <a16:creationId xmlns:a16="http://schemas.microsoft.com/office/drawing/2014/main" id="{69F550D3-B59B-4981-B06E-2E2A477EE86D}"/>
                  </a:ext>
                </a:extLst>
              </p:cNvPr>
              <p:cNvSpPr/>
              <p:nvPr/>
            </p:nvSpPr>
            <p:spPr>
              <a:xfrm>
                <a:off x="4522807" y="4009181"/>
                <a:ext cx="1175818" cy="37912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F9417002-7315-4325-BD60-62CE9C539143}"/>
                  </a:ext>
                </a:extLst>
              </p:cNvPr>
              <p:cNvSpPr txBox="1"/>
              <p:nvPr/>
            </p:nvSpPr>
            <p:spPr>
              <a:xfrm>
                <a:off x="4732207" y="4330352"/>
                <a:ext cx="1053032" cy="43088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750" b="1" dirty="0">
                    <a:solidFill>
                      <a:prstClr val="black"/>
                    </a:solidFill>
                    <a:latin typeface="Calibri" panose="020F0502020204030204"/>
                  </a:rPr>
                  <a:t>Workplace Connectedness</a:t>
                </a:r>
              </a:p>
            </p:txBody>
          </p:sp>
          <p:sp>
            <p:nvSpPr>
              <p:cNvPr id="198" name="Freeform 42">
                <a:extLst>
                  <a:ext uri="{FF2B5EF4-FFF2-40B4-BE49-F238E27FC236}">
                    <a16:creationId xmlns:a16="http://schemas.microsoft.com/office/drawing/2014/main" id="{E91C2F82-8B41-4697-88DE-4267F3258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739" y="4344325"/>
                <a:ext cx="233355" cy="247672"/>
              </a:xfrm>
              <a:custGeom>
                <a:avLst/>
                <a:gdLst>
                  <a:gd name="T0" fmla="*/ 261 w 353"/>
                  <a:gd name="T1" fmla="*/ 16 h 225"/>
                  <a:gd name="T2" fmla="*/ 169 w 353"/>
                  <a:gd name="T3" fmla="*/ 109 h 225"/>
                  <a:gd name="T4" fmla="*/ 169 w 353"/>
                  <a:gd name="T5" fmla="*/ 117 h 225"/>
                  <a:gd name="T6" fmla="*/ 93 w 353"/>
                  <a:gd name="T7" fmla="*/ 193 h 225"/>
                  <a:gd name="T8" fmla="*/ 16 w 353"/>
                  <a:gd name="T9" fmla="*/ 117 h 225"/>
                  <a:gd name="T10" fmla="*/ 16 w 353"/>
                  <a:gd name="T11" fmla="*/ 109 h 225"/>
                  <a:gd name="T12" fmla="*/ 93 w 353"/>
                  <a:gd name="T13" fmla="*/ 32 h 225"/>
                  <a:gd name="T14" fmla="*/ 136 w 353"/>
                  <a:gd name="T15" fmla="*/ 48 h 225"/>
                  <a:gd name="T16" fmla="*/ 105 w 353"/>
                  <a:gd name="T17" fmla="*/ 48 h 225"/>
                  <a:gd name="T18" fmla="*/ 97 w 353"/>
                  <a:gd name="T19" fmla="*/ 56 h 225"/>
                  <a:gd name="T20" fmla="*/ 105 w 353"/>
                  <a:gd name="T21" fmla="*/ 64 h 225"/>
                  <a:gd name="T22" fmla="*/ 153 w 353"/>
                  <a:gd name="T23" fmla="*/ 64 h 225"/>
                  <a:gd name="T24" fmla="*/ 161 w 353"/>
                  <a:gd name="T25" fmla="*/ 56 h 225"/>
                  <a:gd name="T26" fmla="*/ 161 w 353"/>
                  <a:gd name="T27" fmla="*/ 8 h 225"/>
                  <a:gd name="T28" fmla="*/ 153 w 353"/>
                  <a:gd name="T29" fmla="*/ 0 h 225"/>
                  <a:gd name="T30" fmla="*/ 145 w 353"/>
                  <a:gd name="T31" fmla="*/ 8 h 225"/>
                  <a:gd name="T32" fmla="*/ 145 w 353"/>
                  <a:gd name="T33" fmla="*/ 35 h 225"/>
                  <a:gd name="T34" fmla="*/ 93 w 353"/>
                  <a:gd name="T35" fmla="*/ 16 h 225"/>
                  <a:gd name="T36" fmla="*/ 0 w 353"/>
                  <a:gd name="T37" fmla="*/ 109 h 225"/>
                  <a:gd name="T38" fmla="*/ 0 w 353"/>
                  <a:gd name="T39" fmla="*/ 117 h 225"/>
                  <a:gd name="T40" fmla="*/ 93 w 353"/>
                  <a:gd name="T41" fmla="*/ 209 h 225"/>
                  <a:gd name="T42" fmla="*/ 185 w 353"/>
                  <a:gd name="T43" fmla="*/ 117 h 225"/>
                  <a:gd name="T44" fmla="*/ 185 w 353"/>
                  <a:gd name="T45" fmla="*/ 109 h 225"/>
                  <a:gd name="T46" fmla="*/ 261 w 353"/>
                  <a:gd name="T47" fmla="*/ 32 h 225"/>
                  <a:gd name="T48" fmla="*/ 337 w 353"/>
                  <a:gd name="T49" fmla="*/ 109 h 225"/>
                  <a:gd name="T50" fmla="*/ 337 w 353"/>
                  <a:gd name="T51" fmla="*/ 117 h 225"/>
                  <a:gd name="T52" fmla="*/ 261 w 353"/>
                  <a:gd name="T53" fmla="*/ 193 h 225"/>
                  <a:gd name="T54" fmla="*/ 217 w 353"/>
                  <a:gd name="T55" fmla="*/ 177 h 225"/>
                  <a:gd name="T56" fmla="*/ 249 w 353"/>
                  <a:gd name="T57" fmla="*/ 177 h 225"/>
                  <a:gd name="T58" fmla="*/ 257 w 353"/>
                  <a:gd name="T59" fmla="*/ 169 h 225"/>
                  <a:gd name="T60" fmla="*/ 249 w 353"/>
                  <a:gd name="T61" fmla="*/ 161 h 225"/>
                  <a:gd name="T62" fmla="*/ 201 w 353"/>
                  <a:gd name="T63" fmla="*/ 161 h 225"/>
                  <a:gd name="T64" fmla="*/ 193 w 353"/>
                  <a:gd name="T65" fmla="*/ 169 h 225"/>
                  <a:gd name="T66" fmla="*/ 193 w 353"/>
                  <a:gd name="T67" fmla="*/ 217 h 225"/>
                  <a:gd name="T68" fmla="*/ 201 w 353"/>
                  <a:gd name="T69" fmla="*/ 225 h 225"/>
                  <a:gd name="T70" fmla="*/ 209 w 353"/>
                  <a:gd name="T71" fmla="*/ 217 h 225"/>
                  <a:gd name="T72" fmla="*/ 209 w 353"/>
                  <a:gd name="T73" fmla="*/ 190 h 225"/>
                  <a:gd name="T74" fmla="*/ 261 w 353"/>
                  <a:gd name="T75" fmla="*/ 209 h 225"/>
                  <a:gd name="T76" fmla="*/ 353 w 353"/>
                  <a:gd name="T77" fmla="*/ 117 h 225"/>
                  <a:gd name="T78" fmla="*/ 353 w 353"/>
                  <a:gd name="T79" fmla="*/ 109 h 225"/>
                  <a:gd name="T80" fmla="*/ 261 w 353"/>
                  <a:gd name="T81" fmla="*/ 1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53" h="225">
                    <a:moveTo>
                      <a:pt x="261" y="16"/>
                    </a:moveTo>
                    <a:cubicBezTo>
                      <a:pt x="210" y="16"/>
                      <a:pt x="169" y="58"/>
                      <a:pt x="169" y="109"/>
                    </a:cubicBezTo>
                    <a:cubicBezTo>
                      <a:pt x="169" y="117"/>
                      <a:pt x="169" y="117"/>
                      <a:pt x="169" y="117"/>
                    </a:cubicBezTo>
                    <a:cubicBezTo>
                      <a:pt x="169" y="159"/>
                      <a:pt x="135" y="193"/>
                      <a:pt x="93" y="193"/>
                    </a:cubicBezTo>
                    <a:cubicBezTo>
                      <a:pt x="50" y="193"/>
                      <a:pt x="16" y="159"/>
                      <a:pt x="16" y="117"/>
                    </a:cubicBezTo>
                    <a:cubicBezTo>
                      <a:pt x="16" y="109"/>
                      <a:pt x="16" y="109"/>
                      <a:pt x="16" y="109"/>
                    </a:cubicBezTo>
                    <a:cubicBezTo>
                      <a:pt x="16" y="67"/>
                      <a:pt x="50" y="32"/>
                      <a:pt x="93" y="32"/>
                    </a:cubicBezTo>
                    <a:cubicBezTo>
                      <a:pt x="109" y="32"/>
                      <a:pt x="124" y="38"/>
                      <a:pt x="136" y="48"/>
                    </a:cubicBezTo>
                    <a:cubicBezTo>
                      <a:pt x="105" y="48"/>
                      <a:pt x="105" y="48"/>
                      <a:pt x="105" y="48"/>
                    </a:cubicBezTo>
                    <a:cubicBezTo>
                      <a:pt x="100" y="48"/>
                      <a:pt x="97" y="52"/>
                      <a:pt x="97" y="56"/>
                    </a:cubicBezTo>
                    <a:cubicBezTo>
                      <a:pt x="97" y="61"/>
                      <a:pt x="100" y="64"/>
                      <a:pt x="105" y="64"/>
                    </a:cubicBezTo>
                    <a:cubicBezTo>
                      <a:pt x="153" y="64"/>
                      <a:pt x="153" y="64"/>
                      <a:pt x="153" y="64"/>
                    </a:cubicBezTo>
                    <a:cubicBezTo>
                      <a:pt x="157" y="64"/>
                      <a:pt x="161" y="61"/>
                      <a:pt x="161" y="56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61" y="4"/>
                      <a:pt x="157" y="0"/>
                      <a:pt x="153" y="0"/>
                    </a:cubicBezTo>
                    <a:cubicBezTo>
                      <a:pt x="148" y="0"/>
                      <a:pt x="145" y="4"/>
                      <a:pt x="145" y="8"/>
                    </a:cubicBezTo>
                    <a:cubicBezTo>
                      <a:pt x="145" y="35"/>
                      <a:pt x="145" y="35"/>
                      <a:pt x="145" y="35"/>
                    </a:cubicBezTo>
                    <a:cubicBezTo>
                      <a:pt x="129" y="23"/>
                      <a:pt x="110" y="16"/>
                      <a:pt x="93" y="16"/>
                    </a:cubicBezTo>
                    <a:cubicBezTo>
                      <a:pt x="42" y="16"/>
                      <a:pt x="0" y="58"/>
                      <a:pt x="0" y="109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68"/>
                      <a:pt x="42" y="209"/>
                      <a:pt x="93" y="209"/>
                    </a:cubicBezTo>
                    <a:cubicBezTo>
                      <a:pt x="144" y="209"/>
                      <a:pt x="185" y="168"/>
                      <a:pt x="185" y="117"/>
                    </a:cubicBezTo>
                    <a:cubicBezTo>
                      <a:pt x="185" y="109"/>
                      <a:pt x="185" y="109"/>
                      <a:pt x="185" y="109"/>
                    </a:cubicBezTo>
                    <a:cubicBezTo>
                      <a:pt x="185" y="67"/>
                      <a:pt x="219" y="32"/>
                      <a:pt x="261" y="32"/>
                    </a:cubicBezTo>
                    <a:cubicBezTo>
                      <a:pt x="303" y="32"/>
                      <a:pt x="337" y="67"/>
                      <a:pt x="337" y="109"/>
                    </a:cubicBezTo>
                    <a:cubicBezTo>
                      <a:pt x="337" y="117"/>
                      <a:pt x="337" y="117"/>
                      <a:pt x="337" y="117"/>
                    </a:cubicBezTo>
                    <a:cubicBezTo>
                      <a:pt x="337" y="159"/>
                      <a:pt x="303" y="193"/>
                      <a:pt x="261" y="193"/>
                    </a:cubicBezTo>
                    <a:cubicBezTo>
                      <a:pt x="244" y="193"/>
                      <a:pt x="230" y="187"/>
                      <a:pt x="217" y="177"/>
                    </a:cubicBezTo>
                    <a:cubicBezTo>
                      <a:pt x="249" y="177"/>
                      <a:pt x="249" y="177"/>
                      <a:pt x="249" y="177"/>
                    </a:cubicBezTo>
                    <a:cubicBezTo>
                      <a:pt x="254" y="177"/>
                      <a:pt x="257" y="173"/>
                      <a:pt x="257" y="169"/>
                    </a:cubicBezTo>
                    <a:cubicBezTo>
                      <a:pt x="257" y="164"/>
                      <a:pt x="254" y="161"/>
                      <a:pt x="249" y="161"/>
                    </a:cubicBezTo>
                    <a:cubicBezTo>
                      <a:pt x="201" y="161"/>
                      <a:pt x="201" y="161"/>
                      <a:pt x="201" y="161"/>
                    </a:cubicBezTo>
                    <a:cubicBezTo>
                      <a:pt x="196" y="161"/>
                      <a:pt x="193" y="164"/>
                      <a:pt x="193" y="169"/>
                    </a:cubicBezTo>
                    <a:cubicBezTo>
                      <a:pt x="193" y="217"/>
                      <a:pt x="193" y="217"/>
                      <a:pt x="193" y="217"/>
                    </a:cubicBezTo>
                    <a:cubicBezTo>
                      <a:pt x="193" y="221"/>
                      <a:pt x="196" y="225"/>
                      <a:pt x="201" y="225"/>
                    </a:cubicBezTo>
                    <a:cubicBezTo>
                      <a:pt x="205" y="225"/>
                      <a:pt x="209" y="221"/>
                      <a:pt x="209" y="217"/>
                    </a:cubicBezTo>
                    <a:cubicBezTo>
                      <a:pt x="209" y="190"/>
                      <a:pt x="209" y="190"/>
                      <a:pt x="209" y="190"/>
                    </a:cubicBezTo>
                    <a:cubicBezTo>
                      <a:pt x="225" y="203"/>
                      <a:pt x="244" y="209"/>
                      <a:pt x="261" y="209"/>
                    </a:cubicBezTo>
                    <a:cubicBezTo>
                      <a:pt x="312" y="209"/>
                      <a:pt x="353" y="168"/>
                      <a:pt x="353" y="117"/>
                    </a:cubicBezTo>
                    <a:cubicBezTo>
                      <a:pt x="353" y="109"/>
                      <a:pt x="353" y="109"/>
                      <a:pt x="353" y="109"/>
                    </a:cubicBezTo>
                    <a:cubicBezTo>
                      <a:pt x="353" y="58"/>
                      <a:pt x="312" y="16"/>
                      <a:pt x="261" y="16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206DEFEE-5739-4294-B2D7-8BE55FA9FDB3}"/>
                </a:ext>
              </a:extLst>
            </p:cNvPr>
            <p:cNvGrpSpPr/>
            <p:nvPr/>
          </p:nvGrpSpPr>
          <p:grpSpPr>
            <a:xfrm>
              <a:off x="3520953" y="5660397"/>
              <a:ext cx="1786614" cy="573054"/>
              <a:chOff x="4484054" y="1942063"/>
              <a:chExt cx="1189920" cy="573054"/>
            </a:xfrm>
            <a:solidFill>
              <a:schemeClr val="bg1"/>
            </a:solidFill>
          </p:grpSpPr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51A1B114-533E-474B-90A1-5372FB7B8000}"/>
                  </a:ext>
                </a:extLst>
              </p:cNvPr>
              <p:cNvSpPr txBox="1"/>
              <p:nvPr/>
            </p:nvSpPr>
            <p:spPr>
              <a:xfrm>
                <a:off x="4726993" y="2086397"/>
                <a:ext cx="946981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750" b="1" dirty="0">
                    <a:solidFill>
                      <a:prstClr val="black"/>
                    </a:solidFill>
                    <a:latin typeface="Calibri" panose="020F0502020204030204"/>
                  </a:rPr>
                  <a:t>Stress Recognition </a:t>
                </a:r>
              </a:p>
            </p:txBody>
          </p:sp>
          <p:pic>
            <p:nvPicPr>
              <p:cNvPr id="233" name="Graphic 232" descr="Eyes">
                <a:extLst>
                  <a:ext uri="{FF2B5EF4-FFF2-40B4-BE49-F238E27FC236}">
                    <a16:creationId xmlns:a16="http://schemas.microsoft.com/office/drawing/2014/main" id="{96FC1325-6E1E-467A-B7AE-40BCB8100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4484054" y="1942063"/>
                <a:ext cx="313396" cy="573054"/>
              </a:xfrm>
              <a:prstGeom prst="rect">
                <a:avLst/>
              </a:prstGeom>
            </p:spPr>
          </p:pic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DFB2DB1-23A9-4E03-9B09-0A45E670EB44}"/>
                </a:ext>
              </a:extLst>
            </p:cNvPr>
            <p:cNvSpPr txBox="1"/>
            <p:nvPr/>
          </p:nvSpPr>
          <p:spPr>
            <a:xfrm>
              <a:off x="3937705" y="5425288"/>
              <a:ext cx="14121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750" b="1" dirty="0">
                  <a:solidFill>
                    <a:prstClr val="black"/>
                  </a:solidFill>
                  <a:latin typeface="Calibri" panose="020F0502020204030204"/>
                </a:rPr>
                <a:t>Psychological Safety</a:t>
              </a:r>
            </a:p>
          </p:txBody>
        </p:sp>
        <p:pic>
          <p:nvPicPr>
            <p:cNvPr id="151" name="Graphic 150" descr="Brain">
              <a:extLst>
                <a:ext uri="{FF2B5EF4-FFF2-40B4-BE49-F238E27FC236}">
                  <a16:creationId xmlns:a16="http://schemas.microsoft.com/office/drawing/2014/main" id="{ECED86B2-EB64-49E4-9EA1-249E7EAC7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533542" y="5366608"/>
              <a:ext cx="463457" cy="367592"/>
            </a:xfrm>
            <a:prstGeom prst="rect">
              <a:avLst/>
            </a:prstGeom>
          </p:spPr>
        </p:pic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883DF7BD-8F7F-4E13-BE57-D3ACFC380FFD}"/>
              </a:ext>
            </a:extLst>
          </p:cNvPr>
          <p:cNvGrpSpPr/>
          <p:nvPr/>
        </p:nvGrpSpPr>
        <p:grpSpPr>
          <a:xfrm>
            <a:off x="7304035" y="5114635"/>
            <a:ext cx="1562768" cy="983657"/>
            <a:chOff x="7706713" y="5379529"/>
            <a:chExt cx="2083691" cy="1311543"/>
          </a:xfrm>
        </p:grpSpPr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10067EB3-5F51-4371-89BA-174BDA482373}"/>
                </a:ext>
              </a:extLst>
            </p:cNvPr>
            <p:cNvGrpSpPr/>
            <p:nvPr/>
          </p:nvGrpSpPr>
          <p:grpSpPr>
            <a:xfrm>
              <a:off x="7706713" y="5379529"/>
              <a:ext cx="2083691" cy="1311543"/>
              <a:chOff x="7667458" y="5361457"/>
              <a:chExt cx="2083691" cy="1311543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BEB21403-C821-4FD1-9116-F8E053DC8078}"/>
                  </a:ext>
                </a:extLst>
              </p:cNvPr>
              <p:cNvGrpSpPr/>
              <p:nvPr/>
            </p:nvGrpSpPr>
            <p:grpSpPr>
              <a:xfrm>
                <a:off x="7667458" y="5361457"/>
                <a:ext cx="1852870" cy="761017"/>
                <a:chOff x="4493385" y="2667983"/>
                <a:chExt cx="1234048" cy="761017"/>
              </a:xfrm>
              <a:solidFill>
                <a:schemeClr val="bg1"/>
              </a:solidFill>
            </p:grpSpPr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78E0C58B-5B32-4353-B624-48FC13EC2D20}"/>
                    </a:ext>
                  </a:extLst>
                </p:cNvPr>
                <p:cNvSpPr/>
                <p:nvPr/>
              </p:nvSpPr>
              <p:spPr>
                <a:xfrm>
                  <a:off x="4493385" y="3049871"/>
                  <a:ext cx="1175818" cy="379129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A772B9AD-7F7A-4C6A-A69B-14621C47F344}"/>
                    </a:ext>
                  </a:extLst>
                </p:cNvPr>
                <p:cNvSpPr txBox="1"/>
                <p:nvPr/>
              </p:nvSpPr>
              <p:spPr>
                <a:xfrm>
                  <a:off x="4738022" y="2681678"/>
                  <a:ext cx="98941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US" sz="750" b="1" dirty="0">
                      <a:solidFill>
                        <a:prstClr val="black"/>
                      </a:solidFill>
                      <a:latin typeface="Calibri" panose="020F0502020204030204"/>
                    </a:rPr>
                    <a:t>Mindful Organizing </a:t>
                  </a:r>
                </a:p>
              </p:txBody>
            </p:sp>
            <p:pic>
              <p:nvPicPr>
                <p:cNvPr id="214" name="Graphic 213">
                  <a:extLst>
                    <a:ext uri="{FF2B5EF4-FFF2-40B4-BE49-F238E27FC236}">
                      <a16:creationId xmlns:a16="http://schemas.microsoft.com/office/drawing/2014/main" id="{EA67DF4D-0615-41C4-AAF9-142E5478D6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xmlns="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7700" y="2667983"/>
                  <a:ext cx="268504" cy="302429"/>
                </a:xfrm>
                <a:prstGeom prst="rect">
                  <a:avLst/>
                </a:prstGeom>
              </p:spPr>
            </p:pic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CAAC08BA-C437-40BF-A268-EB310364E2E7}"/>
                  </a:ext>
                </a:extLst>
              </p:cNvPr>
              <p:cNvGrpSpPr/>
              <p:nvPr/>
            </p:nvGrpSpPr>
            <p:grpSpPr>
              <a:xfrm>
                <a:off x="7872534" y="5780182"/>
                <a:ext cx="1765440" cy="892818"/>
                <a:chOff x="4493385" y="2027451"/>
                <a:chExt cx="1175818" cy="892818"/>
              </a:xfrm>
              <a:solidFill>
                <a:schemeClr val="bg1"/>
              </a:solidFill>
            </p:grpSpPr>
            <p:sp>
              <p:nvSpPr>
                <p:cNvPr id="139" name="Rectangle: Rounded Corners 138">
                  <a:extLst>
                    <a:ext uri="{FF2B5EF4-FFF2-40B4-BE49-F238E27FC236}">
                      <a16:creationId xmlns:a16="http://schemas.microsoft.com/office/drawing/2014/main" id="{E1951FE7-CD79-4536-9FB6-2884E91209F8}"/>
                    </a:ext>
                  </a:extLst>
                </p:cNvPr>
                <p:cNvSpPr/>
                <p:nvPr/>
              </p:nvSpPr>
              <p:spPr>
                <a:xfrm>
                  <a:off x="4493385" y="2541140"/>
                  <a:ext cx="1175818" cy="379129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6DC0F33E-C2CA-4CF1-8858-8FFA25816B50}"/>
                    </a:ext>
                  </a:extLst>
                </p:cNvPr>
                <p:cNvSpPr txBox="1"/>
                <p:nvPr/>
              </p:nvSpPr>
              <p:spPr>
                <a:xfrm>
                  <a:off x="4605946" y="2027451"/>
                  <a:ext cx="94698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US" sz="750" b="1" dirty="0">
                      <a:solidFill>
                        <a:prstClr val="black"/>
                      </a:solidFill>
                      <a:latin typeface="Calibri" panose="020F0502020204030204"/>
                    </a:rPr>
                    <a:t>Stress Recognition </a:t>
                  </a:r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46BDF4DE-AF02-4571-A93E-E0747311518F}"/>
                  </a:ext>
                </a:extLst>
              </p:cNvPr>
              <p:cNvGrpSpPr/>
              <p:nvPr/>
            </p:nvGrpSpPr>
            <p:grpSpPr>
              <a:xfrm>
                <a:off x="7953325" y="5404582"/>
                <a:ext cx="1797824" cy="1157837"/>
                <a:chOff x="4522807" y="4009181"/>
                <a:chExt cx="1197386" cy="1157837"/>
              </a:xfrm>
              <a:noFill/>
            </p:grpSpPr>
            <p:sp>
              <p:nvSpPr>
                <p:cNvPr id="153" name="Rectangle: Rounded Corners 152">
                  <a:extLst>
                    <a:ext uri="{FF2B5EF4-FFF2-40B4-BE49-F238E27FC236}">
                      <a16:creationId xmlns:a16="http://schemas.microsoft.com/office/drawing/2014/main" id="{184C186C-C90F-4290-AC5D-EAA509B5BE8F}"/>
                    </a:ext>
                  </a:extLst>
                </p:cNvPr>
                <p:cNvSpPr/>
                <p:nvPr/>
              </p:nvSpPr>
              <p:spPr>
                <a:xfrm>
                  <a:off x="4522807" y="4009181"/>
                  <a:ext cx="1175818" cy="379129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0E533520-6E38-4E65-B1F7-7C8975F2B64C}"/>
                    </a:ext>
                  </a:extLst>
                </p:cNvPr>
                <p:cNvSpPr txBox="1"/>
                <p:nvPr/>
              </p:nvSpPr>
              <p:spPr>
                <a:xfrm>
                  <a:off x="4667161" y="4736131"/>
                  <a:ext cx="1053032" cy="43088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US" sz="750" b="1" dirty="0">
                      <a:solidFill>
                        <a:prstClr val="black"/>
                      </a:solidFill>
                      <a:latin typeface="Calibri" panose="020F0502020204030204"/>
                    </a:rPr>
                    <a:t>Workplace Connectedness</a:t>
                  </a:r>
                </a:p>
              </p:txBody>
            </p:sp>
          </p:grpSp>
        </p:grpSp>
        <p:sp>
          <p:nvSpPr>
            <p:cNvPr id="177" name="Freeform 42">
              <a:extLst>
                <a:ext uri="{FF2B5EF4-FFF2-40B4-BE49-F238E27FC236}">
                  <a16:creationId xmlns:a16="http://schemas.microsoft.com/office/drawing/2014/main" id="{7575E080-CA06-40C6-8E12-CDBE8BBF8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328" y="6162418"/>
              <a:ext cx="350373" cy="247672"/>
            </a:xfrm>
            <a:custGeom>
              <a:avLst/>
              <a:gdLst>
                <a:gd name="T0" fmla="*/ 261 w 353"/>
                <a:gd name="T1" fmla="*/ 16 h 225"/>
                <a:gd name="T2" fmla="*/ 169 w 353"/>
                <a:gd name="T3" fmla="*/ 109 h 225"/>
                <a:gd name="T4" fmla="*/ 169 w 353"/>
                <a:gd name="T5" fmla="*/ 117 h 225"/>
                <a:gd name="T6" fmla="*/ 93 w 353"/>
                <a:gd name="T7" fmla="*/ 193 h 225"/>
                <a:gd name="T8" fmla="*/ 16 w 353"/>
                <a:gd name="T9" fmla="*/ 117 h 225"/>
                <a:gd name="T10" fmla="*/ 16 w 353"/>
                <a:gd name="T11" fmla="*/ 109 h 225"/>
                <a:gd name="T12" fmla="*/ 93 w 353"/>
                <a:gd name="T13" fmla="*/ 32 h 225"/>
                <a:gd name="T14" fmla="*/ 136 w 353"/>
                <a:gd name="T15" fmla="*/ 48 h 225"/>
                <a:gd name="T16" fmla="*/ 105 w 353"/>
                <a:gd name="T17" fmla="*/ 48 h 225"/>
                <a:gd name="T18" fmla="*/ 97 w 353"/>
                <a:gd name="T19" fmla="*/ 56 h 225"/>
                <a:gd name="T20" fmla="*/ 105 w 353"/>
                <a:gd name="T21" fmla="*/ 64 h 225"/>
                <a:gd name="T22" fmla="*/ 153 w 353"/>
                <a:gd name="T23" fmla="*/ 64 h 225"/>
                <a:gd name="T24" fmla="*/ 161 w 353"/>
                <a:gd name="T25" fmla="*/ 56 h 225"/>
                <a:gd name="T26" fmla="*/ 161 w 353"/>
                <a:gd name="T27" fmla="*/ 8 h 225"/>
                <a:gd name="T28" fmla="*/ 153 w 353"/>
                <a:gd name="T29" fmla="*/ 0 h 225"/>
                <a:gd name="T30" fmla="*/ 145 w 353"/>
                <a:gd name="T31" fmla="*/ 8 h 225"/>
                <a:gd name="T32" fmla="*/ 145 w 353"/>
                <a:gd name="T33" fmla="*/ 35 h 225"/>
                <a:gd name="T34" fmla="*/ 93 w 353"/>
                <a:gd name="T35" fmla="*/ 16 h 225"/>
                <a:gd name="T36" fmla="*/ 0 w 353"/>
                <a:gd name="T37" fmla="*/ 109 h 225"/>
                <a:gd name="T38" fmla="*/ 0 w 353"/>
                <a:gd name="T39" fmla="*/ 117 h 225"/>
                <a:gd name="T40" fmla="*/ 93 w 353"/>
                <a:gd name="T41" fmla="*/ 209 h 225"/>
                <a:gd name="T42" fmla="*/ 185 w 353"/>
                <a:gd name="T43" fmla="*/ 117 h 225"/>
                <a:gd name="T44" fmla="*/ 185 w 353"/>
                <a:gd name="T45" fmla="*/ 109 h 225"/>
                <a:gd name="T46" fmla="*/ 261 w 353"/>
                <a:gd name="T47" fmla="*/ 32 h 225"/>
                <a:gd name="T48" fmla="*/ 337 w 353"/>
                <a:gd name="T49" fmla="*/ 109 h 225"/>
                <a:gd name="T50" fmla="*/ 337 w 353"/>
                <a:gd name="T51" fmla="*/ 117 h 225"/>
                <a:gd name="T52" fmla="*/ 261 w 353"/>
                <a:gd name="T53" fmla="*/ 193 h 225"/>
                <a:gd name="T54" fmla="*/ 217 w 353"/>
                <a:gd name="T55" fmla="*/ 177 h 225"/>
                <a:gd name="T56" fmla="*/ 249 w 353"/>
                <a:gd name="T57" fmla="*/ 177 h 225"/>
                <a:gd name="T58" fmla="*/ 257 w 353"/>
                <a:gd name="T59" fmla="*/ 169 h 225"/>
                <a:gd name="T60" fmla="*/ 249 w 353"/>
                <a:gd name="T61" fmla="*/ 161 h 225"/>
                <a:gd name="T62" fmla="*/ 201 w 353"/>
                <a:gd name="T63" fmla="*/ 161 h 225"/>
                <a:gd name="T64" fmla="*/ 193 w 353"/>
                <a:gd name="T65" fmla="*/ 169 h 225"/>
                <a:gd name="T66" fmla="*/ 193 w 353"/>
                <a:gd name="T67" fmla="*/ 217 h 225"/>
                <a:gd name="T68" fmla="*/ 201 w 353"/>
                <a:gd name="T69" fmla="*/ 225 h 225"/>
                <a:gd name="T70" fmla="*/ 209 w 353"/>
                <a:gd name="T71" fmla="*/ 217 h 225"/>
                <a:gd name="T72" fmla="*/ 209 w 353"/>
                <a:gd name="T73" fmla="*/ 190 h 225"/>
                <a:gd name="T74" fmla="*/ 261 w 353"/>
                <a:gd name="T75" fmla="*/ 209 h 225"/>
                <a:gd name="T76" fmla="*/ 353 w 353"/>
                <a:gd name="T77" fmla="*/ 117 h 225"/>
                <a:gd name="T78" fmla="*/ 353 w 353"/>
                <a:gd name="T79" fmla="*/ 109 h 225"/>
                <a:gd name="T80" fmla="*/ 261 w 353"/>
                <a:gd name="T81" fmla="*/ 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3" h="225">
                  <a:moveTo>
                    <a:pt x="261" y="16"/>
                  </a:moveTo>
                  <a:cubicBezTo>
                    <a:pt x="210" y="16"/>
                    <a:pt x="169" y="58"/>
                    <a:pt x="169" y="109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9" y="159"/>
                    <a:pt x="135" y="193"/>
                    <a:pt x="93" y="193"/>
                  </a:cubicBezTo>
                  <a:cubicBezTo>
                    <a:pt x="50" y="193"/>
                    <a:pt x="16" y="159"/>
                    <a:pt x="16" y="117"/>
                  </a:cubicBezTo>
                  <a:cubicBezTo>
                    <a:pt x="16" y="109"/>
                    <a:pt x="16" y="109"/>
                    <a:pt x="16" y="109"/>
                  </a:cubicBezTo>
                  <a:cubicBezTo>
                    <a:pt x="16" y="67"/>
                    <a:pt x="50" y="32"/>
                    <a:pt x="93" y="32"/>
                  </a:cubicBezTo>
                  <a:cubicBezTo>
                    <a:pt x="109" y="32"/>
                    <a:pt x="124" y="38"/>
                    <a:pt x="136" y="48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0" y="48"/>
                    <a:pt x="97" y="52"/>
                    <a:pt x="97" y="56"/>
                  </a:cubicBezTo>
                  <a:cubicBezTo>
                    <a:pt x="97" y="61"/>
                    <a:pt x="100" y="64"/>
                    <a:pt x="105" y="64"/>
                  </a:cubicBezTo>
                  <a:cubicBezTo>
                    <a:pt x="153" y="64"/>
                    <a:pt x="153" y="64"/>
                    <a:pt x="153" y="64"/>
                  </a:cubicBezTo>
                  <a:cubicBezTo>
                    <a:pt x="157" y="64"/>
                    <a:pt x="161" y="61"/>
                    <a:pt x="161" y="56"/>
                  </a:cubicBezTo>
                  <a:cubicBezTo>
                    <a:pt x="161" y="8"/>
                    <a:pt x="161" y="8"/>
                    <a:pt x="161" y="8"/>
                  </a:cubicBezTo>
                  <a:cubicBezTo>
                    <a:pt x="161" y="4"/>
                    <a:pt x="157" y="0"/>
                    <a:pt x="153" y="0"/>
                  </a:cubicBezTo>
                  <a:cubicBezTo>
                    <a:pt x="148" y="0"/>
                    <a:pt x="145" y="4"/>
                    <a:pt x="145" y="8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29" y="23"/>
                    <a:pt x="110" y="16"/>
                    <a:pt x="93" y="16"/>
                  </a:cubicBezTo>
                  <a:cubicBezTo>
                    <a:pt x="42" y="16"/>
                    <a:pt x="0" y="58"/>
                    <a:pt x="0" y="109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68"/>
                    <a:pt x="42" y="209"/>
                    <a:pt x="93" y="209"/>
                  </a:cubicBezTo>
                  <a:cubicBezTo>
                    <a:pt x="144" y="209"/>
                    <a:pt x="185" y="168"/>
                    <a:pt x="185" y="117"/>
                  </a:cubicBezTo>
                  <a:cubicBezTo>
                    <a:pt x="185" y="109"/>
                    <a:pt x="185" y="109"/>
                    <a:pt x="185" y="109"/>
                  </a:cubicBezTo>
                  <a:cubicBezTo>
                    <a:pt x="185" y="67"/>
                    <a:pt x="219" y="32"/>
                    <a:pt x="261" y="32"/>
                  </a:cubicBezTo>
                  <a:cubicBezTo>
                    <a:pt x="303" y="32"/>
                    <a:pt x="337" y="67"/>
                    <a:pt x="337" y="109"/>
                  </a:cubicBezTo>
                  <a:cubicBezTo>
                    <a:pt x="337" y="117"/>
                    <a:pt x="337" y="117"/>
                    <a:pt x="337" y="117"/>
                  </a:cubicBezTo>
                  <a:cubicBezTo>
                    <a:pt x="337" y="159"/>
                    <a:pt x="303" y="193"/>
                    <a:pt x="261" y="193"/>
                  </a:cubicBezTo>
                  <a:cubicBezTo>
                    <a:pt x="244" y="193"/>
                    <a:pt x="230" y="187"/>
                    <a:pt x="217" y="177"/>
                  </a:cubicBezTo>
                  <a:cubicBezTo>
                    <a:pt x="249" y="177"/>
                    <a:pt x="249" y="177"/>
                    <a:pt x="249" y="177"/>
                  </a:cubicBezTo>
                  <a:cubicBezTo>
                    <a:pt x="254" y="177"/>
                    <a:pt x="257" y="173"/>
                    <a:pt x="257" y="169"/>
                  </a:cubicBezTo>
                  <a:cubicBezTo>
                    <a:pt x="257" y="164"/>
                    <a:pt x="254" y="161"/>
                    <a:pt x="249" y="161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196" y="161"/>
                    <a:pt x="193" y="164"/>
                    <a:pt x="193" y="169"/>
                  </a:cubicBezTo>
                  <a:cubicBezTo>
                    <a:pt x="193" y="217"/>
                    <a:pt x="193" y="217"/>
                    <a:pt x="193" y="217"/>
                  </a:cubicBezTo>
                  <a:cubicBezTo>
                    <a:pt x="193" y="221"/>
                    <a:pt x="196" y="225"/>
                    <a:pt x="201" y="225"/>
                  </a:cubicBezTo>
                  <a:cubicBezTo>
                    <a:pt x="205" y="225"/>
                    <a:pt x="209" y="221"/>
                    <a:pt x="209" y="217"/>
                  </a:cubicBezTo>
                  <a:cubicBezTo>
                    <a:pt x="209" y="190"/>
                    <a:pt x="209" y="190"/>
                    <a:pt x="209" y="190"/>
                  </a:cubicBezTo>
                  <a:cubicBezTo>
                    <a:pt x="225" y="203"/>
                    <a:pt x="244" y="209"/>
                    <a:pt x="261" y="209"/>
                  </a:cubicBezTo>
                  <a:cubicBezTo>
                    <a:pt x="312" y="209"/>
                    <a:pt x="353" y="168"/>
                    <a:pt x="353" y="117"/>
                  </a:cubicBezTo>
                  <a:cubicBezTo>
                    <a:pt x="353" y="109"/>
                    <a:pt x="353" y="109"/>
                    <a:pt x="353" y="109"/>
                  </a:cubicBezTo>
                  <a:cubicBezTo>
                    <a:pt x="353" y="58"/>
                    <a:pt x="312" y="16"/>
                    <a:pt x="261" y="1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179" name="Graphic 178" descr="Eyes">
              <a:extLst>
                <a:ext uri="{FF2B5EF4-FFF2-40B4-BE49-F238E27FC236}">
                  <a16:creationId xmlns:a16="http://schemas.microsoft.com/office/drawing/2014/main" id="{07933AE7-7BF0-4361-BCD1-A841EF880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783243" y="5653498"/>
              <a:ext cx="470551" cy="573054"/>
            </a:xfrm>
            <a:prstGeom prst="rect">
              <a:avLst/>
            </a:prstGeom>
          </p:spPr>
        </p:pic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DF07CEA0-3EEB-4EA4-BA47-594D53F2914B}"/>
              </a:ext>
            </a:extLst>
          </p:cNvPr>
          <p:cNvGrpSpPr/>
          <p:nvPr/>
        </p:nvGrpSpPr>
        <p:grpSpPr>
          <a:xfrm>
            <a:off x="5811484" y="5066303"/>
            <a:ext cx="1520842" cy="969046"/>
            <a:chOff x="5716645" y="5315088"/>
            <a:chExt cx="2027789" cy="1292061"/>
          </a:xfrm>
        </p:grpSpPr>
        <p:sp>
          <p:nvSpPr>
            <p:cNvPr id="178" name="Freeform 42">
              <a:extLst>
                <a:ext uri="{FF2B5EF4-FFF2-40B4-BE49-F238E27FC236}">
                  <a16:creationId xmlns:a16="http://schemas.microsoft.com/office/drawing/2014/main" id="{D2559520-9370-41D2-9282-D24E6505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253" y="6178805"/>
              <a:ext cx="350373" cy="247672"/>
            </a:xfrm>
            <a:custGeom>
              <a:avLst/>
              <a:gdLst>
                <a:gd name="T0" fmla="*/ 261 w 353"/>
                <a:gd name="T1" fmla="*/ 16 h 225"/>
                <a:gd name="T2" fmla="*/ 169 w 353"/>
                <a:gd name="T3" fmla="*/ 109 h 225"/>
                <a:gd name="T4" fmla="*/ 169 w 353"/>
                <a:gd name="T5" fmla="*/ 117 h 225"/>
                <a:gd name="T6" fmla="*/ 93 w 353"/>
                <a:gd name="T7" fmla="*/ 193 h 225"/>
                <a:gd name="T8" fmla="*/ 16 w 353"/>
                <a:gd name="T9" fmla="*/ 117 h 225"/>
                <a:gd name="T10" fmla="*/ 16 w 353"/>
                <a:gd name="T11" fmla="*/ 109 h 225"/>
                <a:gd name="T12" fmla="*/ 93 w 353"/>
                <a:gd name="T13" fmla="*/ 32 h 225"/>
                <a:gd name="T14" fmla="*/ 136 w 353"/>
                <a:gd name="T15" fmla="*/ 48 h 225"/>
                <a:gd name="T16" fmla="*/ 105 w 353"/>
                <a:gd name="T17" fmla="*/ 48 h 225"/>
                <a:gd name="T18" fmla="*/ 97 w 353"/>
                <a:gd name="T19" fmla="*/ 56 h 225"/>
                <a:gd name="T20" fmla="*/ 105 w 353"/>
                <a:gd name="T21" fmla="*/ 64 h 225"/>
                <a:gd name="T22" fmla="*/ 153 w 353"/>
                <a:gd name="T23" fmla="*/ 64 h 225"/>
                <a:gd name="T24" fmla="*/ 161 w 353"/>
                <a:gd name="T25" fmla="*/ 56 h 225"/>
                <a:gd name="T26" fmla="*/ 161 w 353"/>
                <a:gd name="T27" fmla="*/ 8 h 225"/>
                <a:gd name="T28" fmla="*/ 153 w 353"/>
                <a:gd name="T29" fmla="*/ 0 h 225"/>
                <a:gd name="T30" fmla="*/ 145 w 353"/>
                <a:gd name="T31" fmla="*/ 8 h 225"/>
                <a:gd name="T32" fmla="*/ 145 w 353"/>
                <a:gd name="T33" fmla="*/ 35 h 225"/>
                <a:gd name="T34" fmla="*/ 93 w 353"/>
                <a:gd name="T35" fmla="*/ 16 h 225"/>
                <a:gd name="T36" fmla="*/ 0 w 353"/>
                <a:gd name="T37" fmla="*/ 109 h 225"/>
                <a:gd name="T38" fmla="*/ 0 w 353"/>
                <a:gd name="T39" fmla="*/ 117 h 225"/>
                <a:gd name="T40" fmla="*/ 93 w 353"/>
                <a:gd name="T41" fmla="*/ 209 h 225"/>
                <a:gd name="T42" fmla="*/ 185 w 353"/>
                <a:gd name="T43" fmla="*/ 117 h 225"/>
                <a:gd name="T44" fmla="*/ 185 w 353"/>
                <a:gd name="T45" fmla="*/ 109 h 225"/>
                <a:gd name="T46" fmla="*/ 261 w 353"/>
                <a:gd name="T47" fmla="*/ 32 h 225"/>
                <a:gd name="T48" fmla="*/ 337 w 353"/>
                <a:gd name="T49" fmla="*/ 109 h 225"/>
                <a:gd name="T50" fmla="*/ 337 w 353"/>
                <a:gd name="T51" fmla="*/ 117 h 225"/>
                <a:gd name="T52" fmla="*/ 261 w 353"/>
                <a:gd name="T53" fmla="*/ 193 h 225"/>
                <a:gd name="T54" fmla="*/ 217 w 353"/>
                <a:gd name="T55" fmla="*/ 177 h 225"/>
                <a:gd name="T56" fmla="*/ 249 w 353"/>
                <a:gd name="T57" fmla="*/ 177 h 225"/>
                <a:gd name="T58" fmla="*/ 257 w 353"/>
                <a:gd name="T59" fmla="*/ 169 h 225"/>
                <a:gd name="T60" fmla="*/ 249 w 353"/>
                <a:gd name="T61" fmla="*/ 161 h 225"/>
                <a:gd name="T62" fmla="*/ 201 w 353"/>
                <a:gd name="T63" fmla="*/ 161 h 225"/>
                <a:gd name="T64" fmla="*/ 193 w 353"/>
                <a:gd name="T65" fmla="*/ 169 h 225"/>
                <a:gd name="T66" fmla="*/ 193 w 353"/>
                <a:gd name="T67" fmla="*/ 217 h 225"/>
                <a:gd name="T68" fmla="*/ 201 w 353"/>
                <a:gd name="T69" fmla="*/ 225 h 225"/>
                <a:gd name="T70" fmla="*/ 209 w 353"/>
                <a:gd name="T71" fmla="*/ 217 h 225"/>
                <a:gd name="T72" fmla="*/ 209 w 353"/>
                <a:gd name="T73" fmla="*/ 190 h 225"/>
                <a:gd name="T74" fmla="*/ 261 w 353"/>
                <a:gd name="T75" fmla="*/ 209 h 225"/>
                <a:gd name="T76" fmla="*/ 353 w 353"/>
                <a:gd name="T77" fmla="*/ 117 h 225"/>
                <a:gd name="T78" fmla="*/ 353 w 353"/>
                <a:gd name="T79" fmla="*/ 109 h 225"/>
                <a:gd name="T80" fmla="*/ 261 w 353"/>
                <a:gd name="T81" fmla="*/ 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3" h="225">
                  <a:moveTo>
                    <a:pt x="261" y="16"/>
                  </a:moveTo>
                  <a:cubicBezTo>
                    <a:pt x="210" y="16"/>
                    <a:pt x="169" y="58"/>
                    <a:pt x="169" y="109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9" y="159"/>
                    <a:pt x="135" y="193"/>
                    <a:pt x="93" y="193"/>
                  </a:cubicBezTo>
                  <a:cubicBezTo>
                    <a:pt x="50" y="193"/>
                    <a:pt x="16" y="159"/>
                    <a:pt x="16" y="117"/>
                  </a:cubicBezTo>
                  <a:cubicBezTo>
                    <a:pt x="16" y="109"/>
                    <a:pt x="16" y="109"/>
                    <a:pt x="16" y="109"/>
                  </a:cubicBezTo>
                  <a:cubicBezTo>
                    <a:pt x="16" y="67"/>
                    <a:pt x="50" y="32"/>
                    <a:pt x="93" y="32"/>
                  </a:cubicBezTo>
                  <a:cubicBezTo>
                    <a:pt x="109" y="32"/>
                    <a:pt x="124" y="38"/>
                    <a:pt x="136" y="48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0" y="48"/>
                    <a:pt x="97" y="52"/>
                    <a:pt x="97" y="56"/>
                  </a:cubicBezTo>
                  <a:cubicBezTo>
                    <a:pt x="97" y="61"/>
                    <a:pt x="100" y="64"/>
                    <a:pt x="105" y="64"/>
                  </a:cubicBezTo>
                  <a:cubicBezTo>
                    <a:pt x="153" y="64"/>
                    <a:pt x="153" y="64"/>
                    <a:pt x="153" y="64"/>
                  </a:cubicBezTo>
                  <a:cubicBezTo>
                    <a:pt x="157" y="64"/>
                    <a:pt x="161" y="61"/>
                    <a:pt x="161" y="56"/>
                  </a:cubicBezTo>
                  <a:cubicBezTo>
                    <a:pt x="161" y="8"/>
                    <a:pt x="161" y="8"/>
                    <a:pt x="161" y="8"/>
                  </a:cubicBezTo>
                  <a:cubicBezTo>
                    <a:pt x="161" y="4"/>
                    <a:pt x="157" y="0"/>
                    <a:pt x="153" y="0"/>
                  </a:cubicBezTo>
                  <a:cubicBezTo>
                    <a:pt x="148" y="0"/>
                    <a:pt x="145" y="4"/>
                    <a:pt x="145" y="8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29" y="23"/>
                    <a:pt x="110" y="16"/>
                    <a:pt x="93" y="16"/>
                  </a:cubicBezTo>
                  <a:cubicBezTo>
                    <a:pt x="42" y="16"/>
                    <a:pt x="0" y="58"/>
                    <a:pt x="0" y="109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68"/>
                    <a:pt x="42" y="209"/>
                    <a:pt x="93" y="209"/>
                  </a:cubicBezTo>
                  <a:cubicBezTo>
                    <a:pt x="144" y="209"/>
                    <a:pt x="185" y="168"/>
                    <a:pt x="185" y="117"/>
                  </a:cubicBezTo>
                  <a:cubicBezTo>
                    <a:pt x="185" y="109"/>
                    <a:pt x="185" y="109"/>
                    <a:pt x="185" y="109"/>
                  </a:cubicBezTo>
                  <a:cubicBezTo>
                    <a:pt x="185" y="67"/>
                    <a:pt x="219" y="32"/>
                    <a:pt x="261" y="32"/>
                  </a:cubicBezTo>
                  <a:cubicBezTo>
                    <a:pt x="303" y="32"/>
                    <a:pt x="337" y="67"/>
                    <a:pt x="337" y="109"/>
                  </a:cubicBezTo>
                  <a:cubicBezTo>
                    <a:pt x="337" y="117"/>
                    <a:pt x="337" y="117"/>
                    <a:pt x="337" y="117"/>
                  </a:cubicBezTo>
                  <a:cubicBezTo>
                    <a:pt x="337" y="159"/>
                    <a:pt x="303" y="193"/>
                    <a:pt x="261" y="193"/>
                  </a:cubicBezTo>
                  <a:cubicBezTo>
                    <a:pt x="244" y="193"/>
                    <a:pt x="230" y="187"/>
                    <a:pt x="217" y="177"/>
                  </a:cubicBezTo>
                  <a:cubicBezTo>
                    <a:pt x="249" y="177"/>
                    <a:pt x="249" y="177"/>
                    <a:pt x="249" y="177"/>
                  </a:cubicBezTo>
                  <a:cubicBezTo>
                    <a:pt x="254" y="177"/>
                    <a:pt x="257" y="173"/>
                    <a:pt x="257" y="169"/>
                  </a:cubicBezTo>
                  <a:cubicBezTo>
                    <a:pt x="257" y="164"/>
                    <a:pt x="254" y="161"/>
                    <a:pt x="249" y="161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196" y="161"/>
                    <a:pt x="193" y="164"/>
                    <a:pt x="193" y="169"/>
                  </a:cubicBezTo>
                  <a:cubicBezTo>
                    <a:pt x="193" y="217"/>
                    <a:pt x="193" y="217"/>
                    <a:pt x="193" y="217"/>
                  </a:cubicBezTo>
                  <a:cubicBezTo>
                    <a:pt x="193" y="221"/>
                    <a:pt x="196" y="225"/>
                    <a:pt x="201" y="225"/>
                  </a:cubicBezTo>
                  <a:cubicBezTo>
                    <a:pt x="205" y="225"/>
                    <a:pt x="209" y="221"/>
                    <a:pt x="209" y="217"/>
                  </a:cubicBezTo>
                  <a:cubicBezTo>
                    <a:pt x="209" y="190"/>
                    <a:pt x="209" y="190"/>
                    <a:pt x="209" y="190"/>
                  </a:cubicBezTo>
                  <a:cubicBezTo>
                    <a:pt x="225" y="203"/>
                    <a:pt x="244" y="209"/>
                    <a:pt x="261" y="209"/>
                  </a:cubicBezTo>
                  <a:cubicBezTo>
                    <a:pt x="312" y="209"/>
                    <a:pt x="353" y="168"/>
                    <a:pt x="353" y="117"/>
                  </a:cubicBezTo>
                  <a:cubicBezTo>
                    <a:pt x="353" y="109"/>
                    <a:pt x="353" y="109"/>
                    <a:pt x="353" y="109"/>
                  </a:cubicBezTo>
                  <a:cubicBezTo>
                    <a:pt x="353" y="58"/>
                    <a:pt x="312" y="16"/>
                    <a:pt x="261" y="1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56436B57-B9DC-4D81-B113-3A3D467B93B3}"/>
                </a:ext>
              </a:extLst>
            </p:cNvPr>
            <p:cNvGrpSpPr/>
            <p:nvPr/>
          </p:nvGrpSpPr>
          <p:grpSpPr>
            <a:xfrm>
              <a:off x="5716645" y="5315088"/>
              <a:ext cx="2027789" cy="1292061"/>
              <a:chOff x="5744565" y="5249162"/>
              <a:chExt cx="2027789" cy="1292061"/>
            </a:xfrm>
          </p:grpSpPr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B253FE3F-0BAE-4AA7-88B1-F2EDB013055A}"/>
                  </a:ext>
                </a:extLst>
              </p:cNvPr>
              <p:cNvGrpSpPr/>
              <p:nvPr/>
            </p:nvGrpSpPr>
            <p:grpSpPr>
              <a:xfrm>
                <a:off x="5744565" y="5249162"/>
                <a:ext cx="2027789" cy="1292061"/>
                <a:chOff x="5744565" y="5249162"/>
                <a:chExt cx="2027789" cy="1292061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454DC1F1-DC76-46BF-AB75-13B260716FA3}"/>
                    </a:ext>
                  </a:extLst>
                </p:cNvPr>
                <p:cNvGrpSpPr/>
                <p:nvPr/>
              </p:nvGrpSpPr>
              <p:grpSpPr>
                <a:xfrm>
                  <a:off x="5950805" y="6104603"/>
                  <a:ext cx="1821549" cy="436620"/>
                  <a:chOff x="4552133" y="3893021"/>
                  <a:chExt cx="1213188" cy="436620"/>
                </a:xfrm>
                <a:noFill/>
              </p:grpSpPr>
              <p:sp>
                <p:nvSpPr>
                  <p:cNvPr id="145" name="Rectangle: Rounded Corners 144">
                    <a:extLst>
                      <a:ext uri="{FF2B5EF4-FFF2-40B4-BE49-F238E27FC236}">
                        <a16:creationId xmlns:a16="http://schemas.microsoft.com/office/drawing/2014/main" id="{8852BD42-E477-4CFB-B470-95645B0B1CB5}"/>
                      </a:ext>
                    </a:extLst>
                  </p:cNvPr>
                  <p:cNvSpPr/>
                  <p:nvPr/>
                </p:nvSpPr>
                <p:spPr>
                  <a:xfrm>
                    <a:off x="4552133" y="3950512"/>
                    <a:ext cx="1175818" cy="379129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85800"/>
                    <a:endParaRPr lang="en-US" sz="135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6D31A660-0F9F-4843-9DA1-6B6548CC1EC7}"/>
                      </a:ext>
                    </a:extLst>
                  </p:cNvPr>
                  <p:cNvSpPr txBox="1"/>
                  <p:nvPr/>
                </p:nvSpPr>
                <p:spPr>
                  <a:xfrm>
                    <a:off x="4712289" y="3893021"/>
                    <a:ext cx="1053032" cy="43088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685800"/>
                    <a:r>
                      <a:rPr lang="en-US" sz="750" b="1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Workplace Connectedness</a:t>
                    </a:r>
                  </a:p>
                </p:txBody>
              </p:sp>
            </p:grp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F34A695C-FF81-4BD7-B05B-B3510A2405F6}"/>
                    </a:ext>
                  </a:extLst>
                </p:cNvPr>
                <p:cNvSpPr txBox="1"/>
                <p:nvPr/>
              </p:nvSpPr>
              <p:spPr>
                <a:xfrm>
                  <a:off x="6145090" y="5291909"/>
                  <a:ext cx="141211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US" sz="750" b="1" dirty="0">
                      <a:solidFill>
                        <a:prstClr val="black"/>
                      </a:solidFill>
                      <a:latin typeface="Calibri" panose="020F0502020204030204"/>
                    </a:rPr>
                    <a:t>Psychological Safety</a:t>
                  </a:r>
                </a:p>
              </p:txBody>
            </p:sp>
            <p:pic>
              <p:nvPicPr>
                <p:cNvPr id="149" name="Graphic 148" descr="Brain">
                  <a:extLst>
                    <a:ext uri="{FF2B5EF4-FFF2-40B4-BE49-F238E27FC236}">
                      <a16:creationId xmlns:a16="http://schemas.microsoft.com/office/drawing/2014/main" id="{0C488287-F8D7-4AD0-99F3-0B2CA0E559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4565" y="5249162"/>
                  <a:ext cx="463457" cy="367592"/>
                </a:xfrm>
                <a:prstGeom prst="rect">
                  <a:avLst/>
                </a:prstGeom>
              </p:spPr>
            </p:pic>
          </p:grp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F74AF4E7-AE26-48A3-AD54-A26BB8884856}"/>
                  </a:ext>
                </a:extLst>
              </p:cNvPr>
              <p:cNvSpPr txBox="1"/>
              <p:nvPr/>
            </p:nvSpPr>
            <p:spPr>
              <a:xfrm>
                <a:off x="5980140" y="5711827"/>
                <a:ext cx="141211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750" b="1" dirty="0">
                    <a:solidFill>
                      <a:prstClr val="black"/>
                    </a:solidFill>
                    <a:latin typeface="Calibri" panose="020F0502020204030204"/>
                  </a:rPr>
                  <a:t>Safety Climate</a:t>
                </a:r>
              </a:p>
            </p:txBody>
          </p:sp>
          <p:pic>
            <p:nvPicPr>
              <p:cNvPr id="249" name="Graphic 248" descr="Sun">
                <a:extLst>
                  <a:ext uri="{FF2B5EF4-FFF2-40B4-BE49-F238E27FC236}">
                    <a16:creationId xmlns:a16="http://schemas.microsoft.com/office/drawing/2014/main" id="{BA6773D0-F5AA-43F2-8C32-C0585D5513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5817346" y="5665550"/>
                <a:ext cx="354484" cy="354484"/>
              </a:xfrm>
              <a:prstGeom prst="rect">
                <a:avLst/>
              </a:prstGeom>
            </p:spPr>
          </p:pic>
        </p:grp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06D26173-8CBF-4890-82D3-88FD98DD0209}"/>
              </a:ext>
            </a:extLst>
          </p:cNvPr>
          <p:cNvGrpSpPr/>
          <p:nvPr/>
        </p:nvGrpSpPr>
        <p:grpSpPr>
          <a:xfrm>
            <a:off x="8882294" y="5087770"/>
            <a:ext cx="1425104" cy="843169"/>
            <a:chOff x="9811012" y="5297202"/>
            <a:chExt cx="1900138" cy="1124225"/>
          </a:xfrm>
        </p:grpSpPr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47F77040-10DA-426C-95F2-E9AB253911C3}"/>
                </a:ext>
              </a:extLst>
            </p:cNvPr>
            <p:cNvGrpSpPr/>
            <p:nvPr/>
          </p:nvGrpSpPr>
          <p:grpSpPr>
            <a:xfrm>
              <a:off x="9811012" y="5297202"/>
              <a:ext cx="1900138" cy="740517"/>
              <a:chOff x="9819185" y="5308422"/>
              <a:chExt cx="1900138" cy="740517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CBC1B3D3-A58D-4F9C-89EE-9B74C12A43FF}"/>
                  </a:ext>
                </a:extLst>
              </p:cNvPr>
              <p:cNvGrpSpPr/>
              <p:nvPr/>
            </p:nvGrpSpPr>
            <p:grpSpPr>
              <a:xfrm>
                <a:off x="9819185" y="5308422"/>
                <a:ext cx="1818474" cy="379129"/>
                <a:chOff x="4493385" y="3049871"/>
                <a:chExt cx="1211139" cy="379129"/>
              </a:xfrm>
              <a:solidFill>
                <a:schemeClr val="bg1"/>
              </a:solidFill>
            </p:grpSpPr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6B646635-E26A-43AA-98BB-C0A98902BC93}"/>
                    </a:ext>
                  </a:extLst>
                </p:cNvPr>
                <p:cNvSpPr/>
                <p:nvPr/>
              </p:nvSpPr>
              <p:spPr>
                <a:xfrm>
                  <a:off x="4493385" y="3049871"/>
                  <a:ext cx="1175818" cy="379129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4C720AB-C01E-4C59-A608-948F4D5D1081}"/>
                    </a:ext>
                  </a:extLst>
                </p:cNvPr>
                <p:cNvSpPr txBox="1"/>
                <p:nvPr/>
              </p:nvSpPr>
              <p:spPr>
                <a:xfrm>
                  <a:off x="4846227" y="3114250"/>
                  <a:ext cx="858297" cy="276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685800"/>
                  <a:r>
                    <a:rPr lang="en-US" sz="750" b="1" dirty="0">
                      <a:solidFill>
                        <a:prstClr val="black"/>
                      </a:solidFill>
                      <a:latin typeface="Calibri" panose="020F0502020204030204"/>
                    </a:rPr>
                    <a:t>Mindful Organizing </a:t>
                  </a:r>
                </a:p>
              </p:txBody>
            </p:sp>
            <p:pic>
              <p:nvPicPr>
                <p:cNvPr id="133" name="Graphic 132">
                  <a:extLst>
                    <a:ext uri="{FF2B5EF4-FFF2-40B4-BE49-F238E27FC236}">
                      <a16:creationId xmlns:a16="http://schemas.microsoft.com/office/drawing/2014/main" id="{E8832EA2-5814-44BE-8E9F-BA111777BA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xmlns="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55904" y="3083462"/>
                  <a:ext cx="263140" cy="302429"/>
                </a:xfrm>
                <a:prstGeom prst="rect">
                  <a:avLst/>
                </a:prstGeom>
              </p:spPr>
            </p:pic>
          </p:grp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57FED2AA-5ABF-41C4-83B6-A95DFF0531C0}"/>
                  </a:ext>
                </a:extLst>
              </p:cNvPr>
              <p:cNvSpPr txBox="1"/>
              <p:nvPr/>
            </p:nvSpPr>
            <p:spPr>
              <a:xfrm>
                <a:off x="10307212" y="5742032"/>
                <a:ext cx="14121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750" b="1" dirty="0">
                    <a:solidFill>
                      <a:prstClr val="black"/>
                    </a:solidFill>
                    <a:latin typeface="Calibri" panose="020F0502020204030204"/>
                  </a:rPr>
                  <a:t>Psychological Safety</a:t>
                </a:r>
              </a:p>
            </p:txBody>
          </p:sp>
          <p:pic>
            <p:nvPicPr>
              <p:cNvPr id="158" name="Graphic 157" descr="Brain">
                <a:extLst>
                  <a:ext uri="{FF2B5EF4-FFF2-40B4-BE49-F238E27FC236}">
                    <a16:creationId xmlns:a16="http://schemas.microsoft.com/office/drawing/2014/main" id="{CC8B87D7-B0C0-453E-989D-FA25041051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9892181" y="5681347"/>
                <a:ext cx="463457" cy="367592"/>
              </a:xfrm>
              <a:prstGeom prst="rect">
                <a:avLst/>
              </a:prstGeom>
            </p:spPr>
          </p:pic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79DF56DB-B081-4BA8-973B-0D9D1FA5D44D}"/>
                </a:ext>
              </a:extLst>
            </p:cNvPr>
            <p:cNvSpPr txBox="1"/>
            <p:nvPr/>
          </p:nvSpPr>
          <p:spPr>
            <a:xfrm>
              <a:off x="10143379" y="6132298"/>
              <a:ext cx="14121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750" b="1" dirty="0">
                  <a:solidFill>
                    <a:prstClr val="black"/>
                  </a:solidFill>
                  <a:latin typeface="Calibri" panose="020F0502020204030204"/>
                </a:rPr>
                <a:t>Safety Climate</a:t>
              </a:r>
            </a:p>
          </p:txBody>
        </p:sp>
        <p:pic>
          <p:nvPicPr>
            <p:cNvPr id="180" name="Graphic 179" descr="Sun">
              <a:extLst>
                <a:ext uri="{FF2B5EF4-FFF2-40B4-BE49-F238E27FC236}">
                  <a16:creationId xmlns:a16="http://schemas.microsoft.com/office/drawing/2014/main" id="{67438F7F-7E1A-4363-B64A-B2A9937A7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9942008" y="6066943"/>
              <a:ext cx="354484" cy="35448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4BD77A-84A1-4C1D-9559-B2B373BB2B8C}"/>
              </a:ext>
            </a:extLst>
          </p:cNvPr>
          <p:cNvSpPr txBox="1"/>
          <p:nvPr/>
        </p:nvSpPr>
        <p:spPr>
          <a:xfrm>
            <a:off x="1524001" y="316523"/>
            <a:ext cx="913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Franklin County (Ohio) Children’s Services</a:t>
            </a:r>
          </a:p>
        </p:txBody>
      </p:sp>
    </p:spTree>
    <p:extLst>
      <p:ext uri="{BB962C8B-B14F-4D97-AF65-F5344CB8AC3E}">
        <p14:creationId xmlns:p14="http://schemas.microsoft.com/office/powerpoint/2010/main" val="92128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51A35A6-29C5-422C-AF43-70AD169697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30712"/>
              </p:ext>
            </p:extLst>
          </p:nvPr>
        </p:nvGraphicFramePr>
        <p:xfrm>
          <a:off x="1266738" y="851096"/>
          <a:ext cx="9421799" cy="5969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4" imgW="7543418" imgH="5829300" progId="AcroExch.Document.DC">
                  <p:embed/>
                </p:oleObj>
              </mc:Choice>
              <mc:Fallback>
                <p:oleObj name="Acrobat Document" r:id="rId4" imgW="7543418" imgH="5829300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51A35A6-29C5-422C-AF43-70AD169697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6738" y="851096"/>
                        <a:ext cx="9421799" cy="5969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1DCD6D-D877-4AE5-B3CE-BC30BDAB96BB}"/>
              </a:ext>
            </a:extLst>
          </p:cNvPr>
          <p:cNvSpPr txBox="1"/>
          <p:nvPr/>
        </p:nvSpPr>
        <p:spPr>
          <a:xfrm>
            <a:off x="1524000" y="38686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Connecticut Department of Children and Families </a:t>
            </a:r>
          </a:p>
        </p:txBody>
      </p:sp>
    </p:spTree>
    <p:extLst>
      <p:ext uri="{BB962C8B-B14F-4D97-AF65-F5344CB8AC3E}">
        <p14:creationId xmlns:p14="http://schemas.microsoft.com/office/powerpoint/2010/main" val="20940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232277"/>
            <a:ext cx="10515600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NPCS is a national quality improvement (QI) collaborative with the mission </a:t>
            </a:r>
            <a:r>
              <a:rPr lang="en-US" sz="3200" i="1" dirty="0"/>
              <a:t>to improve child safety and prevent child maltreatment-related fatalities by strengthening families and promoting innovations in child protection.</a:t>
            </a:r>
            <a:r>
              <a:rPr lang="en-US" sz="3200" dirty="0"/>
              <a:t> Central to this work is the introduction of principles from the sciences of safety, improvement, and implementation. 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80316"/>
            <a:ext cx="11688661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Improvement Collaborative</a:t>
            </a:r>
            <a:endParaRPr lang="en-US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64CF8C-C1DC-41E3-804E-625F18E79485}"/>
              </a:ext>
            </a:extLst>
          </p:cNvPr>
          <p:cNvSpPr txBox="1"/>
          <p:nvPr/>
        </p:nvSpPr>
        <p:spPr>
          <a:xfrm>
            <a:off x="8820615" y="5809785"/>
            <a:ext cx="3278458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9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915" y="1387968"/>
            <a:ext cx="6034728" cy="1908581"/>
            <a:chOff x="339778" y="357809"/>
            <a:chExt cx="6520070" cy="2234316"/>
          </a:xfrm>
        </p:grpSpPr>
        <p:sp>
          <p:nvSpPr>
            <p:cNvPr id="2" name="Rectangle 1"/>
            <p:cNvSpPr/>
            <p:nvPr/>
          </p:nvSpPr>
          <p:spPr>
            <a:xfrm>
              <a:off x="339778" y="357809"/>
              <a:ext cx="6520070" cy="223431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03957" y="485012"/>
              <a:ext cx="6391712" cy="1900361"/>
              <a:chOff x="2253386" y="4595854"/>
              <a:chExt cx="6391712" cy="190036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53386" y="4595854"/>
                <a:ext cx="6391712" cy="162206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7593" y="6119936"/>
                <a:ext cx="5875741" cy="376279"/>
              </a:xfrm>
              <a:prstGeom prst="rect">
                <a:avLst/>
              </a:prstGeom>
              <a:ln>
                <a:noFill/>
              </a:ln>
            </p:spPr>
          </p:pic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482" y="3221295"/>
            <a:ext cx="5860273" cy="277422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196" y="4297212"/>
            <a:ext cx="4087196" cy="232368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95AE9C-B434-4499-A278-B29AD124DDD8}"/>
              </a:ext>
            </a:extLst>
          </p:cNvPr>
          <p:cNvSpPr txBox="1"/>
          <p:nvPr/>
        </p:nvSpPr>
        <p:spPr>
          <a:xfrm>
            <a:off x="0" y="39647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Learning From Other Industries</a:t>
            </a:r>
          </a:p>
        </p:txBody>
      </p:sp>
    </p:spTree>
    <p:extLst>
      <p:ext uri="{BB962C8B-B14F-4D97-AF65-F5344CB8AC3E}">
        <p14:creationId xmlns:p14="http://schemas.microsoft.com/office/powerpoint/2010/main" val="135855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5699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Three Interrelated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700" dirty="0"/>
          </a:p>
          <a:p>
            <a:pPr marL="385763" indent="-385763">
              <a:buFont typeface="+mj-lt"/>
              <a:buAutoNum type="arabicPeriod"/>
            </a:pPr>
            <a:r>
              <a:rPr lang="en-US" sz="2700" dirty="0"/>
              <a:t>Systems-focused Critical Incident Review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700" dirty="0"/>
              <a:t>Organizational Assessment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700" dirty="0"/>
              <a:t>Tools for Teams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609599" y="4370837"/>
            <a:ext cx="578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Garamond"/>
              </a:rPr>
              <a:t>Cull, et. al. (2013); Vogus et. al. (2016); Epstein et. al. (2020)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FB9544-9DC6-475A-BDAE-2392FDB7740C}"/>
              </a:ext>
            </a:extLst>
          </p:cNvPr>
          <p:cNvCxnSpPr>
            <a:cxnSpLocks/>
          </p:cNvCxnSpPr>
          <p:nvPr/>
        </p:nvCxnSpPr>
        <p:spPr>
          <a:xfrm>
            <a:off x="1145309" y="2567031"/>
            <a:ext cx="62034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21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FD4C25-FECD-45FD-9D90-7CDE5F7A3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66" y="0"/>
            <a:ext cx="10066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2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275B1-2F0B-4051-B6CB-689E6584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57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Draft Minimum Standard Dataset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D15C707-68C9-4077-A6D8-6EF9A8D4C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340899"/>
              </p:ext>
            </p:extLst>
          </p:nvPr>
        </p:nvGraphicFramePr>
        <p:xfrm>
          <a:off x="347108" y="959351"/>
          <a:ext cx="4171677" cy="5758370"/>
        </p:xfrm>
        <a:graphic>
          <a:graphicData uri="http://schemas.openxmlformats.org/drawingml/2006/table">
            <a:tbl>
              <a:tblPr/>
              <a:tblGrid>
                <a:gridCol w="4171677">
                  <a:extLst>
                    <a:ext uri="{9D8B030D-6E8A-4147-A177-3AD203B41FA5}">
                      <a16:colId xmlns:a16="http://schemas.microsoft.com/office/drawing/2014/main" val="1814199863"/>
                    </a:ext>
                  </a:extLst>
                </a:gridCol>
              </a:tblGrid>
              <a:tr h="2690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Child-level Variables</a:t>
                      </a:r>
                    </a:p>
                  </a:txBody>
                  <a:tcPr marL="6002" marR="6002" marT="6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480272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323071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061748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Race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828163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Ethnicity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674017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Living Arrangement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601043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Intellectual /Developmental Status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778122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Substance-Exposed Newborn 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831052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Custody Status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796382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of Critical Incident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048091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Critical Incident Type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985049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of Death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061823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Alleged Perpetrators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165037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 of Alleged Perpetrators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158084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Relationship of Alleged Perpetrator(s) to Child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845480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Alleged Perpetrator Prior Hx of Substantiated Maltreatment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204753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Maltreatment Determination 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107845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Manner of Death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149060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Cause of Critical Incident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104423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Unsafe Sleep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042544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Caregivers’ Age(s)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442096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Child Welfare Services or Involvement (CWI)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880546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Medical/Physical*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887383"/>
                  </a:ext>
                </a:extLst>
              </a:tr>
              <a:tr h="2165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Developmental/Intellectual*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842565"/>
                  </a:ext>
                </a:extLst>
              </a:tr>
              <a:tr h="1498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Mental Health*</a:t>
                      </a:r>
                    </a:p>
                  </a:txBody>
                  <a:tcPr marL="6002" marR="6002" marT="6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86966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9BF09EC-FDFB-4227-AA1E-31CD393E8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128448"/>
              </p:ext>
            </p:extLst>
          </p:nvPr>
        </p:nvGraphicFramePr>
        <p:xfrm>
          <a:off x="4781277" y="949728"/>
          <a:ext cx="3708400" cy="4194810"/>
        </p:xfrm>
        <a:graphic>
          <a:graphicData uri="http://schemas.openxmlformats.org/drawingml/2006/table">
            <a:tbl>
              <a:tblPr/>
              <a:tblGrid>
                <a:gridCol w="3708400">
                  <a:extLst>
                    <a:ext uri="{9D8B030D-6E8A-4147-A177-3AD203B41FA5}">
                      <a16:colId xmlns:a16="http://schemas.microsoft.com/office/drawing/2014/main" val="1187838254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Family-level Variables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186487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 of Household CWI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44148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Caregiver Substance Use History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05793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Caregiver Mental Health History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27662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Caregiver Intimate Partner Violence History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396797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Caregiver Prior History of Substantiated Maltreatment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59047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Previous Child Fatality in Household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90287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Household’s Last Involvement with Child Welfare Agency (CWA)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99745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Family Conflict*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80052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Resources*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99532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Supervision*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3541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Developmental*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77876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Mental Health*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24001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Substance Use*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07801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264DC0B-EFFF-43BC-A85F-33C5B737A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933118"/>
              </p:ext>
            </p:extLst>
          </p:nvPr>
        </p:nvGraphicFramePr>
        <p:xfrm>
          <a:off x="8752169" y="955908"/>
          <a:ext cx="2914651" cy="4378522"/>
        </p:xfrm>
        <a:graphic>
          <a:graphicData uri="http://schemas.openxmlformats.org/drawingml/2006/table">
            <a:tbl>
              <a:tblPr/>
              <a:tblGrid>
                <a:gridCol w="2914651">
                  <a:extLst>
                    <a:ext uri="{9D8B030D-6E8A-4147-A177-3AD203B41FA5}">
                      <a16:colId xmlns:a16="http://schemas.microsoft.com/office/drawing/2014/main" val="4193040571"/>
                    </a:ext>
                  </a:extLst>
                </a:gridCol>
              </a:tblGrid>
              <a:tr h="255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Systems Influences*</a:t>
                      </a:r>
                    </a:p>
                  </a:txBody>
                  <a:tcPr marL="8826" marR="8826" marT="88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546449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</a:t>
                      </a:r>
                    </a:p>
                  </a:txBody>
                  <a:tcPr marL="8826" marR="8826" marT="8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615501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Stress                 </a:t>
                      </a:r>
                    </a:p>
                  </a:txBody>
                  <a:tcPr marL="8826" marR="8826" marT="8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850804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Fatigue </a:t>
                      </a:r>
                    </a:p>
                  </a:txBody>
                  <a:tcPr marL="8826" marR="8826" marT="8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044475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Knowledge Base          </a:t>
                      </a:r>
                    </a:p>
                  </a:txBody>
                  <a:tcPr marL="8826" marR="8826" marT="8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799417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6" marR="8826" marT="8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351365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Evidence</a:t>
                      </a:r>
                    </a:p>
                  </a:txBody>
                  <a:tcPr marL="8826" marR="8826" marT="8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598348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Teamwork/Coordination</a:t>
                      </a:r>
                    </a:p>
                  </a:txBody>
                  <a:tcPr marL="8826" marR="8826" marT="8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77491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Supervisory Support</a:t>
                      </a:r>
                    </a:p>
                  </a:txBody>
                  <a:tcPr marL="8826" marR="8826" marT="8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980462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Supervisory Knowledge Transfer</a:t>
                      </a:r>
                    </a:p>
                  </a:txBody>
                  <a:tcPr marL="8826" marR="8826" marT="8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141763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 Pressure</a:t>
                      </a:r>
                    </a:p>
                  </a:txBody>
                  <a:tcPr marL="8826" marR="8826" marT="8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33825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Demand-Resource Mismatch      </a:t>
                      </a:r>
                    </a:p>
                  </a:txBody>
                  <a:tcPr marL="8826" marR="8826" marT="8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60357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Technology/Equipment/Tools</a:t>
                      </a:r>
                    </a:p>
                  </a:txBody>
                  <a:tcPr marL="8826" marR="8826" marT="8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429268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Practice Drift</a:t>
                      </a:r>
                    </a:p>
                  </a:txBody>
                  <a:tcPr marL="8826" marR="8826" marT="8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853412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Policies </a:t>
                      </a:r>
                    </a:p>
                  </a:txBody>
                  <a:tcPr marL="8826" marR="8826" marT="8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7095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</a:t>
                      </a:r>
                    </a:p>
                  </a:txBody>
                  <a:tcPr marL="8826" marR="8826" marT="88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195563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Array</a:t>
                      </a:r>
                    </a:p>
                  </a:txBody>
                  <a:tcPr marL="8826" marR="8826" marT="88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16655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42AFB54-976C-4DD2-AA68-9CDDA239FCB4}"/>
              </a:ext>
            </a:extLst>
          </p:cNvPr>
          <p:cNvSpPr txBox="1"/>
          <p:nvPr/>
        </p:nvSpPr>
        <p:spPr>
          <a:xfrm>
            <a:off x="6891688" y="5900286"/>
            <a:ext cx="4171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Standard output from SSIT or SAT</a:t>
            </a:r>
          </a:p>
        </p:txBody>
      </p:sp>
    </p:spTree>
    <p:extLst>
      <p:ext uri="{BB962C8B-B14F-4D97-AF65-F5344CB8AC3E}">
        <p14:creationId xmlns:p14="http://schemas.microsoft.com/office/powerpoint/2010/main" val="327797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83" y="506779"/>
            <a:ext cx="10355856" cy="629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0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494" y="1404363"/>
            <a:ext cx="8598657" cy="394799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493" y="1445476"/>
            <a:ext cx="8598657" cy="3947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73" y="196734"/>
            <a:ext cx="3004005" cy="65015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3977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7" y="422386"/>
            <a:ext cx="12334876" cy="69897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5F8D9A9-382B-4939-B4B6-1C718CF57692}"/>
              </a:ext>
            </a:extLst>
          </p:cNvPr>
          <p:cNvSpPr/>
          <p:nvPr/>
        </p:nvSpPr>
        <p:spPr>
          <a:xfrm>
            <a:off x="4812145" y="4100946"/>
            <a:ext cx="1588655" cy="14593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2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570</Words>
  <Application>Microsoft Office PowerPoint</Application>
  <PresentationFormat>Widescreen</PresentationFormat>
  <Paragraphs>137</Paragraphs>
  <Slides>11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Segoe Script</vt:lpstr>
      <vt:lpstr>Segoe UI Light</vt:lpstr>
      <vt:lpstr>Times New Roman</vt:lpstr>
      <vt:lpstr>Trebuchet MS</vt:lpstr>
      <vt:lpstr>Office Theme</vt:lpstr>
      <vt:lpstr>Acrobat Document</vt:lpstr>
      <vt:lpstr>National Partnership for Child Safety (NPCS)</vt:lpstr>
      <vt:lpstr>National Quality Improvement Collaborative</vt:lpstr>
      <vt:lpstr>PowerPoint Presentation</vt:lpstr>
      <vt:lpstr>Three Interrelated Strategies</vt:lpstr>
      <vt:lpstr>PowerPoint Presentation</vt:lpstr>
      <vt:lpstr>Draft Minimum Standard Dataset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Cull, Michael J.</dc:creator>
  <cp:lastModifiedBy>Young, Tracey</cp:lastModifiedBy>
  <cp:revision>37</cp:revision>
  <cp:lastPrinted>2020-09-24T16:03:00Z</cp:lastPrinted>
  <dcterms:created xsi:type="dcterms:W3CDTF">2020-03-23T14:03:33Z</dcterms:created>
  <dcterms:modified xsi:type="dcterms:W3CDTF">2020-09-24T16:03:44Z</dcterms:modified>
</cp:coreProperties>
</file>