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2" r:id="rId3"/>
    <p:sldMasterId id="2147483674" r:id="rId4"/>
    <p:sldMasterId id="2147483690" r:id="rId5"/>
    <p:sldMasterId id="2147483692" r:id="rId6"/>
    <p:sldMasterId id="2147483694" r:id="rId7"/>
    <p:sldMasterId id="2147483696" r:id="rId8"/>
  </p:sldMasterIdLst>
  <p:notesMasterIdLst>
    <p:notesMasterId r:id="rId33"/>
  </p:notesMasterIdLst>
  <p:handoutMasterIdLst>
    <p:handoutMasterId r:id="rId34"/>
  </p:handoutMasterIdLst>
  <p:sldIdLst>
    <p:sldId id="256" r:id="rId9"/>
    <p:sldId id="332" r:id="rId10"/>
    <p:sldId id="272" r:id="rId11"/>
    <p:sldId id="293" r:id="rId12"/>
    <p:sldId id="294" r:id="rId13"/>
    <p:sldId id="264" r:id="rId14"/>
    <p:sldId id="322" r:id="rId15"/>
    <p:sldId id="258" r:id="rId16"/>
    <p:sldId id="259" r:id="rId17"/>
    <p:sldId id="266" r:id="rId18"/>
    <p:sldId id="269" r:id="rId19"/>
    <p:sldId id="326" r:id="rId20"/>
    <p:sldId id="306" r:id="rId21"/>
    <p:sldId id="317" r:id="rId22"/>
    <p:sldId id="318" r:id="rId23"/>
    <p:sldId id="319" r:id="rId24"/>
    <p:sldId id="320" r:id="rId25"/>
    <p:sldId id="277" r:id="rId26"/>
    <p:sldId id="329" r:id="rId27"/>
    <p:sldId id="308" r:id="rId28"/>
    <p:sldId id="330" r:id="rId29"/>
    <p:sldId id="309" r:id="rId30"/>
    <p:sldId id="331" r:id="rId31"/>
    <p:sldId id="325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6838" autoAdjust="0"/>
    <p:restoredTop sz="94764" autoAdjust="0"/>
  </p:normalViewPr>
  <p:slideViewPr>
    <p:cSldViewPr>
      <p:cViewPr varScale="1">
        <p:scale>
          <a:sx n="112" d="100"/>
          <a:sy n="112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r">
              <a:defRPr sz="1200"/>
            </a:lvl1pPr>
          </a:lstStyle>
          <a:p>
            <a:pPr>
              <a:defRPr/>
            </a:pPr>
            <a:fld id="{B69DEAC2-BA9C-45ED-B826-4C144A25B538}" type="datetimeFigureOut">
              <a:rPr lang="en-US"/>
              <a:pPr>
                <a:defRPr/>
              </a:pPr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r">
              <a:defRPr sz="1200"/>
            </a:lvl1pPr>
          </a:lstStyle>
          <a:p>
            <a:pPr>
              <a:defRPr/>
            </a:pPr>
            <a:fld id="{FB241D24-2076-442D-BAF6-1C38D0DC0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96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6D675E-B5E2-4495-B243-CE6C13504246}" type="datetimeFigureOut">
              <a:rPr lang="en-US"/>
              <a:pPr>
                <a:defRPr/>
              </a:pPr>
              <a:t>7/21/2014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22BEE1-B9A7-4FC4-9C5B-D6574A007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58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00B926-1A28-4FB3-BCEB-A4992FAC339A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3315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4533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931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FE929-46C8-4B52-A20A-1F0A175F537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690C3-6935-44BB-9BAE-8BC1C89700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16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0BAE9-82A3-4BD4-A2B4-7E4B50F5A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B575-5F0C-4B90-8FFE-2CEFB210C25C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72E2-8FF6-497B-A17D-FACEDC2DD3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91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B575-5F0C-4B90-8FFE-2CEFB210C25C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72E2-8FF6-497B-A17D-FACEDC2DD3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91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B575-5F0C-4B90-8FFE-2CEFB210C25C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72E2-8FF6-497B-A17D-FACEDC2DD3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91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B575-5F0C-4B90-8FFE-2CEFB210C25C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72E2-8FF6-497B-A17D-FACEDC2DD3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9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91608-C4B3-4BF3-BB85-6E04F9BDDF0D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B600-75AD-4F2F-A855-E502E2AAB5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1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828800"/>
          </a:xfrm>
          <a:solidFill>
            <a:schemeClr val="bg1">
              <a:alpha val="69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39B65-96F4-4926-9CB0-899984F7C9E0}" type="datetime1">
              <a:rPr lang="en-US"/>
              <a:pPr>
                <a:defRPr/>
              </a:pPr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CCA10-A153-49DB-94E3-55D07E644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1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B0BDF-8C8D-4C07-AC25-4CD5BF9B3FFF}" type="datetime1">
              <a:rPr lang="en-US"/>
              <a:pPr>
                <a:defRPr/>
              </a:pPr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6465-C443-4706-A15A-A2B151CF3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2A0D4-E63B-46FA-A1AE-20E175644990}" type="datetime1">
              <a:rPr lang="en-US"/>
              <a:pPr>
                <a:defRPr/>
              </a:pPr>
              <a:t>7/21/2014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9713-85FF-45FC-9625-9D6157C96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91608-C4B3-4BF3-BB85-6E04F9BDDF0D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B600-75AD-4F2F-A855-E502E2AAB5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1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0BAE9-82A3-4BD4-A2B4-7E4B50F5A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15326-778E-45CA-88D2-68F2FF0D1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91608-C4B3-4BF3-BB85-6E04F9BDDF0D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B600-75AD-4F2F-A855-E502E2AAB5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1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700" r:id="rId2"/>
    <p:sldLayoutId id="2147483701" r:id="rId3"/>
    <p:sldLayoutId id="214748370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704" r:id="rId2"/>
    <p:sldLayoutId id="2147483705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70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FD07-DBD3-4CEC-8C6F-A211226B39AF}" type="datetime4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July 21, 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Veterans Treatment Court Planning Initiative (VTCPI) Flip Chart Notes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10AEE-0253-4559-9D8D-D4D921BA9E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076450"/>
          </a:xfrm>
          <a:solidFill>
            <a:schemeClr val="bg1">
              <a:alpha val="31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Second Judicial District of Wisconsin</a:t>
            </a:r>
            <a:br>
              <a:rPr lang="en-US" smtClean="0"/>
            </a:br>
            <a:r>
              <a:rPr lang="en-US" smtClean="0"/>
              <a:t>Veterans Treatment Court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6096000"/>
            <a:ext cx="2133600" cy="381000"/>
          </a:xfrm>
        </p:spPr>
        <p:txBody>
          <a:bodyPr rtlCol="0" anchor="ctr">
            <a:no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July 22, 2014</a:t>
            </a:r>
            <a:endParaRPr lang="en-US" sz="20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077" name="Picture 2" descr="http://www.defense.gov/multimedia/web_graphics/army/USAc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352800"/>
            <a:ext cx="884237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 descr="http://www.defense.gov/multimedia/web_graphics/navy/USN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352800"/>
            <a:ext cx="8842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 descr="http://www.defense.gov/multimedia/web_graphics/airforce/USAFc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352800"/>
            <a:ext cx="884237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http://www.defense.gov/multimedia/web_graphics/marines/USMCc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352800"/>
            <a:ext cx="88423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http://www.defense.gov/multimedia/web_graphics/coastgrd/USCGc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8921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62000" y="4876800"/>
            <a:ext cx="8030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Legislative Council Study Committee on Problem-Solving Courts, Alternatives and Diversions </a:t>
            </a:r>
            <a:endParaRPr lang="en-US" sz="2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99"/>
                </a:solidFill>
              </a:rPr>
              <a:t>Eligible Veterans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3200400"/>
          </a:xfrm>
          <a:solidFill>
            <a:schemeClr val="bg2">
              <a:alpha val="52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Branch:</a:t>
            </a:r>
            <a:r>
              <a:rPr lang="en-US" sz="2400" dirty="0" smtClean="0">
                <a:cs typeface="Arial" pitchFamily="34" charset="0"/>
              </a:rPr>
              <a:t> Any branch of service (Army, Navy, Air Force, Marines, Coast Guard, National Guard)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Status:</a:t>
            </a:r>
            <a:r>
              <a:rPr lang="en-US" sz="2400" dirty="0" smtClean="0">
                <a:cs typeface="Arial" pitchFamily="34" charset="0"/>
              </a:rPr>
              <a:t> Active Duty/Reserves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Discharge Types:</a:t>
            </a:r>
            <a:r>
              <a:rPr lang="en-US" sz="2400" dirty="0" smtClean="0">
                <a:cs typeface="Arial" pitchFamily="34" charset="0"/>
              </a:rPr>
              <a:t> Honorable, General (Under Honorable Conditions)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Duration of Service:</a:t>
            </a:r>
            <a:r>
              <a:rPr lang="en-US" sz="2400" dirty="0" smtClean="0">
                <a:cs typeface="Arial" pitchFamily="34" charset="0"/>
              </a:rPr>
              <a:t> – Greater than 90 days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Combat Experience:</a:t>
            </a:r>
            <a:r>
              <a:rPr lang="en-US" sz="2400" dirty="0" smtClean="0">
                <a:cs typeface="Arial" pitchFamily="34" charset="0"/>
              </a:rPr>
              <a:t> None required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Deployment:</a:t>
            </a:r>
            <a:r>
              <a:rPr lang="en-US" sz="2400" dirty="0" smtClean="0">
                <a:cs typeface="Arial" pitchFamily="34" charset="0"/>
              </a:rPr>
              <a:t> Not required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8788" y="4572000"/>
            <a:ext cx="8304212" cy="1828800"/>
          </a:xfrm>
          <a:prstGeom prst="rect">
            <a:avLst/>
          </a:prstGeom>
          <a:solidFill>
            <a:schemeClr val="bg2">
              <a:alpha val="52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400">
                <a:latin typeface="Arial" pitchFamily="34" charset="0"/>
                <a:cs typeface="Arial" pitchFamily="34" charset="0"/>
              </a:defRPr>
            </a:lvl1pPr>
            <a:lvl2pPr marL="742950" lvl="1" indent="-285750">
              <a:spcBef>
                <a:spcPct val="20000"/>
              </a:spcBef>
              <a:buFont typeface="Arial" pitchFamily="34" charset="0"/>
              <a:buChar char="–"/>
              <a:defRPr sz="24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indent="0" fontAlgn="auto"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rgbClr val="FFFFCC"/>
                </a:solidFill>
                <a:latin typeface="+mn-lt"/>
              </a:rPr>
              <a:t>The following are considered on a case by case basis: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200" b="1" dirty="0" smtClean="0">
                <a:latin typeface="+mn-lt"/>
              </a:rPr>
              <a:t>Discharge Types:</a:t>
            </a:r>
            <a:r>
              <a:rPr lang="en-US" sz="2200" dirty="0" smtClean="0">
                <a:latin typeface="+mn-lt"/>
              </a:rPr>
              <a:t> UOTHC (Under Other Than Honorable Conditions), Bad Conduct, Dishonorable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200" b="1" dirty="0" smtClean="0">
                <a:latin typeface="+mn-lt"/>
              </a:rPr>
              <a:t>Duration of Service:</a:t>
            </a:r>
            <a:r>
              <a:rPr lang="en-US" sz="2200" dirty="0" smtClean="0">
                <a:latin typeface="+mn-lt"/>
              </a:rPr>
              <a:t> – Less than 90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66"/>
                </a:solidFill>
              </a:rPr>
              <a:t>Veterans Administration: </a:t>
            </a:r>
            <a:br>
              <a:rPr lang="en-US" altLang="en-US" dirty="0" smtClean="0">
                <a:solidFill>
                  <a:srgbClr val="FFFF66"/>
                </a:solidFill>
              </a:rPr>
            </a:br>
            <a:r>
              <a:rPr lang="en-US" altLang="en-US" dirty="0" smtClean="0">
                <a:solidFill>
                  <a:srgbClr val="FFFF66"/>
                </a:solidFill>
              </a:rPr>
              <a:t> An essential partnership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44834"/>
          </a:xfrm>
          <a:noFill/>
        </p:spPr>
        <p:txBody>
          <a:bodyPr>
            <a:spAutoFit/>
          </a:bodyPr>
          <a:lstStyle/>
          <a:p>
            <a:pPr marL="461963" indent="-461963"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dirty="0" smtClean="0"/>
              <a:t>Veterans Justice Officer (VJO) is a VA liaison and team member</a:t>
            </a:r>
          </a:p>
          <a:p>
            <a:pPr marL="461963" indent="-461963"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dirty="0" smtClean="0"/>
              <a:t>Service connection in partnership with VSO</a:t>
            </a:r>
          </a:p>
          <a:p>
            <a:pPr marL="461963" indent="-461963"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dirty="0" smtClean="0"/>
              <a:t>Facilitates VA services</a:t>
            </a:r>
          </a:p>
          <a:p>
            <a:pPr marL="461963" indent="-461963"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dirty="0" smtClean="0"/>
              <a:t>Coordinates and provides status reports regarding treatment progress, drug tests, appointments, and other services</a:t>
            </a:r>
          </a:p>
          <a:p>
            <a:pPr marL="461963" indent="-461963"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dirty="0" smtClean="0"/>
              <a:t>Case management &amp; crisis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Key Components &amp; Best Practices</a:t>
            </a:r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Integrate </a:t>
            </a:r>
            <a:r>
              <a:rPr lang="en-US" dirty="0"/>
              <a:t>alcohol, drug treatment, and mental health services with justice system case processing </a:t>
            </a:r>
            <a:endParaRPr lang="en-US" dirty="0" smtClean="0"/>
          </a:p>
          <a:p>
            <a:r>
              <a:rPr lang="en-US" dirty="0" smtClean="0"/>
              <a:t>A coordinated strategy governs treatment court responses to participants’ compliance</a:t>
            </a:r>
          </a:p>
          <a:p>
            <a:r>
              <a:rPr lang="en-US" dirty="0" smtClean="0"/>
              <a:t>Abstinence </a:t>
            </a:r>
            <a:r>
              <a:rPr lang="en-US" dirty="0"/>
              <a:t>is monitored by frequent alcohol and </a:t>
            </a:r>
            <a:r>
              <a:rPr lang="en-US" dirty="0" smtClean="0"/>
              <a:t>other drug testing</a:t>
            </a:r>
          </a:p>
          <a:p>
            <a:r>
              <a:rPr lang="en-US" dirty="0" smtClean="0"/>
              <a:t>Participants must be assessed as high risk/high need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461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CC"/>
                </a:solidFill>
              </a:rPr>
              <a:t>Screening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143001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99"/>
                </a:solidFill>
              </a:rPr>
              <a:t>Veteran Status and Benefit Eligibility:</a:t>
            </a:r>
          </a:p>
          <a:p>
            <a:r>
              <a:rPr lang="en-US" sz="2400" dirty="0" smtClean="0"/>
              <a:t>Determined by the VJO and county Veteran Service Officer where the veteran resides.</a:t>
            </a:r>
          </a:p>
          <a:p>
            <a:endParaRPr lang="en-US" sz="1200" dirty="0" smtClean="0"/>
          </a:p>
          <a:p>
            <a:r>
              <a:rPr lang="en-US" sz="2400" b="1" dirty="0" smtClean="0">
                <a:solidFill>
                  <a:srgbClr val="FFFF99"/>
                </a:solidFill>
              </a:rPr>
              <a:t>Legal Eligibility:</a:t>
            </a:r>
          </a:p>
          <a:p>
            <a:r>
              <a:rPr lang="en-US" sz="2400" dirty="0" smtClean="0"/>
              <a:t>Determined by District Attorney's Office, using established eligibility criteria, in the county where the veteran’s court case is filed.</a:t>
            </a:r>
          </a:p>
          <a:p>
            <a:endParaRPr lang="en-US" sz="1200" dirty="0" smtClean="0"/>
          </a:p>
          <a:p>
            <a:r>
              <a:rPr lang="en-US" sz="2400" b="1" dirty="0" smtClean="0">
                <a:solidFill>
                  <a:srgbClr val="FFFF99"/>
                </a:solidFill>
              </a:rPr>
              <a:t>Clinical Status: </a:t>
            </a:r>
          </a:p>
          <a:p>
            <a:r>
              <a:rPr lang="en-US" sz="2400" dirty="0" smtClean="0"/>
              <a:t>Assessment completed by a Licensed Clinical Social Worker/Certified Substance Abuse Counselor. Applicant must have an alcohol and/or drug dependence and/or have a treatable mental health diagnosis per clinical interview and use of standardized assessment tools.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1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FF66"/>
                </a:solidFill>
              </a:rPr>
              <a:t>Phase 1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Orientation &amp; Stabilization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1 – 3 months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FF99"/>
                </a:solidFill>
              </a:rPr>
              <a:t>Phase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Active Treatment</a:t>
            </a:r>
            <a:endParaRPr lang="en-US" sz="4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5 – 7 months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71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FF99"/>
                </a:solidFill>
              </a:rPr>
              <a:t>Phase 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Maintain sobriety, recovery,  and stability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5 – 6 months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1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FF66"/>
                </a:solidFill>
              </a:rPr>
              <a:t>Phase 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Transition to graduation</a:t>
            </a:r>
            <a:endParaRPr lang="en-US" sz="4000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5 months minimum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99"/>
                </a:solidFill>
              </a:rPr>
              <a:t>Treatment Providers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153491"/>
              </p:ext>
            </p:extLst>
          </p:nvPr>
        </p:nvGraphicFramePr>
        <p:xfrm>
          <a:off x="609600" y="1447800"/>
          <a:ext cx="8077200" cy="480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19200"/>
                <a:gridCol w="2590800"/>
                <a:gridCol w="29718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Veterans Administration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Community Resources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14579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Substance Abuse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1. Residential</a:t>
                      </a:r>
                      <a:r>
                        <a:rPr lang="en-US" sz="1600" baseline="0" dirty="0" smtClean="0">
                          <a:latin typeface="+mn-lt"/>
                          <a:cs typeface="Arial" pitchFamily="34" charset="0"/>
                        </a:rPr>
                        <a:t> or </a:t>
                      </a: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Medical Detox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A. </a:t>
                      </a:r>
                      <a:r>
                        <a:rPr lang="en-US" sz="1600" dirty="0" err="1" smtClean="0">
                          <a:latin typeface="+mn-lt"/>
                          <a:cs typeface="Arial" pitchFamily="34" charset="0"/>
                        </a:rPr>
                        <a:t>Zablocki</a:t>
                      </a: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 V.A. Hospital</a:t>
                      </a:r>
                    </a:p>
                    <a:p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B. North Chicago</a:t>
                      </a:r>
                    </a:p>
                    <a:p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C. Madison</a:t>
                      </a:r>
                    </a:p>
                    <a:p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Chatham House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Spring Place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Crossroads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Options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1295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2. Outpatient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A. Racine/Union Grove</a:t>
                      </a:r>
                    </a:p>
                    <a:p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B. Kenosha</a:t>
                      </a:r>
                    </a:p>
                    <a:p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C. Walworth</a:t>
                      </a:r>
                    </a:p>
                    <a:p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Outpatient Counseling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Community Health Centers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ZCI In-Jail Program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Private Providers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3. Medications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Mental Health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en-US" sz="1600" dirty="0" err="1" smtClean="0">
                          <a:latin typeface="+mn-lt"/>
                          <a:cs typeface="Arial" pitchFamily="34" charset="0"/>
                        </a:rPr>
                        <a:t>Zablocki</a:t>
                      </a:r>
                      <a:endParaRPr lang="en-US" sz="1600" dirty="0" smtClean="0">
                        <a:latin typeface="+mn-lt"/>
                        <a:cs typeface="Arial" pitchFamily="34" charset="0"/>
                      </a:endParaRP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North Chicago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Madison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Crisis Intervention</a:t>
                      </a:r>
                      <a:endParaRPr lang="en-US" sz="1600" baseline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Community Health Centers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dirty="0" smtClean="0">
                          <a:latin typeface="+mn-lt"/>
                          <a:cs typeface="Arial" pitchFamily="34" charset="0"/>
                        </a:rPr>
                        <a:t>County Behavioral</a:t>
                      </a:r>
                      <a:r>
                        <a:rPr lang="en-US" sz="1600" baseline="0" dirty="0" smtClean="0">
                          <a:latin typeface="+mn-lt"/>
                          <a:cs typeface="Arial" pitchFamily="34" charset="0"/>
                        </a:rPr>
                        <a:t> Health Services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600" baseline="0" dirty="0" smtClean="0">
                          <a:latin typeface="+mn-lt"/>
                          <a:cs typeface="Arial" pitchFamily="34" charset="0"/>
                        </a:rPr>
                        <a:t>Private Providers</a:t>
                      </a:r>
                      <a:endParaRPr lang="en-US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914400" y="533400"/>
            <a:ext cx="7413590" cy="89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 anchor="ctr"/>
          <a:lstStyle/>
          <a:p>
            <a:pPr algn="ctr" defTabSz="915001" eaLnBrk="0" hangingPunct="0">
              <a:lnSpc>
                <a:spcPct val="90000"/>
              </a:lnSpc>
              <a:defRPr/>
            </a:pPr>
            <a:r>
              <a:rPr lang="en-US" sz="40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 Program Mission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533400" y="1905000"/>
            <a:ext cx="8314572" cy="1595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eaLnBrk="0" hangingPunct="0"/>
            <a:r>
              <a:rPr lang="en-US" sz="2800" i="1" dirty="0"/>
              <a:t>To ensure that every participating Veteran receives the services they require by helping them navigate the system and to act as a mentor, advocate, and 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VTC Team Members</a:t>
            </a:r>
            <a:endParaRPr lang="en-US" dirty="0">
              <a:solidFill>
                <a:srgbClr val="FFFF9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98313"/>
              </p:ext>
            </p:extLst>
          </p:nvPr>
        </p:nvGraphicFramePr>
        <p:xfrm>
          <a:off x="990600" y="1524000"/>
          <a:ext cx="7132320" cy="4850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4236720"/>
              </a:tblGrid>
              <a:tr h="40019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Role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Honorable</a:t>
                      </a:r>
                      <a:r>
                        <a:rPr lang="en-US" sz="1800" baseline="0" dirty="0" smtClean="0"/>
                        <a:t> Michael Piontek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Racine County Circuit Court, Branch</a:t>
                      </a:r>
                      <a:r>
                        <a:rPr lang="en-US" sz="1800" baseline="0" dirty="0" smtClean="0"/>
                        <a:t> 5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Jennifer Hofmeister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Program Coordinator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Maureen Martinez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Assistant District Attorney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Patricia</a:t>
                      </a:r>
                      <a:r>
                        <a:rPr lang="en-US" sz="1800" baseline="0" dirty="0" smtClean="0"/>
                        <a:t> Hanson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Assistant District Attorney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Margaret Johnson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Public Defender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David Kagabitang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Veterans Justice Outreach (VJO) Specialist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Aloysius</a:t>
                      </a:r>
                      <a:r>
                        <a:rPr lang="en-US" sz="1800" baseline="0" dirty="0" smtClean="0"/>
                        <a:t> Nelson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Veterans Service Officer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John Langdon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Department</a:t>
                      </a:r>
                      <a:r>
                        <a:rPr lang="en-US" sz="1800" baseline="0" dirty="0" smtClean="0"/>
                        <a:t> of Corrections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Ruth Donalds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Departmen</a:t>
                      </a:r>
                      <a:r>
                        <a:rPr lang="en-US" sz="1800" baseline="0" dirty="0" smtClean="0"/>
                        <a:t>t of Corrections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Jim Muller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Racine County Sheriff’s Department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Mary Jane Whitmore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Racine</a:t>
                      </a:r>
                      <a:r>
                        <a:rPr lang="en-US" sz="1800" baseline="0" dirty="0" smtClean="0"/>
                        <a:t> Behavioral Health Services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Jennifer Madore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Internal Evaluator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12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FFFF66"/>
                </a:solidFill>
              </a:rPr>
              <a:t>Mentor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Mentors must....</a:t>
            </a:r>
          </a:p>
          <a:p>
            <a:pPr lvl="1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Reinforce mentee commitment to court</a:t>
            </a:r>
          </a:p>
          <a:p>
            <a:pPr lvl="1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Reinforce military bearing in courtroom and with vet court team</a:t>
            </a:r>
          </a:p>
          <a:p>
            <a:pPr lvl="1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Provide guidance, direction, support</a:t>
            </a:r>
          </a:p>
          <a:p>
            <a:pPr lvl="1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Keep record of contacts</a:t>
            </a:r>
          </a:p>
          <a:p>
            <a:pPr lvl="1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Provide assistance to resources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sz="half" idx="1"/>
          </p:nvPr>
        </p:nvSpPr>
        <p:spPr>
          <a:xfrm>
            <a:off x="4800600" y="1447800"/>
            <a:ext cx="4038600" cy="4525963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en-US" dirty="0" smtClean="0"/>
              <a:t>Mentors must NOT....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en-US" dirty="0" smtClean="0"/>
              <a:t>Be a counselor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en-US" dirty="0" smtClean="0"/>
              <a:t>Order participants around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en-US" dirty="0" smtClean="0"/>
              <a:t>Contradict court team’s recommendations and rulings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rgbClr val="FFFF99"/>
                </a:solidFill>
              </a:rPr>
              <a:t>Mentors’ Duties &amp; Responsibilities</a:t>
            </a:r>
            <a:endParaRPr lang="en-US" sz="4000" dirty="0">
              <a:solidFill>
                <a:srgbClr val="FFFF99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6962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Attend scheduled </a:t>
            </a:r>
            <a:r>
              <a:rPr lang="en-US" dirty="0"/>
              <a:t>C</a:t>
            </a:r>
            <a:r>
              <a:rPr lang="en-US" dirty="0" smtClean="0"/>
              <a:t>ourt sessions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Be supportive and understanding of the difficulties the participants are facing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Assist the participants as much as possible to resolve their concerns around the court procedures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Participate in </a:t>
            </a:r>
            <a:r>
              <a:rPr lang="en-US" u="sng" dirty="0" smtClean="0"/>
              <a:t>all</a:t>
            </a:r>
            <a:r>
              <a:rPr lang="en-US" dirty="0" smtClean="0"/>
              <a:t> training – including orientation, </a:t>
            </a:r>
            <a:r>
              <a:rPr lang="en-US" dirty="0"/>
              <a:t>monthly </a:t>
            </a:r>
            <a:r>
              <a:rPr lang="en-US" dirty="0" smtClean="0"/>
              <a:t>in-services, and conferences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99"/>
                </a:solidFill>
              </a:rPr>
              <a:t>Mentor Qualifications (Musts)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8077200" cy="48006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Be a veteran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Stable without current criminal offense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Free from drug/alcohol addiction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Be a volunteer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Have mentoring experience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Be non-judgmental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Be confidential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Be willing to commit to at least a 12 month tour of duty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Be willing to commit to at least 2 contacts per week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99"/>
                </a:solidFill>
              </a:rPr>
              <a:t>The Mentor Coordinator</a:t>
            </a:r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0999" cy="4648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 smtClean="0"/>
              <a:t>Essential to maintaining the success of the Veteran Mentor Program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Recruit volunteer Veteran mentors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</a:t>
            </a:r>
            <a:r>
              <a:rPr lang="en-US" dirty="0" smtClean="0">
                <a:ea typeface="+mn-ea"/>
                <a:cs typeface="+mn-cs"/>
              </a:rPr>
              <a:t>ssist in their retention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Organize and conduct their training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Supervise mentors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Sustain and evolve the Veteran Mentor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Challenges</a:t>
            </a:r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602163"/>
          </a:xfrm>
        </p:spPr>
        <p:txBody>
          <a:bodyPr/>
          <a:lstStyle/>
          <a:p>
            <a:r>
              <a:rPr lang="en-US" dirty="0" smtClean="0"/>
              <a:t>Need for alternative tracks (e.g., high need/low risk)</a:t>
            </a:r>
          </a:p>
          <a:p>
            <a:r>
              <a:rPr lang="en-US" dirty="0" smtClean="0"/>
              <a:t>Veterans who are not service connected</a:t>
            </a:r>
          </a:p>
          <a:p>
            <a:r>
              <a:rPr lang="en-US" dirty="0" smtClean="0"/>
              <a:t>Tri-county complexities</a:t>
            </a:r>
          </a:p>
          <a:p>
            <a:r>
              <a:rPr lang="en-US" dirty="0" smtClean="0"/>
              <a:t>Lack of affordable housing and sober-living facilities</a:t>
            </a:r>
          </a:p>
          <a:p>
            <a:r>
              <a:rPr lang="en-US" dirty="0" smtClean="0"/>
              <a:t>Support for staff who are committed to running a successful Veterans Treatment Court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FFFF99"/>
                </a:solidFill>
              </a:rPr>
              <a:t>JUDGE ROBERT RUSSELL’S GROUNDBREAKING COURT FOR BUFFALO’S VETERANS </a:t>
            </a:r>
            <a:endParaRPr lang="en-US" altLang="en-US" sz="3200" dirty="0" smtClean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0" y="1727200"/>
            <a:ext cx="4743450" cy="2844800"/>
          </a:xfrm>
          <a:noFill/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 2008, Judge Robert Russell, presiding judge of the Buffalo Drug and Mental Health Courts, created the Nation’s first Veterans Treatment Court in response</a:t>
            </a:r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74800"/>
            <a:ext cx="3322638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03238" y="4465638"/>
            <a:ext cx="8335962" cy="170656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dirty="0" smtClean="0"/>
              <a:t>to the growing number of veterans appearing on his dockets who were addicted to drugs or alcohol and suffering from mental illness. </a:t>
            </a:r>
          </a:p>
          <a:p>
            <a:pPr fontAlgn="auto">
              <a:spcAft>
                <a:spcPts val="0"/>
              </a:spcAft>
              <a:defRPr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FF99"/>
                </a:solidFill>
              </a:rPr>
              <a:t>U.S. Veterans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4678363"/>
          </a:xfrm>
        </p:spPr>
        <p:txBody>
          <a:bodyPr>
            <a:noAutofit/>
          </a:bodyPr>
          <a:lstStyle/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23 million </a:t>
            </a:r>
            <a:r>
              <a:rPr lang="en-US" sz="2400" dirty="0" smtClean="0"/>
              <a:t>U.S. Veterans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Over </a:t>
            </a:r>
            <a:r>
              <a:rPr lang="en-US" sz="2400" b="1" dirty="0" smtClean="0"/>
              <a:t>2 million </a:t>
            </a:r>
            <a:r>
              <a:rPr lang="en-US" sz="2400" dirty="0" smtClean="0"/>
              <a:t>from Iraq and Afghanistan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Over </a:t>
            </a:r>
            <a:r>
              <a:rPr lang="en-US" sz="2400" b="1" dirty="0" smtClean="0"/>
              <a:t>565,000</a:t>
            </a:r>
            <a:r>
              <a:rPr lang="en-US" sz="2400" dirty="0" smtClean="0"/>
              <a:t> deployed more than once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28%</a:t>
            </a:r>
            <a:r>
              <a:rPr lang="en-US" sz="2400" dirty="0" smtClean="0"/>
              <a:t> National Guard and Reserve soldiers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Average age is </a:t>
            </a:r>
            <a:r>
              <a:rPr lang="en-US" sz="2400" b="1" dirty="0" smtClean="0"/>
              <a:t>27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Average age of deployed National Guard or Reservist is </a:t>
            </a:r>
            <a:r>
              <a:rPr lang="en-US" sz="2400" b="1" dirty="0" smtClean="0"/>
              <a:t>33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60%</a:t>
            </a:r>
            <a:r>
              <a:rPr lang="en-US" sz="2400" dirty="0" smtClean="0"/>
              <a:t> deployed are married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50%</a:t>
            </a:r>
            <a:r>
              <a:rPr lang="en-US" sz="2400" dirty="0" smtClean="0"/>
              <a:t> deployed have children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88%</a:t>
            </a:r>
            <a:r>
              <a:rPr lang="en-US" sz="2400" dirty="0" smtClean="0"/>
              <a:t> male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12%</a:t>
            </a:r>
            <a:r>
              <a:rPr lang="en-US" sz="2400" dirty="0" smtClean="0"/>
              <a:t> female</a:t>
            </a:r>
          </a:p>
          <a:p>
            <a:pPr lvl="1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40%</a:t>
            </a:r>
            <a:r>
              <a:rPr lang="en-US" sz="2400" dirty="0" smtClean="0"/>
              <a:t> of deaths caused by Improvised Explosive Devices (IED’s)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29853" y="6476831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2011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FF99"/>
                </a:solidFill>
              </a:rPr>
              <a:t>Estimated Number of Veterans by County – Second Judicial District</a:t>
            </a:r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133600"/>
            <a:ext cx="5715000" cy="3276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3500" dirty="0" smtClean="0"/>
              <a:t>KENOSHA		10,439</a:t>
            </a:r>
          </a:p>
          <a:p>
            <a:pPr>
              <a:defRPr/>
            </a:pPr>
            <a:r>
              <a:rPr lang="en-US" sz="3500" dirty="0" smtClean="0"/>
              <a:t>RACINE			12,432</a:t>
            </a:r>
          </a:p>
          <a:p>
            <a:pPr>
              <a:defRPr/>
            </a:pPr>
            <a:r>
              <a:rPr lang="en-US" sz="3500" dirty="0" smtClean="0"/>
              <a:t>WALWORTH	</a:t>
            </a:r>
            <a:r>
              <a:rPr lang="en-US" sz="3500" dirty="0"/>
              <a:t>	</a:t>
            </a:r>
            <a:r>
              <a:rPr lang="en-US" sz="3500" dirty="0" smtClean="0"/>
              <a:t>  6,763</a:t>
            </a:r>
          </a:p>
          <a:p>
            <a:pPr>
              <a:defRPr/>
            </a:pPr>
            <a:endParaRPr lang="en-US" sz="3500" u="sng" dirty="0"/>
          </a:p>
          <a:p>
            <a:pPr>
              <a:buNone/>
              <a:defRPr/>
            </a:pPr>
            <a:r>
              <a:rPr lang="en-US" sz="3500" dirty="0" smtClean="0"/>
              <a:t>	</a:t>
            </a:r>
            <a:r>
              <a:rPr lang="en-US" sz="3500" b="1" dirty="0" smtClean="0">
                <a:solidFill>
                  <a:srgbClr val="FFFFCC"/>
                </a:solidFill>
              </a:rPr>
              <a:t>TOTAL			29,634</a:t>
            </a:r>
            <a:endParaRPr lang="en-US" sz="3500" b="1" dirty="0">
              <a:solidFill>
                <a:srgbClr val="FFFF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3400" y="640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9.30.12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99"/>
                </a:solidFill>
              </a:rPr>
              <a:t>Why Veteran’s Treatment Court?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800600"/>
          </a:xfrm>
          <a:noFill/>
        </p:spPr>
        <p:txBody>
          <a:bodyPr/>
          <a:lstStyle/>
          <a:p>
            <a:pPr eaLnBrk="1" hangingPunct="1"/>
            <a:r>
              <a:rPr lang="en-US" altLang="en-US" sz="2400" dirty="0" smtClean="0">
                <a:cs typeface="Arial" charset="0"/>
              </a:rPr>
              <a:t>Current members of the military and veterans...</a:t>
            </a:r>
          </a:p>
          <a:p>
            <a:pPr lvl="1" eaLnBrk="1" hangingPunct="1">
              <a:spcAft>
                <a:spcPts val="300"/>
              </a:spcAft>
            </a:pPr>
            <a:r>
              <a:rPr lang="en-US" altLang="en-US" sz="2400" dirty="0" smtClean="0">
                <a:cs typeface="Arial" charset="0"/>
              </a:rPr>
              <a:t>and their families experience unique stressors due to military experience.</a:t>
            </a:r>
          </a:p>
          <a:p>
            <a:pPr lvl="1" eaLnBrk="1" hangingPunct="1">
              <a:spcAft>
                <a:spcPts val="300"/>
              </a:spcAft>
            </a:pPr>
            <a:r>
              <a:rPr lang="en-US" altLang="en-US" sz="2400" dirty="0" smtClean="0">
                <a:cs typeface="Arial" charset="0"/>
              </a:rPr>
              <a:t>are a unique population with unique needs.</a:t>
            </a:r>
          </a:p>
          <a:p>
            <a:pPr lvl="1" eaLnBrk="1" hangingPunct="1">
              <a:spcAft>
                <a:spcPts val="300"/>
              </a:spcAft>
            </a:pPr>
            <a:r>
              <a:rPr lang="en-US" altLang="en-US" sz="2400" dirty="0" smtClean="0">
                <a:cs typeface="Arial" charset="0"/>
              </a:rPr>
              <a:t>require a greater need for supervision and support.</a:t>
            </a:r>
          </a:p>
          <a:p>
            <a:pPr lvl="1" eaLnBrk="1" hangingPunct="1">
              <a:spcAft>
                <a:spcPts val="300"/>
              </a:spcAft>
            </a:pPr>
            <a:r>
              <a:rPr lang="en-US" altLang="en-US" sz="2400" dirty="0" smtClean="0">
                <a:cs typeface="Arial" charset="0"/>
              </a:rPr>
              <a:t>require increased collaboration with law enforcement and Veterans Administration.</a:t>
            </a:r>
          </a:p>
          <a:p>
            <a:pPr lvl="1" eaLnBrk="1" hangingPunct="1">
              <a:spcAft>
                <a:spcPts val="300"/>
              </a:spcAft>
            </a:pPr>
            <a:r>
              <a:rPr lang="en-US" altLang="en-US" sz="2400" dirty="0" smtClean="0">
                <a:cs typeface="Arial" charset="0"/>
              </a:rPr>
              <a:t>require speedy identification and referral.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400" dirty="0" smtClean="0">
                <a:cs typeface="Arial" charset="0"/>
              </a:rPr>
              <a:t>Veterans respond more favorably to other veterans in the court.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400" dirty="0" smtClean="0">
                <a:cs typeface="Arial" charset="0"/>
              </a:rPr>
              <a:t>Traditional community services may not suit their treatment needs.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History – Second Judicial District VTC</a:t>
            </a:r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153400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ea typeface="Segoe UI" pitchFamily="34" charset="0"/>
                <a:cs typeface="Segoe UI" pitchFamily="34" charset="0"/>
              </a:rPr>
              <a:t>Eight members of the VTC team attended the </a:t>
            </a:r>
            <a:r>
              <a:rPr lang="en-US" sz="3000" i="1" dirty="0" smtClean="0">
                <a:ea typeface="Segoe UI" pitchFamily="34" charset="0"/>
                <a:cs typeface="Segoe UI" pitchFamily="34" charset="0"/>
              </a:rPr>
              <a:t>Veterans Treatment Court Planning Initiative </a:t>
            </a:r>
            <a:r>
              <a:rPr lang="en-US" sz="3000" dirty="0" smtClean="0">
                <a:ea typeface="Segoe UI" pitchFamily="34" charset="0"/>
                <a:cs typeface="Segoe UI" pitchFamily="34" charset="0"/>
              </a:rPr>
              <a:t>in Buffalo</a:t>
            </a:r>
            <a:r>
              <a:rPr lang="en-US" sz="3000" dirty="0">
                <a:ea typeface="Segoe UI" pitchFamily="34" charset="0"/>
                <a:cs typeface="Segoe UI" pitchFamily="34" charset="0"/>
              </a:rPr>
              <a:t> </a:t>
            </a:r>
            <a:r>
              <a:rPr lang="en-US" sz="3000" dirty="0" smtClean="0">
                <a:ea typeface="Segoe UI" pitchFamily="34" charset="0"/>
                <a:cs typeface="Segoe UI" pitchFamily="34" charset="0"/>
              </a:rPr>
              <a:t>NY (May, 2012).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ea typeface="Segoe UI" pitchFamily="34" charset="0"/>
                <a:cs typeface="Segoe UI" pitchFamily="34" charset="0"/>
              </a:rPr>
              <a:t>Fully operational on November 14, 2012.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ea typeface="Segoe UI" pitchFamily="34" charset="0"/>
                <a:cs typeface="Segoe UI" pitchFamily="34" charset="0"/>
              </a:rPr>
              <a:t>Judge Michael Piontek transitioned into the role of VTC judge on December 10, 2013.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ea typeface="Segoe UI" pitchFamily="34" charset="0"/>
                <a:cs typeface="Segoe UI" pitchFamily="34" charset="0"/>
              </a:rPr>
              <a:t>There are currently </a:t>
            </a:r>
            <a:r>
              <a:rPr lang="en-US" sz="3000" u="sng" dirty="0" smtClean="0">
                <a:solidFill>
                  <a:srgbClr val="FFFFCC"/>
                </a:solidFill>
                <a:ea typeface="Segoe UI" pitchFamily="34" charset="0"/>
                <a:cs typeface="Segoe UI" pitchFamily="34" charset="0"/>
              </a:rPr>
              <a:t>19</a:t>
            </a:r>
            <a:r>
              <a:rPr lang="en-US" sz="3000" dirty="0" smtClean="0">
                <a:ea typeface="Segoe UI" pitchFamily="34" charset="0"/>
                <a:cs typeface="Segoe UI" pitchFamily="34" charset="0"/>
              </a:rPr>
              <a:t> active participants.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ea typeface="Segoe UI" pitchFamily="34" charset="0"/>
                <a:cs typeface="Segoe UI" pitchFamily="34" charset="0"/>
              </a:rPr>
              <a:t>The first graduation ceremony was held on </a:t>
            </a:r>
            <a:r>
              <a:rPr lang="en-US" sz="3000" dirty="0">
                <a:ea typeface="Segoe UI" pitchFamily="34" charset="0"/>
                <a:cs typeface="Segoe UI" pitchFamily="34" charset="0"/>
              </a:rPr>
              <a:t>J</a:t>
            </a:r>
            <a:r>
              <a:rPr lang="en-US" sz="3000" dirty="0" smtClean="0">
                <a:ea typeface="Segoe UI" pitchFamily="34" charset="0"/>
                <a:cs typeface="Segoe UI" pitchFamily="34" charset="0"/>
              </a:rPr>
              <a:t>une 17, 2014.</a:t>
            </a:r>
            <a:endParaRPr lang="en-US" sz="3000" dirty="0"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99"/>
                </a:solidFill>
              </a:rPr>
              <a:t>Second Judicial District VTC</a:t>
            </a:r>
          </a:p>
        </p:txBody>
      </p:sp>
      <p:sp>
        <p:nvSpPr>
          <p:cNvPr id="5" name="Left Arrow 4"/>
          <p:cNvSpPr/>
          <p:nvPr/>
        </p:nvSpPr>
        <p:spPr>
          <a:xfrm rot="13652268">
            <a:off x="2140743" y="3498057"/>
            <a:ext cx="1236663" cy="508000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000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0726" name="Group 26"/>
          <p:cNvGrpSpPr>
            <a:grpSpLocks/>
          </p:cNvGrpSpPr>
          <p:nvPr/>
        </p:nvGrpSpPr>
        <p:grpSpPr bwMode="auto">
          <a:xfrm rot="604977">
            <a:off x="5708650" y="2986088"/>
            <a:ext cx="2192338" cy="887412"/>
            <a:chOff x="5914735" y="3348731"/>
            <a:chExt cx="2192167" cy="886482"/>
          </a:xfrm>
        </p:grpSpPr>
        <p:sp>
          <p:nvSpPr>
            <p:cNvPr id="7" name="Left Arrow 6"/>
            <p:cNvSpPr/>
            <p:nvPr/>
          </p:nvSpPr>
          <p:spPr>
            <a:xfrm rot="2100000" flipH="1">
              <a:off x="5914735" y="3348731"/>
              <a:ext cx="2192167" cy="886482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739" name="TextBox 12"/>
            <p:cNvSpPr txBox="1">
              <a:spLocks noChangeArrowheads="1"/>
            </p:cNvSpPr>
            <p:nvPr/>
          </p:nvSpPr>
          <p:spPr bwMode="auto">
            <a:xfrm rot="2121467">
              <a:off x="6539648" y="3662596"/>
              <a:ext cx="1366010" cy="522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charset="0"/>
                  <a:cs typeface="Arial" charset="0"/>
                </a:rPr>
                <a:t>Vets</a:t>
              </a:r>
              <a:r>
                <a:rPr lang="en-US" altLang="en-US" sz="14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400" b="1" dirty="0">
                  <a:latin typeface="Arial" charset="0"/>
                  <a:cs typeface="Arial" charset="0"/>
                </a:rPr>
                <a:t>closer</a:t>
              </a:r>
              <a:r>
                <a:rPr lang="en-US" altLang="en-US" sz="14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400" b="1" dirty="0">
                  <a:latin typeface="Arial" charset="0"/>
                  <a:cs typeface="Arial" charset="0"/>
                </a:rPr>
                <a:t>to</a:t>
              </a:r>
              <a:r>
                <a:rPr lang="en-US" altLang="en-US" sz="14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400" b="1" dirty="0">
                  <a:latin typeface="Arial" charset="0"/>
                  <a:cs typeface="Arial" charset="0"/>
                </a:rPr>
                <a:t>Rock</a:t>
              </a:r>
              <a:r>
                <a:rPr lang="en-US" altLang="en-US" sz="14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400" b="1" dirty="0">
                  <a:latin typeface="Arial" charset="0"/>
                  <a:cs typeface="Arial" charset="0"/>
                </a:rPr>
                <a:t>County</a:t>
              </a:r>
            </a:p>
          </p:txBody>
        </p:sp>
      </p:grpSp>
      <p:sp>
        <p:nvSpPr>
          <p:cNvPr id="9" name="Freeform 8"/>
          <p:cNvSpPr/>
          <p:nvPr/>
        </p:nvSpPr>
        <p:spPr>
          <a:xfrm>
            <a:off x="2874963" y="4235450"/>
            <a:ext cx="1784350" cy="1784350"/>
          </a:xfrm>
          <a:custGeom>
            <a:avLst/>
            <a:gdLst>
              <a:gd name="connsiteX0" fmla="*/ 0 w 1784985"/>
              <a:gd name="connsiteY0" fmla="*/ 892493 h 1784985"/>
              <a:gd name="connsiteX1" fmla="*/ 892493 w 1784985"/>
              <a:gd name="connsiteY1" fmla="*/ 0 h 1784985"/>
              <a:gd name="connsiteX2" fmla="*/ 1784986 w 1784985"/>
              <a:gd name="connsiteY2" fmla="*/ 892493 h 1784985"/>
              <a:gd name="connsiteX3" fmla="*/ 892493 w 1784985"/>
              <a:gd name="connsiteY3" fmla="*/ 1784986 h 1784985"/>
              <a:gd name="connsiteX4" fmla="*/ 0 w 1784985"/>
              <a:gd name="connsiteY4" fmla="*/ 892493 h 1784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4985" h="1784985">
                <a:moveTo>
                  <a:pt x="0" y="892493"/>
                </a:moveTo>
                <a:cubicBezTo>
                  <a:pt x="0" y="399583"/>
                  <a:pt x="399583" y="0"/>
                  <a:pt x="892493" y="0"/>
                </a:cubicBezTo>
                <a:cubicBezTo>
                  <a:pt x="1385403" y="0"/>
                  <a:pt x="1784986" y="399583"/>
                  <a:pt x="1784986" y="892493"/>
                </a:cubicBezTo>
                <a:cubicBezTo>
                  <a:pt x="1784986" y="1385403"/>
                  <a:pt x="1385403" y="1784986"/>
                  <a:pt x="892493" y="1784986"/>
                </a:cubicBezTo>
                <a:cubicBezTo>
                  <a:pt x="399583" y="1784986"/>
                  <a:pt x="0" y="1385403"/>
                  <a:pt x="0" y="892493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75375" tIns="275375" rIns="275375" bIns="275375" spcCol="1270" anchor="ctr"/>
          <a:lstStyle/>
          <a:p>
            <a:pPr algn="ctr" defTabSz="9779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200" dirty="0"/>
              <a:t>2</a:t>
            </a:r>
            <a:r>
              <a:rPr lang="en-US" sz="2200" baseline="30000" dirty="0"/>
              <a:t>nd</a:t>
            </a:r>
            <a:r>
              <a:rPr lang="en-US" sz="2200" dirty="0"/>
              <a:t> District Veterans Treatment Court</a:t>
            </a:r>
          </a:p>
        </p:txBody>
      </p:sp>
      <p:sp>
        <p:nvSpPr>
          <p:cNvPr id="10" name="Left Arrow 9"/>
          <p:cNvSpPr/>
          <p:nvPr/>
        </p:nvSpPr>
        <p:spPr>
          <a:xfrm rot="10721077">
            <a:off x="1617663" y="4738688"/>
            <a:ext cx="1236662" cy="508000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000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533400" y="4281488"/>
            <a:ext cx="1695450" cy="1357312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4978" tIns="94978" rIns="94978" bIns="94978" spcCol="1270" anchor="ctr"/>
          <a:lstStyle/>
          <a:p>
            <a:pPr algn="ctr" defTabSz="12890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900" dirty="0"/>
              <a:t>Racine County</a:t>
            </a:r>
          </a:p>
        </p:txBody>
      </p:sp>
      <p:sp>
        <p:nvSpPr>
          <p:cNvPr id="12" name="Freeform 11"/>
          <p:cNvSpPr/>
          <p:nvPr/>
        </p:nvSpPr>
        <p:spPr>
          <a:xfrm>
            <a:off x="1077913" y="2438400"/>
            <a:ext cx="1695450" cy="1357313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4978" tIns="94978" rIns="94978" bIns="94978" spcCol="1270" anchor="ctr"/>
          <a:lstStyle/>
          <a:p>
            <a:pPr algn="ctr" defTabSz="12890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900" dirty="0"/>
              <a:t>Kenosha County</a:t>
            </a:r>
          </a:p>
        </p:txBody>
      </p:sp>
      <p:grpSp>
        <p:nvGrpSpPr>
          <p:cNvPr id="30731" name="Group 5"/>
          <p:cNvGrpSpPr>
            <a:grpSpLocks/>
          </p:cNvGrpSpPr>
          <p:nvPr/>
        </p:nvGrpSpPr>
        <p:grpSpPr bwMode="auto">
          <a:xfrm>
            <a:off x="6902450" y="4235450"/>
            <a:ext cx="1784350" cy="1784350"/>
            <a:chOff x="2155507" y="2277603"/>
            <a:chExt cx="1784985" cy="1784985"/>
          </a:xfrm>
        </p:grpSpPr>
        <p:sp>
          <p:nvSpPr>
            <p:cNvPr id="14" name="Oval 13"/>
            <p:cNvSpPr/>
            <p:nvPr/>
          </p:nvSpPr>
          <p:spPr>
            <a:xfrm>
              <a:off x="2155507" y="2277603"/>
              <a:ext cx="1784985" cy="178498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4"/>
            <p:cNvSpPr/>
            <p:nvPr/>
          </p:nvSpPr>
          <p:spPr>
            <a:xfrm>
              <a:off x="2417538" y="2539634"/>
              <a:ext cx="1260924" cy="1260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970" tIns="13970" rIns="13970" bIns="13970" spcCol="1270" anchor="ctr"/>
            <a:lstStyle/>
            <a:p>
              <a:pPr algn="ctr" defTabSz="9779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Rock County Veterans Treatment Court</a:t>
              </a:r>
            </a:p>
          </p:txBody>
        </p:sp>
      </p:grpSp>
      <p:grpSp>
        <p:nvGrpSpPr>
          <p:cNvPr id="30732" name="Group 25"/>
          <p:cNvGrpSpPr>
            <a:grpSpLocks/>
          </p:cNvGrpSpPr>
          <p:nvPr/>
        </p:nvGrpSpPr>
        <p:grpSpPr bwMode="auto">
          <a:xfrm rot="712870">
            <a:off x="4298950" y="2328863"/>
            <a:ext cx="947738" cy="2147887"/>
            <a:chOff x="4036856" y="3082179"/>
            <a:chExt cx="947717" cy="2148110"/>
          </a:xfrm>
        </p:grpSpPr>
        <p:sp>
          <p:nvSpPr>
            <p:cNvPr id="17" name="Left Arrow 16"/>
            <p:cNvSpPr/>
            <p:nvPr/>
          </p:nvSpPr>
          <p:spPr>
            <a:xfrm rot="7349267" flipH="1">
              <a:off x="3436659" y="3682376"/>
              <a:ext cx="2148110" cy="947717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735" name="TextBox 24"/>
            <p:cNvSpPr txBox="1">
              <a:spLocks noChangeArrowheads="1"/>
            </p:cNvSpPr>
            <p:nvPr/>
          </p:nvSpPr>
          <p:spPr bwMode="auto">
            <a:xfrm rot="-3435328">
              <a:off x="3617829" y="3952849"/>
              <a:ext cx="1681326" cy="523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charset="0"/>
                  <a:cs typeface="Arial" charset="0"/>
                </a:rPr>
                <a:t>Vets closer to Kenosha County</a:t>
              </a:r>
            </a:p>
          </p:txBody>
        </p:sp>
      </p:grpSp>
      <p:sp>
        <p:nvSpPr>
          <p:cNvPr id="19" name="Freeform 18"/>
          <p:cNvSpPr/>
          <p:nvPr/>
        </p:nvSpPr>
        <p:spPr>
          <a:xfrm>
            <a:off x="4922838" y="1646238"/>
            <a:ext cx="1695450" cy="1357312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4978" tIns="94978" rIns="94978" bIns="94978" spcCol="1270" anchor="ctr"/>
          <a:lstStyle/>
          <a:p>
            <a:pPr algn="ctr" defTabSz="12890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2900" dirty="0"/>
              <a:t>Walworth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99"/>
                </a:solidFill>
              </a:rPr>
              <a:t>Target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5029200"/>
          </a:xfrm>
          <a:solidFill>
            <a:schemeClr val="bg2">
              <a:alpha val="52000"/>
            </a:schemeClr>
          </a:solidFill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3 </a:t>
            </a:r>
            <a:r>
              <a:rPr lang="en-US" dirty="0" smtClean="0"/>
              <a:t>Counties (Kenosha, Racine, Walworth)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Over age 17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Veteran: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Any </a:t>
            </a:r>
            <a:r>
              <a:rPr lang="en-US" dirty="0"/>
              <a:t>branch of the military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Currently serving or completed service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Any discharge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Substance dependence and/or mental health diagnosis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Felonies and Misdemeanors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 Class </a:t>
            </a:r>
            <a:r>
              <a:rPr lang="en-US" dirty="0"/>
              <a:t>D or more serious </a:t>
            </a:r>
            <a:r>
              <a:rPr lang="en-US" dirty="0" smtClean="0"/>
              <a:t>felonies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 homicide, sexual assault, or stalking offenses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Weapon-related offenses are considered </a:t>
            </a:r>
            <a:r>
              <a:rPr lang="en-US" dirty="0"/>
              <a:t>on a </a:t>
            </a:r>
            <a:r>
              <a:rPr lang="en-US" dirty="0" smtClean="0"/>
              <a:t>case-by-case </a:t>
            </a:r>
            <a:r>
              <a:rPr lang="en-US" dirty="0"/>
              <a:t>basis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5459</TotalTime>
  <Words>1109</Words>
  <Application>Microsoft Office PowerPoint</Application>
  <PresentationFormat>On-screen Show (4:3)</PresentationFormat>
  <Paragraphs>212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Segoe UI</vt:lpstr>
      <vt:lpstr>1_Office Theme</vt:lpstr>
      <vt:lpstr>5_Office Theme</vt:lpstr>
      <vt:lpstr>7_Office Theme</vt:lpstr>
      <vt:lpstr>8_Office Theme</vt:lpstr>
      <vt:lpstr>16_Office Theme</vt:lpstr>
      <vt:lpstr>17_Office Theme</vt:lpstr>
      <vt:lpstr>18_Office Theme</vt:lpstr>
      <vt:lpstr>19_Office Theme</vt:lpstr>
      <vt:lpstr>Second Judicial District of Wisconsin Veterans Treatment Court</vt:lpstr>
      <vt:lpstr>VTC Team Members</vt:lpstr>
      <vt:lpstr>JUDGE ROBERT RUSSELL’S GROUNDBREAKING COURT FOR BUFFALO’S VETERANS </vt:lpstr>
      <vt:lpstr>U.S. Veterans</vt:lpstr>
      <vt:lpstr> Estimated Number of Veterans by County – Second Judicial District</vt:lpstr>
      <vt:lpstr>Why Veteran’s Treatment Court?</vt:lpstr>
      <vt:lpstr>History – Second Judicial District VTC</vt:lpstr>
      <vt:lpstr>Second Judicial District VTC</vt:lpstr>
      <vt:lpstr>Target Population</vt:lpstr>
      <vt:lpstr>Eligible Veterans</vt:lpstr>
      <vt:lpstr>Veterans Administration:   An essential partnership</vt:lpstr>
      <vt:lpstr>Key Components &amp; Best Practices</vt:lpstr>
      <vt:lpstr>Screening</vt:lpstr>
      <vt:lpstr>Phase 1 </vt:lpstr>
      <vt:lpstr>Phase 2</vt:lpstr>
      <vt:lpstr>Phase 3</vt:lpstr>
      <vt:lpstr>Phase 4</vt:lpstr>
      <vt:lpstr>Treatment Providers</vt:lpstr>
      <vt:lpstr>PowerPoint Presentation</vt:lpstr>
      <vt:lpstr>Mentor Roles</vt:lpstr>
      <vt:lpstr>Mentors’ Duties &amp; Responsibilities</vt:lpstr>
      <vt:lpstr>Mentor Qualifications (Musts)</vt:lpstr>
      <vt:lpstr>The Mentor Coordinator</vt:lpstr>
      <vt:lpstr>Challenges</vt:lpstr>
    </vt:vector>
  </TitlesOfParts>
  <Company>CCAP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M. Graubard</dc:creator>
  <cp:lastModifiedBy>Young, Tracey</cp:lastModifiedBy>
  <cp:revision>141</cp:revision>
  <cp:lastPrinted>2014-07-21T19:33:05Z</cp:lastPrinted>
  <dcterms:created xsi:type="dcterms:W3CDTF">2012-07-06T18:04:24Z</dcterms:created>
  <dcterms:modified xsi:type="dcterms:W3CDTF">2014-07-21T19:33:50Z</dcterms:modified>
</cp:coreProperties>
</file>