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84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9F00"/>
    <a:srgbClr val="FDB9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1267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6012" y="1904999"/>
            <a:ext cx="6938963" cy="1582271"/>
          </a:xfrm>
        </p:spPr>
        <p:txBody>
          <a:bodyPr anchor="b" anchorCtr="0">
            <a:normAutofit/>
          </a:bodyPr>
          <a:lstStyle>
            <a:lvl1pPr>
              <a:lnSpc>
                <a:spcPct val="95000"/>
              </a:lnSpc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6013" y="3487271"/>
            <a:ext cx="6938961" cy="11430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07741" y="5715000"/>
            <a:ext cx="2133600" cy="275478"/>
          </a:xfrm>
        </p:spPr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fld id="{628EAFA9-7502-42D3-9B79-C38E938C236F}" type="datetimeFigureOut">
              <a:rPr lang="en-US" smtClean="0"/>
              <a:t>7/30/2014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02659" y="5715000"/>
            <a:ext cx="2895600" cy="275478"/>
          </a:xfrm>
        </p:spPr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5715000"/>
            <a:ext cx="457200" cy="275478"/>
          </a:xfrm>
        </p:spPr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fld id="{2D57B0AA-AC8E-4463-ADAC-E87D09B82E4F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1" name="Picture 10" descr="NASP_logotype_white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7520" y="457200"/>
            <a:ext cx="3108960" cy="843280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13759"/>
            <a:ext cx="3429000" cy="1371600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3600" b="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081121" y="1313759"/>
            <a:ext cx="3108960" cy="4815841"/>
          </a:xfrm>
          <a:solidFill>
            <a:schemeClr val="bg2"/>
          </a:solidFill>
          <a:ln w="127000">
            <a:solidFill>
              <a:schemeClr val="bg1"/>
            </a:solidFill>
            <a:miter lim="800000"/>
          </a:ln>
          <a:effectLst>
            <a:outerShdw blurRad="50800" dist="38100" dir="5400000" algn="t" rotWithShape="0">
              <a:prstClr val="black">
                <a:alpha val="25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3066360"/>
            <a:ext cx="3429000" cy="2895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500"/>
              </a:spcBef>
              <a:buNone/>
              <a:defRPr 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600"/>
              </a:spcBef>
              <a:buSzPct val="10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7/30/2014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0160" y="4661647"/>
            <a:ext cx="6583680" cy="784412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3600" b="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0" y="1068365"/>
            <a:ext cx="4572000" cy="3467548"/>
          </a:xfrm>
          <a:solidFill>
            <a:schemeClr val="bg2"/>
          </a:solidFill>
          <a:ln w="127000">
            <a:solidFill>
              <a:schemeClr val="bg1"/>
            </a:solidFill>
            <a:miter lim="800000"/>
          </a:ln>
          <a:effectLst>
            <a:outerShdw blurRad="50800" dist="38100" dir="5400000" algn="t" rotWithShape="0">
              <a:prstClr val="black">
                <a:alpha val="25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5446059"/>
            <a:ext cx="7543800" cy="609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0"/>
              </a:spcBef>
              <a:buNone/>
              <a:defRPr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600"/>
              </a:spcBef>
              <a:buSzPct val="10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7/30/2014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2 Pictures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0160" y="4661647"/>
            <a:ext cx="6583680" cy="784412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3600" b="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0" y="1036320"/>
            <a:ext cx="2743200" cy="3467548"/>
          </a:xfrm>
          <a:solidFill>
            <a:schemeClr val="bg2"/>
          </a:solidFill>
          <a:ln w="127000">
            <a:solidFill>
              <a:schemeClr val="bg1"/>
            </a:solidFill>
            <a:miter lim="800000"/>
          </a:ln>
          <a:effectLst>
            <a:outerShdw blurRad="50800" dist="38100" dir="5400000" algn="t" rotWithShape="0">
              <a:prstClr val="black">
                <a:alpha val="25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5446059"/>
            <a:ext cx="7543800" cy="609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0"/>
              </a:spcBef>
              <a:buNone/>
              <a:defRPr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600"/>
              </a:spcBef>
              <a:buSzPct val="10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7/30/2014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Picture Placeholder 2"/>
          <p:cNvSpPr>
            <a:spLocks noGrp="1"/>
          </p:cNvSpPr>
          <p:nvPr>
            <p:ph type="pic" idx="13"/>
          </p:nvPr>
        </p:nvSpPr>
        <p:spPr>
          <a:xfrm>
            <a:off x="4912659" y="1036320"/>
            <a:ext cx="2743200" cy="3467548"/>
          </a:xfrm>
          <a:solidFill>
            <a:schemeClr val="bg2"/>
          </a:solidFill>
          <a:ln w="127000">
            <a:solidFill>
              <a:schemeClr val="bg1"/>
            </a:solidFill>
            <a:miter lim="800000"/>
          </a:ln>
          <a:effectLst>
            <a:outerShdw blurRad="50800" dist="38100" dir="5400000" algn="t" rotWithShape="0">
              <a:prstClr val="black">
                <a:alpha val="25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2411768"/>
            <a:ext cx="7543800" cy="3639670"/>
          </a:xfrm>
        </p:spPr>
        <p:txBody>
          <a:bodyPr vert="eaVert"/>
          <a:lstStyle>
            <a:lvl5pPr>
              <a:defRPr/>
            </a:lvl5pPr>
            <a:lvl6pPr marL="2286000">
              <a:defRPr/>
            </a:lvl6pPr>
            <a:lvl7pPr marL="2286000">
              <a:defRPr/>
            </a:lvl7pPr>
            <a:lvl8pPr marL="2286000">
              <a:defRPr/>
            </a:lvl8pPr>
            <a:lvl9pPr marL="2286000"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7/30/2014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6600" y="1169651"/>
            <a:ext cx="1676400" cy="4814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169651"/>
            <a:ext cx="5638800" cy="4814888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7/30/2014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7/30/2014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Pictu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2519" y="4038600"/>
            <a:ext cx="6938963" cy="1174376"/>
          </a:xfrm>
        </p:spPr>
        <p:txBody>
          <a:bodyPr anchor="b" anchorCtr="0">
            <a:noAutofit/>
          </a:bodyPr>
          <a:lstStyle>
            <a:lvl1pPr>
              <a:lnSpc>
                <a:spcPct val="95000"/>
              </a:lnSpc>
              <a:defRPr sz="5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2520" y="5212977"/>
            <a:ext cx="6938961" cy="775447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07741" y="6214969"/>
            <a:ext cx="2133600" cy="275478"/>
          </a:xfrm>
        </p:spPr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fld id="{628EAFA9-7502-42D3-9B79-C38E938C236F}" type="datetimeFigureOut">
              <a:rPr lang="en-US" smtClean="0"/>
              <a:t>7/30/2014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02659" y="6214969"/>
            <a:ext cx="2895600" cy="275478"/>
          </a:xfrm>
        </p:spPr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6214969"/>
            <a:ext cx="457200" cy="275478"/>
          </a:xfrm>
        </p:spPr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fld id="{2D57B0AA-AC8E-4463-ADAC-E87D09B82E4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Picture Placeholder 2"/>
          <p:cNvSpPr>
            <a:spLocks noGrp="1"/>
          </p:cNvSpPr>
          <p:nvPr>
            <p:ph type="pic" idx="13"/>
          </p:nvPr>
        </p:nvSpPr>
        <p:spPr>
          <a:xfrm>
            <a:off x="1188720" y="1004455"/>
            <a:ext cx="6766560" cy="2729345"/>
          </a:xfrm>
          <a:solidFill>
            <a:schemeClr val="bg2"/>
          </a:solidFill>
          <a:ln w="127000">
            <a:solidFill>
              <a:schemeClr val="tx1"/>
            </a:solidFill>
            <a:miter lim="800000"/>
          </a:ln>
          <a:effectLst>
            <a:outerShdw blurRad="50800" dist="38100" dir="5400000" algn="t" rotWithShape="0">
              <a:prstClr val="black">
                <a:alpha val="25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6012" y="1904998"/>
            <a:ext cx="6938964" cy="1582271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lang="en-US" sz="5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012" y="3487271"/>
            <a:ext cx="6938960" cy="11430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SzPct val="100000"/>
              <a:buFont typeface="Wingdings" pitchFamily="2" charset="2"/>
              <a:buNone/>
              <a:defRPr 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7/30/2014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435730"/>
            <a:ext cx="3429000" cy="3639312"/>
          </a:xfrm>
        </p:spPr>
        <p:txBody>
          <a:bodyPr>
            <a:normAutofit/>
          </a:bodyPr>
          <a:lstStyle>
            <a:lvl1pPr marL="282575" indent="-282575">
              <a:defRPr sz="2000"/>
            </a:lvl1pPr>
            <a:lvl2pPr marL="573088" indent="-282575">
              <a:defRPr sz="1800"/>
            </a:lvl2pPr>
            <a:lvl3pPr marL="855663" indent="-282575">
              <a:defRPr sz="1800"/>
            </a:lvl3pPr>
            <a:lvl4pPr marL="1146175" indent="-282575">
              <a:defRPr sz="1800"/>
            </a:lvl4pPr>
            <a:lvl5pPr marL="1430338" indent="-282575">
              <a:defRPr sz="1800"/>
            </a:lvl5pPr>
            <a:lvl6pPr marL="1712913" indent="-282575">
              <a:defRPr sz="1800"/>
            </a:lvl6pPr>
            <a:lvl7pPr marL="2003425" indent="-282575">
              <a:defRPr sz="1800"/>
            </a:lvl7pPr>
            <a:lvl8pPr marL="2286000" indent="-282575">
              <a:defRPr sz="1800"/>
            </a:lvl8pPr>
            <a:lvl9pPr marL="2568575" indent="-282575"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26106" y="2435730"/>
            <a:ext cx="3429000" cy="3639312"/>
          </a:xfrm>
        </p:spPr>
        <p:txBody>
          <a:bodyPr>
            <a:normAutofit/>
          </a:bodyPr>
          <a:lstStyle>
            <a:lvl1pPr marL="282575" indent="-282575">
              <a:defRPr sz="2000"/>
            </a:lvl1pPr>
            <a:lvl2pPr marL="573088" indent="-282575">
              <a:defRPr sz="1800"/>
            </a:lvl2pPr>
            <a:lvl3pPr marL="855663" indent="-282575">
              <a:defRPr sz="1800"/>
            </a:lvl3pPr>
            <a:lvl4pPr marL="1146175" indent="-282575">
              <a:defRPr sz="1800"/>
            </a:lvl4pPr>
            <a:lvl5pPr marL="1430338" indent="-282575">
              <a:defRPr sz="1800"/>
            </a:lvl5pPr>
            <a:lvl6pPr marL="1712913" indent="-282575">
              <a:defRPr sz="1800"/>
            </a:lvl6pPr>
            <a:lvl7pPr marL="2005013" indent="-282575">
              <a:defRPr sz="1800"/>
            </a:lvl7pPr>
            <a:lvl8pPr marL="2287588" indent="-282575">
              <a:defRPr sz="1800"/>
            </a:lvl8pPr>
            <a:lvl9pPr marL="2568575" indent="-2809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7/30/2014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81100" y="2348947"/>
            <a:ext cx="2743200" cy="470532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200" b="1" cap="all" spc="15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8200" y="2889781"/>
            <a:ext cx="3429000" cy="3300289"/>
          </a:xfrm>
        </p:spPr>
        <p:txBody>
          <a:bodyPr>
            <a:normAutofit/>
          </a:bodyPr>
          <a:lstStyle>
            <a:lvl1pPr marL="282575" indent="-282575">
              <a:defRPr sz="1800"/>
            </a:lvl1pPr>
            <a:lvl2pPr marL="573088" indent="-282575">
              <a:defRPr sz="1800"/>
            </a:lvl2pPr>
            <a:lvl3pPr marL="855663" indent="-282575">
              <a:defRPr sz="1800"/>
            </a:lvl3pPr>
            <a:lvl4pPr marL="1146175" indent="-282575">
              <a:defRPr sz="1800"/>
            </a:lvl4pPr>
            <a:lvl5pPr marL="1430338" indent="-284163">
              <a:defRPr sz="1800"/>
            </a:lvl5pPr>
            <a:lvl6pPr marL="1712913" indent="-282575">
              <a:defRPr sz="1600"/>
            </a:lvl6pPr>
            <a:lvl7pPr marL="2003425" indent="-282575">
              <a:defRPr sz="1600"/>
            </a:lvl7pPr>
            <a:lvl8pPr marL="2286000" indent="-282575">
              <a:defRPr sz="1600"/>
            </a:lvl8pPr>
            <a:lvl9pPr marL="2568575" indent="-282575"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69006" y="2348947"/>
            <a:ext cx="2743200" cy="470532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200" b="1" cap="all" spc="15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6106" y="2889781"/>
            <a:ext cx="3429000" cy="3300289"/>
          </a:xfrm>
        </p:spPr>
        <p:txBody>
          <a:bodyPr>
            <a:normAutofit/>
          </a:bodyPr>
          <a:lstStyle>
            <a:lvl1pPr marL="282575" indent="-282575">
              <a:defRPr sz="1800"/>
            </a:lvl1pPr>
            <a:lvl2pPr marL="573088" indent="-282575">
              <a:defRPr sz="1800"/>
            </a:lvl2pPr>
            <a:lvl3pPr marL="855663" indent="-282575">
              <a:defRPr sz="1800"/>
            </a:lvl3pPr>
            <a:lvl4pPr marL="1146175" indent="-282575">
              <a:defRPr sz="1800"/>
            </a:lvl4pPr>
            <a:lvl5pPr marL="1430338" indent="-282575">
              <a:defRPr sz="1800"/>
            </a:lvl5pPr>
            <a:lvl6pPr marL="1712913" indent="-282575">
              <a:defRPr sz="1600"/>
            </a:lvl6pPr>
            <a:lvl7pPr marL="2003425" indent="-282575">
              <a:defRPr sz="1600"/>
            </a:lvl7pPr>
            <a:lvl8pPr marL="2286000" indent="-282575">
              <a:defRPr sz="1600"/>
            </a:lvl8pPr>
            <a:lvl9pPr marL="2568575" indent="-282575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7/30/2014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7/30/2014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7/30/2014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49861"/>
            <a:ext cx="3429000" cy="1371600"/>
          </a:xfrm>
        </p:spPr>
        <p:txBody>
          <a:bodyPr anchor="b">
            <a:noAutofit/>
          </a:bodyPr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26106" y="1249861"/>
            <a:ext cx="3429000" cy="4815841"/>
          </a:xfrm>
        </p:spPr>
        <p:txBody>
          <a:bodyPr>
            <a:normAutofit/>
          </a:bodyPr>
          <a:lstStyle>
            <a:lvl1pPr marL="341313" indent="-341313">
              <a:defRPr sz="2200"/>
            </a:lvl1pPr>
            <a:lvl2pPr marL="631825" indent="-284163">
              <a:defRPr sz="2000"/>
            </a:lvl2pPr>
            <a:lvl3pPr marL="914400" indent="-284163">
              <a:defRPr sz="1800"/>
            </a:lvl3pPr>
            <a:lvl4pPr marL="1196975" indent="-284163">
              <a:defRPr sz="1800"/>
            </a:lvl4pPr>
            <a:lvl5pPr marL="1487488" indent="-284163">
              <a:defRPr sz="1800"/>
            </a:lvl5pPr>
            <a:lvl6pPr marL="1770063" indent="-284163">
              <a:defRPr sz="1800"/>
            </a:lvl6pPr>
            <a:lvl7pPr marL="2060575" indent="-284163">
              <a:defRPr sz="1800"/>
            </a:lvl7pPr>
            <a:lvl8pPr marL="2344738" indent="-284163">
              <a:defRPr sz="1800"/>
            </a:lvl8pPr>
            <a:lvl9pPr marL="2627313" indent="-284163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3002462"/>
            <a:ext cx="3429000" cy="28956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7/30/2014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0100" y="1030346"/>
            <a:ext cx="7543800" cy="11902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552280"/>
            <a:ext cx="6949440" cy="36396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86128"/>
            <a:ext cx="2133600" cy="2754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28EAFA9-7502-42D3-9B79-C38E938C236F}" type="datetimeFigureOut">
              <a:rPr lang="en-US" smtClean="0"/>
              <a:pPr/>
              <a:t>7/30/2014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86128"/>
            <a:ext cx="2895600" cy="2754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3400" y="6386128"/>
            <a:ext cx="457200" cy="2754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fld id="{2D57B0AA-AC8E-4463-ADAC-E87D09B82E4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9144000" cy="85890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 descr="NASP_logotype_white.png"/>
          <p:cNvPicPr>
            <a:picLocks noChangeAspect="1"/>
          </p:cNvPicPr>
          <p:nvPr userDrawn="1"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0605" y="226443"/>
            <a:ext cx="1943100" cy="52705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228600" algn="l" defTabSz="914400" rtl="0" eaLnBrk="1" latinLnBrk="0" hangingPunct="1">
        <a:lnSpc>
          <a:spcPct val="90000"/>
        </a:lnSpc>
        <a:spcBef>
          <a:spcPts val="2000"/>
        </a:spcBef>
        <a:buClr>
          <a:srgbClr val="F89F00"/>
        </a:buClr>
        <a:buSzPct val="120000"/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228600" algn="l" defTabSz="914400" rtl="0" eaLnBrk="1" latinLnBrk="0" hangingPunct="1">
        <a:lnSpc>
          <a:spcPct val="90000"/>
        </a:lnSpc>
        <a:spcBef>
          <a:spcPts val="1500"/>
        </a:spcBef>
        <a:buClr>
          <a:srgbClr val="F89F00"/>
        </a:buClr>
        <a:buSzPct val="120000"/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228600" algn="l" defTabSz="914400" rtl="0" eaLnBrk="1" latinLnBrk="0" hangingPunct="1">
        <a:lnSpc>
          <a:spcPct val="90000"/>
        </a:lnSpc>
        <a:spcBef>
          <a:spcPts val="1500"/>
        </a:spcBef>
        <a:buClr>
          <a:srgbClr val="F89F00"/>
        </a:buClr>
        <a:buSzPct val="100000"/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228600" algn="l" defTabSz="914400" rtl="0" eaLnBrk="1" latinLnBrk="0" hangingPunct="1">
        <a:lnSpc>
          <a:spcPct val="90000"/>
        </a:lnSpc>
        <a:spcBef>
          <a:spcPts val="1500"/>
        </a:spcBef>
        <a:buClr>
          <a:srgbClr val="F89F00"/>
        </a:buClr>
        <a:buSzPct val="90000"/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228600" algn="l" defTabSz="914400" rtl="0" eaLnBrk="1" latinLnBrk="0" hangingPunct="1">
        <a:lnSpc>
          <a:spcPct val="90000"/>
        </a:lnSpc>
        <a:spcBef>
          <a:spcPts val="1500"/>
        </a:spcBef>
        <a:buClr>
          <a:srgbClr val="F89F00"/>
        </a:buClr>
        <a:buSzPct val="90000"/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indent="-457200" algn="l" defTabSz="914400" rtl="0" eaLnBrk="1" latinLnBrk="0" hangingPunct="1">
        <a:spcBef>
          <a:spcPts val="1500"/>
        </a:spcBef>
        <a:buClr>
          <a:schemeClr val="tx1">
            <a:lumMod val="60000"/>
            <a:lumOff val="40000"/>
          </a:schemeClr>
        </a:buClr>
        <a:buSzPct val="100000"/>
        <a:buFont typeface="Wingdings" pitchFamily="2" charset="2"/>
        <a:buChar char=""/>
        <a:tabLst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3200400" indent="-457200" algn="l" defTabSz="914400" rtl="0" eaLnBrk="1" latinLnBrk="0" hangingPunct="1">
        <a:spcBef>
          <a:spcPts val="1500"/>
        </a:spcBef>
        <a:buSzPct val="100000"/>
        <a:buFont typeface="Wingdings" pitchFamily="2" charset="2"/>
        <a:buChar char=""/>
        <a:tabLst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57200" algn="l" defTabSz="914400" rtl="0" eaLnBrk="1" latinLnBrk="0" hangingPunct="1">
        <a:spcBef>
          <a:spcPts val="1500"/>
        </a:spcBef>
        <a:buClr>
          <a:schemeClr val="tx1">
            <a:lumMod val="60000"/>
            <a:lumOff val="40000"/>
          </a:schemeClr>
        </a:buClr>
        <a:buSzPct val="100000"/>
        <a:buFont typeface="Wingdings" pitchFamily="2" charset="2"/>
        <a:buChar char=""/>
        <a:tabLst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4114800" indent="-457200" algn="l" defTabSz="914400" rtl="0" eaLnBrk="1" latinLnBrk="0" hangingPunct="1">
        <a:spcBef>
          <a:spcPts val="1500"/>
        </a:spcBef>
        <a:buSzPct val="100000"/>
        <a:buFont typeface="Wingdings" pitchFamily="2" charset="2"/>
        <a:buChar char=""/>
        <a:tabLst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executivedirector@nasp-usa.com" TargetMode="External"/><Relationship Id="rId2" Type="http://schemas.openxmlformats.org/officeDocument/2006/relationships/hyperlink" Target="mailto:enesbitt@nvmlaw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mailto:executivedirector@nasp-usa.com" TargetMode="External"/><Relationship Id="rId2" Type="http://schemas.openxmlformats.org/officeDocument/2006/relationships/hyperlink" Target="mailto:enesbitt@nvmlaw.com" TargetMode="Externa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Structured Settlement Transfers</a:t>
            </a:r>
            <a:endParaRPr lang="en-US" sz="4800" dirty="0"/>
          </a:p>
        </p:txBody>
      </p:sp>
      <p:sp>
        <p:nvSpPr>
          <p:cNvPr id="14" name="Subtitle 13"/>
          <p:cNvSpPr>
            <a:spLocks noGrp="1"/>
          </p:cNvSpPr>
          <p:nvPr>
            <p:ph type="subTitle" idx="1"/>
          </p:nvPr>
        </p:nvSpPr>
        <p:spPr>
          <a:xfrm>
            <a:off x="1116013" y="3487271"/>
            <a:ext cx="6938961" cy="1143000"/>
          </a:xfrm>
        </p:spPr>
        <p:txBody>
          <a:bodyPr anchor="ctr" anchorCtr="1">
            <a:normAutofit/>
          </a:bodyPr>
          <a:lstStyle/>
          <a:p>
            <a:pPr>
              <a:lnSpc>
                <a:spcPct val="80000"/>
              </a:lnSpc>
              <a:defRPr/>
            </a:pPr>
            <a:r>
              <a:rPr lang="en-US" sz="1800" dirty="0"/>
              <a:t>Presented </a:t>
            </a:r>
            <a:r>
              <a:rPr lang="en-US" sz="1800" dirty="0" smtClean="0"/>
              <a:t>by: </a:t>
            </a:r>
            <a:r>
              <a:rPr lang="en-US" sz="1800" dirty="0"/>
              <a:t>Earl S. </a:t>
            </a:r>
            <a:r>
              <a:rPr lang="en-US" sz="1800" dirty="0" smtClean="0"/>
              <a:t>Nesbitt, </a:t>
            </a:r>
            <a:r>
              <a:rPr lang="en-US" sz="1800" i="1" dirty="0" smtClean="0"/>
              <a:t>Executive </a:t>
            </a:r>
            <a:r>
              <a:rPr lang="en-US" sz="1800" i="1" dirty="0"/>
              <a:t>Director</a:t>
            </a:r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National Association of Settlement </a:t>
            </a:r>
            <a:r>
              <a:rPr lang="en-US" sz="1800" dirty="0" smtClean="0"/>
              <a:t>Purchasers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827759" y="4815071"/>
            <a:ext cx="3515468" cy="1438898"/>
          </a:xfrm>
          <a:prstGeom prst="rect">
            <a:avLst/>
          </a:prstGeom>
        </p:spPr>
        <p:txBody>
          <a:bodyPr wrap="none" anchor="ctr" anchorCtr="1">
            <a:noAutofit/>
          </a:bodyPr>
          <a:lstStyle/>
          <a:p>
            <a:pPr algn="ctr">
              <a:defRPr/>
            </a:pPr>
            <a:r>
              <a:rPr lang="en-US" sz="1400" dirty="0"/>
              <a:t>Nesbitt, Vassar, &amp; McCown, L.L.P</a:t>
            </a:r>
          </a:p>
          <a:p>
            <a:pPr algn="ctr">
              <a:defRPr/>
            </a:pPr>
            <a:r>
              <a:rPr lang="en-US" sz="1400" dirty="0"/>
              <a:t>15851 Dallas Parkway, Suite 800</a:t>
            </a:r>
          </a:p>
          <a:p>
            <a:pPr algn="ctr">
              <a:defRPr/>
            </a:pPr>
            <a:r>
              <a:rPr lang="en-US" sz="1400" dirty="0"/>
              <a:t>Addison, Texas 75001</a:t>
            </a:r>
          </a:p>
          <a:p>
            <a:pPr algn="ctr">
              <a:defRPr/>
            </a:pPr>
            <a:r>
              <a:rPr lang="en-US" sz="1400" dirty="0"/>
              <a:t>Ph. 972.371.2411</a:t>
            </a:r>
          </a:p>
          <a:p>
            <a:pPr algn="ctr">
              <a:defRPr/>
            </a:pPr>
            <a:r>
              <a:rPr lang="en-US" sz="1400" dirty="0"/>
              <a:t>Fax 972.371.2410</a:t>
            </a:r>
          </a:p>
          <a:p>
            <a:pPr algn="ctr">
              <a:defRPr/>
            </a:pPr>
            <a:r>
              <a:rPr lang="en-US" sz="1400" dirty="0"/>
              <a:t>E-mail: </a:t>
            </a:r>
            <a:r>
              <a:rPr lang="en-US" sz="1400" i="1" u="sng" dirty="0">
                <a:hlinkClick r:id="rId2"/>
              </a:rPr>
              <a:t>enesbitt@nvmlaw.com</a:t>
            </a:r>
            <a:r>
              <a:rPr lang="en-US" sz="1400" i="1" u="sng" dirty="0"/>
              <a:t> </a:t>
            </a:r>
            <a:r>
              <a:rPr lang="en-US" sz="1400" dirty="0"/>
              <a:t>or </a:t>
            </a:r>
            <a:r>
              <a:rPr lang="en-US" sz="1400" i="1" dirty="0">
                <a:hlinkClick r:id="rId3"/>
              </a:rPr>
              <a:t>executivedirector@nasp-usa.com</a:t>
            </a:r>
            <a:r>
              <a:rPr lang="en-US" sz="1000" i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989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NCOIL Model Structured Settlement Transfer Statute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228600" lvl="0" indent="0">
              <a:buNone/>
            </a:pPr>
            <a:r>
              <a:rPr lang="en-US" dirty="0"/>
              <a:t>2000 National Conference of Insurance Legislators passed its initial Model Structured Settlement Transfer Statute</a:t>
            </a:r>
          </a:p>
          <a:p>
            <a:pPr lvl="1"/>
            <a:r>
              <a:rPr lang="en-US" dirty="0" smtClean="0"/>
              <a:t>Spirited </a:t>
            </a:r>
            <a:r>
              <a:rPr lang="en-US" dirty="0"/>
              <a:t>debate between the Primary and Secondary Market</a:t>
            </a:r>
          </a:p>
          <a:p>
            <a:pPr lvl="1"/>
            <a:r>
              <a:rPr lang="en-US" dirty="0"/>
              <a:t> Key issues and </a:t>
            </a:r>
            <a:r>
              <a:rPr lang="en-US" dirty="0" smtClean="0"/>
              <a:t>arguments</a:t>
            </a:r>
            <a:endParaRPr lang="en-US" dirty="0"/>
          </a:p>
          <a:p>
            <a:pPr lvl="2"/>
            <a:r>
              <a:rPr lang="en-US" dirty="0"/>
              <a:t>Standard for </a:t>
            </a:r>
            <a:r>
              <a:rPr lang="en-US" dirty="0" smtClean="0"/>
              <a:t>court approval</a:t>
            </a:r>
            <a:endParaRPr lang="en-US" dirty="0"/>
          </a:p>
          <a:p>
            <a:pPr lvl="2"/>
            <a:r>
              <a:rPr lang="en-US" dirty="0"/>
              <a:t>“Insurance Veto Power”</a:t>
            </a:r>
          </a:p>
          <a:p>
            <a:pPr lvl="2"/>
            <a:r>
              <a:rPr lang="en-US" dirty="0"/>
              <a:t>Tax impact of transfers</a:t>
            </a:r>
          </a:p>
          <a:p>
            <a:pPr lvl="2"/>
            <a:r>
              <a:rPr lang="en-US" dirty="0"/>
              <a:t>Regulation of Secondary Market </a:t>
            </a:r>
            <a:r>
              <a:rPr lang="en-US" dirty="0" smtClean="0"/>
              <a:t>desired</a:t>
            </a:r>
          </a:p>
          <a:p>
            <a:pPr lvl="2"/>
            <a:r>
              <a:rPr lang="en-US" dirty="0" smtClean="0"/>
              <a:t>Front-end disclosure also?</a:t>
            </a:r>
          </a:p>
          <a:p>
            <a:pPr lvl="2"/>
            <a:r>
              <a:rPr lang="en-US" dirty="0" smtClean="0"/>
              <a:t>“Small transaction” exceptions?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766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Primary/Secondary </a:t>
            </a:r>
            <a:br>
              <a:rPr lang="en-US" dirty="0" smtClean="0"/>
            </a:br>
            <a:r>
              <a:rPr lang="en-US" dirty="0" smtClean="0"/>
              <a:t>Market Compromise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800" dirty="0"/>
              <a:t>Late 2000 – </a:t>
            </a:r>
            <a:r>
              <a:rPr lang="en-US" sz="2800" dirty="0" smtClean="0"/>
              <a:t>Interlocking/Reinforcing </a:t>
            </a:r>
            <a:r>
              <a:rPr lang="en-US" sz="2800" dirty="0"/>
              <a:t>State and Federal l</a:t>
            </a:r>
            <a:r>
              <a:rPr lang="en-US" sz="2800" dirty="0" smtClean="0"/>
              <a:t>egislative system</a:t>
            </a:r>
            <a:endParaRPr lang="en-US" sz="2800" dirty="0"/>
          </a:p>
          <a:p>
            <a:r>
              <a:rPr lang="en-US" sz="2800" dirty="0"/>
              <a:t>ALL transfers would have to be court-approved in order to be effective </a:t>
            </a:r>
          </a:p>
        </p:txBody>
      </p:sp>
    </p:spTree>
    <p:extLst>
      <p:ext uri="{BB962C8B-B14F-4D97-AF65-F5344CB8AC3E}">
        <p14:creationId xmlns:p14="http://schemas.microsoft.com/office/powerpoint/2010/main" val="3544341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Primary/Secondary </a:t>
            </a:r>
            <a:br>
              <a:rPr lang="en-US" dirty="0"/>
            </a:br>
            <a:r>
              <a:rPr lang="en-US" dirty="0"/>
              <a:t>Market </a:t>
            </a:r>
            <a:r>
              <a:rPr lang="en-US" dirty="0" smtClean="0"/>
              <a:t>Compromise </a:t>
            </a:r>
            <a:r>
              <a:rPr lang="en-US" sz="1800" i="1" dirty="0" smtClean="0"/>
              <a:t>(continued)</a:t>
            </a:r>
            <a:endParaRPr lang="en-US" sz="18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26 USC 5891 (Enacted by Congress in January of 2002) </a:t>
            </a:r>
          </a:p>
          <a:p>
            <a:pPr lvl="1"/>
            <a:r>
              <a:rPr lang="en-US" dirty="0"/>
              <a:t>Imposes 40% excise tax on structured settlement transfers that were </a:t>
            </a:r>
            <a:r>
              <a:rPr lang="en-US" b="1" u="sng" dirty="0"/>
              <a:t>not</a:t>
            </a:r>
            <a:r>
              <a:rPr lang="en-US" dirty="0"/>
              <a:t> court-approved</a:t>
            </a:r>
          </a:p>
          <a:p>
            <a:pPr lvl="1"/>
            <a:r>
              <a:rPr lang="en-US" dirty="0"/>
              <a:t>Court-approved transactions (approved in a “qualified order” under “Applicable State Statute”) exempt from excise tax </a:t>
            </a:r>
          </a:p>
          <a:p>
            <a:pPr lvl="1"/>
            <a:r>
              <a:rPr lang="en-US" dirty="0"/>
              <a:t>Resolved tax concerns for Issuers/</a:t>
            </a:r>
            <a:r>
              <a:rPr lang="en-US" dirty="0" smtClean="0"/>
              <a:t>Obligors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18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Primary/Secondary </a:t>
            </a:r>
            <a:br>
              <a:rPr lang="en-US" dirty="0"/>
            </a:br>
            <a:r>
              <a:rPr lang="en-US" dirty="0"/>
              <a:t>Market Compromise </a:t>
            </a:r>
            <a:r>
              <a:rPr lang="en-US" sz="1800" i="1" dirty="0"/>
              <a:t>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Need to enact State Transfer Statutes</a:t>
            </a:r>
          </a:p>
          <a:p>
            <a:pPr lvl="0"/>
            <a:r>
              <a:rPr lang="en-US" dirty="0"/>
              <a:t>Revised NCOIL Model</a:t>
            </a:r>
          </a:p>
          <a:p>
            <a:pPr lvl="0"/>
            <a:r>
              <a:rPr lang="en-US" dirty="0"/>
              <a:t>State Transfer Statute Requirements</a:t>
            </a:r>
          </a:p>
          <a:p>
            <a:pPr lvl="1"/>
            <a:r>
              <a:rPr lang="en-US" dirty="0"/>
              <a:t>Disclosures to be provided to Payees</a:t>
            </a:r>
          </a:p>
          <a:p>
            <a:pPr lvl="1"/>
            <a:r>
              <a:rPr lang="en-US" dirty="0"/>
              <a:t>Notice to “Interested Parties”</a:t>
            </a:r>
          </a:p>
          <a:p>
            <a:pPr lvl="1"/>
            <a:r>
              <a:rPr lang="en-US" dirty="0"/>
              <a:t>Requires a hearing and court </a:t>
            </a:r>
            <a:r>
              <a:rPr lang="en-US" dirty="0" smtClean="0"/>
              <a:t>approval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071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Primary/Secondary </a:t>
            </a:r>
            <a:br>
              <a:rPr lang="en-US" dirty="0"/>
            </a:br>
            <a:r>
              <a:rPr lang="en-US" dirty="0"/>
              <a:t>Market Compromise </a:t>
            </a:r>
            <a:r>
              <a:rPr lang="en-US" sz="1800" i="1" dirty="0"/>
              <a:t>(</a:t>
            </a:r>
            <a:r>
              <a:rPr lang="en-US" sz="1800" i="1" dirty="0" smtClean="0"/>
              <a:t>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Required findings in court order</a:t>
            </a:r>
          </a:p>
          <a:p>
            <a:pPr lvl="1"/>
            <a:r>
              <a:rPr lang="en-US" dirty="0"/>
              <a:t>Transfer is in Payee’s “best interest”</a:t>
            </a:r>
          </a:p>
          <a:p>
            <a:pPr lvl="1"/>
            <a:r>
              <a:rPr lang="en-US" dirty="0"/>
              <a:t>Payee admonished to seek independent professional advice</a:t>
            </a:r>
          </a:p>
          <a:p>
            <a:pPr lvl="1"/>
            <a:r>
              <a:rPr lang="en-US" dirty="0"/>
              <a:t>Transfer does not contravene court order or statute</a:t>
            </a:r>
          </a:p>
          <a:p>
            <a:pPr lvl="0"/>
            <a:r>
              <a:rPr lang="en-US" dirty="0"/>
              <a:t>Interested Parties, including Issuers/Obligors, receive notice of transfer and can appear in Court, but are not required to do so</a:t>
            </a:r>
          </a:p>
        </p:txBody>
      </p:sp>
    </p:spTree>
    <p:extLst>
      <p:ext uri="{BB962C8B-B14F-4D97-AF65-F5344CB8AC3E}">
        <p14:creationId xmlns:p14="http://schemas.microsoft.com/office/powerpoint/2010/main" val="126824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Primary/Secondary </a:t>
            </a:r>
            <a:br>
              <a:rPr lang="en-US" dirty="0"/>
            </a:br>
            <a:r>
              <a:rPr lang="en-US" dirty="0"/>
              <a:t>Market Compromise </a:t>
            </a:r>
            <a:r>
              <a:rPr lang="en-US" sz="1800" i="1" dirty="0"/>
              <a:t>(</a:t>
            </a:r>
            <a:r>
              <a:rPr lang="en-US" sz="1800" i="1" dirty="0" smtClean="0"/>
              <a:t>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Indemnity obligations imposed on Transferee</a:t>
            </a:r>
          </a:p>
          <a:p>
            <a:pPr lvl="0"/>
            <a:r>
              <a:rPr lang="en-US" dirty="0"/>
              <a:t>Procedures must be adopted for life-contingent payment </a:t>
            </a:r>
            <a:r>
              <a:rPr lang="en-US" dirty="0" smtClean="0"/>
              <a:t>streams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074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Wisconsin Transfers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48 </a:t>
            </a:r>
            <a:r>
              <a:rPr lang="en-US" dirty="0" smtClean="0"/>
              <a:t>other States </a:t>
            </a:r>
            <a:r>
              <a:rPr lang="en-US" dirty="0"/>
              <a:t>have enacted Structured Settlement Transfer Statutes</a:t>
            </a:r>
          </a:p>
          <a:p>
            <a:pPr lvl="0"/>
            <a:r>
              <a:rPr lang="en-US" dirty="0"/>
              <a:t>All require court </a:t>
            </a:r>
            <a:r>
              <a:rPr lang="en-US" dirty="0" smtClean="0"/>
              <a:t>review and approval </a:t>
            </a:r>
            <a:endParaRPr lang="en-US" dirty="0"/>
          </a:p>
          <a:p>
            <a:pPr lvl="0"/>
            <a:r>
              <a:rPr lang="en-US" dirty="0"/>
              <a:t>Based on NCOIL</a:t>
            </a:r>
          </a:p>
          <a:p>
            <a:pPr lvl="0"/>
            <a:r>
              <a:rPr lang="en-US" dirty="0"/>
              <a:t>Comply with 26 USC </a:t>
            </a:r>
            <a:r>
              <a:rPr lang="en-US" dirty="0" smtClean="0"/>
              <a:t>5891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766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Wisconsin Transfers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Funding Companies </a:t>
            </a:r>
            <a:r>
              <a:rPr lang="en-US" dirty="0" smtClean="0"/>
              <a:t>now complete </a:t>
            </a:r>
            <a:r>
              <a:rPr lang="en-US" dirty="0"/>
              <a:t>transfers with Wisconsin residents under other States </a:t>
            </a:r>
            <a:r>
              <a:rPr lang="en-US" dirty="0" smtClean="0"/>
              <a:t>transfer statutes </a:t>
            </a:r>
            <a:endParaRPr lang="en-US" dirty="0"/>
          </a:p>
          <a:p>
            <a:pPr lvl="0"/>
            <a:r>
              <a:rPr lang="en-US" dirty="0"/>
              <a:t>Use statute where Issuer/Obligor is based, in accordance with 26 USC 5891</a:t>
            </a:r>
          </a:p>
          <a:p>
            <a:pPr lvl="0"/>
            <a:r>
              <a:rPr lang="en-US" dirty="0" smtClean="0"/>
              <a:t>Result: Wisconsin </a:t>
            </a:r>
            <a:r>
              <a:rPr lang="en-US" dirty="0"/>
              <a:t>residents are governed by multiple, other State </a:t>
            </a:r>
            <a:r>
              <a:rPr lang="en-US" dirty="0" smtClean="0"/>
              <a:t>statutes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7316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Discount Rates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Discount rate applied to future payment stream determines the purchase price to Payee</a:t>
            </a:r>
          </a:p>
          <a:p>
            <a:pPr lvl="0"/>
            <a:r>
              <a:rPr lang="en-US" dirty="0"/>
              <a:t>Primary elements that determine discount rates</a:t>
            </a:r>
          </a:p>
          <a:p>
            <a:pPr lvl="1"/>
            <a:r>
              <a:rPr lang="en-US" dirty="0"/>
              <a:t>Cost of funds</a:t>
            </a:r>
          </a:p>
          <a:p>
            <a:pPr lvl="1"/>
            <a:r>
              <a:rPr lang="en-US" dirty="0"/>
              <a:t>Timing of payments</a:t>
            </a:r>
          </a:p>
          <a:p>
            <a:pPr lvl="1"/>
            <a:r>
              <a:rPr lang="en-US" dirty="0"/>
              <a:t>Creditworthiness of Issuer/Structured Settlement </a:t>
            </a:r>
            <a:r>
              <a:rPr lang="en-US" dirty="0" smtClean="0"/>
              <a:t>Obligor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000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Discount Rates </a:t>
            </a:r>
            <a:r>
              <a:rPr lang="en-US" sz="1800" i="1" dirty="0" smtClean="0"/>
              <a:t>(continued)</a:t>
            </a:r>
            <a:endParaRPr lang="en-US" sz="18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/>
              <a:t>Factors that impact discount rates</a:t>
            </a:r>
          </a:p>
          <a:p>
            <a:pPr lvl="1"/>
            <a:r>
              <a:rPr lang="en-US" dirty="0"/>
              <a:t>Buying fixed rate, long-term deals with short-term credit facilities </a:t>
            </a:r>
            <a:r>
              <a:rPr lang="en-US" dirty="0" smtClean="0"/>
              <a:t>— </a:t>
            </a:r>
            <a:r>
              <a:rPr lang="en-US" dirty="0"/>
              <a:t>funds borrowed at variable rates</a:t>
            </a:r>
          </a:p>
          <a:p>
            <a:pPr lvl="1"/>
            <a:r>
              <a:rPr lang="en-US" dirty="0"/>
              <a:t>General economic conditions</a:t>
            </a:r>
          </a:p>
          <a:p>
            <a:pPr lvl="1"/>
            <a:r>
              <a:rPr lang="en-US" dirty="0"/>
              <a:t>Size of the transaction</a:t>
            </a:r>
          </a:p>
          <a:p>
            <a:pPr lvl="1"/>
            <a:r>
              <a:rPr lang="en-US" dirty="0"/>
              <a:t>Alternative investment yields</a:t>
            </a:r>
          </a:p>
          <a:p>
            <a:pPr lvl="1"/>
            <a:r>
              <a:rPr lang="en-US" dirty="0"/>
              <a:t>Likelihood of court approval</a:t>
            </a:r>
          </a:p>
          <a:p>
            <a:pPr lvl="1"/>
            <a:r>
              <a:rPr lang="en-US" dirty="0"/>
              <a:t>Transaction </a:t>
            </a:r>
            <a:r>
              <a:rPr lang="en-US" dirty="0" smtClean="0"/>
              <a:t>documents</a:t>
            </a:r>
          </a:p>
          <a:p>
            <a:pPr lvl="1"/>
            <a:r>
              <a:rPr lang="en-US" dirty="0" smtClean="0"/>
              <a:t>Illiquidity for investors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925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400" dirty="0"/>
              <a:t>Executive Director/General Counsel of National Association of Settlement Purchasers (NASP) (2002 to the present)</a:t>
            </a:r>
          </a:p>
          <a:p>
            <a:pPr lvl="0"/>
            <a:r>
              <a:rPr lang="en-US" sz="2400" dirty="0"/>
              <a:t>Former General Counsel of funding company (1997-2001)</a:t>
            </a:r>
          </a:p>
          <a:p>
            <a:pPr lvl="0"/>
            <a:r>
              <a:rPr lang="en-US" sz="2400" dirty="0"/>
              <a:t>Active </a:t>
            </a:r>
            <a:r>
              <a:rPr lang="en-US" sz="2400" dirty="0" smtClean="0"/>
              <a:t>in </a:t>
            </a:r>
            <a:r>
              <a:rPr lang="en-US" sz="2400" dirty="0"/>
              <a:t>structured settlement industry </a:t>
            </a:r>
            <a:r>
              <a:rPr lang="en-US" sz="2400" dirty="0" smtClean="0"/>
              <a:t>since </a:t>
            </a:r>
            <a:r>
              <a:rPr lang="en-US" sz="2400" dirty="0"/>
              <a:t>1992</a:t>
            </a:r>
          </a:p>
        </p:txBody>
      </p:sp>
    </p:spTree>
    <p:extLst>
      <p:ext uri="{BB962C8B-B14F-4D97-AF65-F5344CB8AC3E}">
        <p14:creationId xmlns:p14="http://schemas.microsoft.com/office/powerpoint/2010/main" val="1909014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Discount Rates </a:t>
            </a:r>
            <a:r>
              <a:rPr lang="en-US" sz="1800" i="1" dirty="0"/>
              <a:t>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Deal expenses </a:t>
            </a:r>
            <a:r>
              <a:rPr lang="en-US" dirty="0" smtClean="0"/>
              <a:t>— </a:t>
            </a:r>
            <a:r>
              <a:rPr lang="en-US" dirty="0"/>
              <a:t>attorneys fees, court costs, administrative fees</a:t>
            </a:r>
          </a:p>
          <a:p>
            <a:pPr lvl="1"/>
            <a:r>
              <a:rPr lang="en-US" dirty="0"/>
              <a:t>Marketing costs</a:t>
            </a:r>
          </a:p>
          <a:p>
            <a:pPr lvl="1"/>
            <a:r>
              <a:rPr lang="en-US" dirty="0"/>
              <a:t>General overhead</a:t>
            </a:r>
          </a:p>
          <a:p>
            <a:pPr lvl="1"/>
            <a:r>
              <a:rPr lang="en-US" dirty="0"/>
              <a:t>Guaranteed v. life-contingent payments</a:t>
            </a:r>
          </a:p>
          <a:p>
            <a:pPr lvl="1"/>
            <a:r>
              <a:rPr lang="en-US" dirty="0"/>
              <a:t>Servicing costs</a:t>
            </a:r>
          </a:p>
          <a:p>
            <a:pPr lvl="1"/>
            <a:r>
              <a:rPr lang="en-US" dirty="0"/>
              <a:t>Esoteric nature of assets</a:t>
            </a:r>
          </a:p>
          <a:p>
            <a:pPr lvl="1"/>
            <a:r>
              <a:rPr lang="en-US" dirty="0"/>
              <a:t>Profit expectations of Transferee </a:t>
            </a:r>
          </a:p>
        </p:txBody>
      </p:sp>
    </p:spTree>
    <p:extLst>
      <p:ext uri="{BB962C8B-B14F-4D97-AF65-F5344CB8AC3E}">
        <p14:creationId xmlns:p14="http://schemas.microsoft.com/office/powerpoint/2010/main" val="819859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Discount Rates </a:t>
            </a:r>
            <a:r>
              <a:rPr lang="en-US" sz="1800" i="1" dirty="0"/>
              <a:t>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/>
              <a:t>Unique Risks</a:t>
            </a:r>
          </a:p>
          <a:p>
            <a:pPr lvl="1"/>
            <a:r>
              <a:rPr lang="en-US" dirty="0"/>
              <a:t>Issuer administrative issues</a:t>
            </a:r>
          </a:p>
          <a:p>
            <a:pPr lvl="1"/>
            <a:r>
              <a:rPr lang="en-US" dirty="0"/>
              <a:t>ELNY/NY Liquidation </a:t>
            </a:r>
            <a:r>
              <a:rPr lang="en-US" dirty="0" smtClean="0"/>
              <a:t>Bureau</a:t>
            </a:r>
          </a:p>
          <a:p>
            <a:pPr lvl="1"/>
            <a:r>
              <a:rPr lang="en-US" dirty="0" smtClean="0"/>
              <a:t>Annuity Issuer downgrades:  Some annuity issuers, previously rated AA, now unrated or non-investment grade</a:t>
            </a:r>
          </a:p>
          <a:p>
            <a:pPr lvl="1"/>
            <a:r>
              <a:rPr lang="en-US" dirty="0" smtClean="0"/>
              <a:t>Mortality risks with life-contingent payments</a:t>
            </a:r>
          </a:p>
          <a:p>
            <a:pPr lvl="1"/>
            <a:r>
              <a:rPr lang="en-US" dirty="0" smtClean="0"/>
              <a:t>20, 30, 40 year payouts create uncertainty and additional risk</a:t>
            </a:r>
          </a:p>
          <a:p>
            <a:pPr lvl="1"/>
            <a:r>
              <a:rPr lang="en-US" dirty="0" smtClean="0"/>
              <a:t>Assets are EXTREMELY illiquid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20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Discount Rates —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What’s the best deal for the Payee?</a:t>
            </a:r>
          </a:p>
          <a:p>
            <a:pPr lvl="1"/>
            <a:r>
              <a:rPr lang="en-US" dirty="0"/>
              <a:t>Selling more payments at a lower discount rate?</a:t>
            </a:r>
          </a:p>
          <a:p>
            <a:pPr lvl="1"/>
            <a:r>
              <a:rPr lang="en-US" dirty="0"/>
              <a:t>Selling fewer payments at a higher discount rate?</a:t>
            </a:r>
          </a:p>
          <a:p>
            <a:pPr lvl="1"/>
            <a:r>
              <a:rPr lang="en-US" dirty="0"/>
              <a:t>Monthlies v. lump sums</a:t>
            </a:r>
          </a:p>
          <a:p>
            <a:pPr lvl="1"/>
            <a:r>
              <a:rPr lang="en-US" dirty="0"/>
              <a:t>Payments that start immediately v. payments that start far in the future</a:t>
            </a:r>
          </a:p>
          <a:p>
            <a:pPr lvl="1"/>
            <a:r>
              <a:rPr lang="en-US" dirty="0"/>
              <a:t>Payee’s </a:t>
            </a:r>
            <a:r>
              <a:rPr lang="en-US" dirty="0" smtClean="0"/>
              <a:t>circumstances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568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Miscellaneous Myths &amp; </a:t>
            </a:r>
            <a:br>
              <a:rPr lang="en-US" dirty="0" smtClean="0"/>
            </a:br>
            <a:r>
              <a:rPr lang="en-US" dirty="0" smtClean="0"/>
              <a:t>Current Issues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81100" y="2589917"/>
            <a:ext cx="2743200" cy="470532"/>
          </a:xfrm>
        </p:spPr>
        <p:txBody>
          <a:bodyPr/>
          <a:lstStyle/>
          <a:p>
            <a:r>
              <a:rPr lang="en-US" dirty="0" smtClean="0"/>
              <a:t>Myth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8200" y="3130751"/>
            <a:ext cx="3429000" cy="3300289"/>
          </a:xfrm>
        </p:spPr>
        <p:txBody>
          <a:bodyPr/>
          <a:lstStyle/>
          <a:p>
            <a:r>
              <a:rPr lang="en-US" dirty="0"/>
              <a:t>All payees sell their structured settlement </a:t>
            </a:r>
            <a:r>
              <a:rPr lang="en-US" dirty="0" smtClean="0"/>
              <a:t>payments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69006" y="2589917"/>
            <a:ext cx="2743200" cy="470532"/>
          </a:xfrm>
        </p:spPr>
        <p:txBody>
          <a:bodyPr/>
          <a:lstStyle/>
          <a:p>
            <a:r>
              <a:rPr lang="en-US" dirty="0" smtClean="0"/>
              <a:t>Truth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6106" y="3130751"/>
            <a:ext cx="3429000" cy="3300289"/>
          </a:xfrm>
        </p:spPr>
        <p:txBody>
          <a:bodyPr/>
          <a:lstStyle/>
          <a:p>
            <a:r>
              <a:rPr lang="en-US" dirty="0"/>
              <a:t>A relatively small number of those receiving structured settlement payments have a need for liquidity; most liquidate only what they need to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38200" y="2220585"/>
            <a:ext cx="7301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Structured Settlement Myths: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181100" y="3060449"/>
            <a:ext cx="27432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  <a:alpha val="9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269006" y="3060449"/>
            <a:ext cx="27432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  <a:alpha val="9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6056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Miscellaneous Myths &amp; </a:t>
            </a:r>
            <a:br>
              <a:rPr lang="en-US" dirty="0"/>
            </a:br>
            <a:r>
              <a:rPr lang="en-US" dirty="0"/>
              <a:t>Current Issues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Myth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Payees who assign their structured settlement payments for a lump sum are foolish and ignorant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Truth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Payees know their financial and personal situation better than anyone else</a:t>
            </a:r>
            <a:r>
              <a:rPr lang="en-US" dirty="0" smtClean="0"/>
              <a:t>. They understand </a:t>
            </a:r>
            <a:r>
              <a:rPr lang="en-US" dirty="0"/>
              <a:t>what they are getting and what they are giving up and </a:t>
            </a:r>
            <a:r>
              <a:rPr lang="en-US" dirty="0" smtClean="0"/>
              <a:t>they typically </a:t>
            </a:r>
            <a:r>
              <a:rPr lang="en-US" dirty="0"/>
              <a:t>pursue a transfer with a specific need or objective in mind, after considering other options. 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1181100" y="2819479"/>
            <a:ext cx="27432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  <a:alpha val="9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269006" y="2819479"/>
            <a:ext cx="27432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  <a:alpha val="9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7060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Miscellaneous Myths &amp; </a:t>
            </a:r>
            <a:br>
              <a:rPr lang="en-US" dirty="0"/>
            </a:br>
            <a:r>
              <a:rPr lang="en-US" dirty="0"/>
              <a:t>Current Issues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Myth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A robust secondary market hurts the primary market for structured </a:t>
            </a:r>
            <a:r>
              <a:rPr lang="en-US" dirty="0" smtClean="0"/>
              <a:t>settlements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Truth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Having a liquidity options makes structured settlements more valuable and more desirable to Payees</a:t>
            </a:r>
            <a:r>
              <a:rPr lang="en-US" dirty="0" smtClean="0"/>
              <a:t>.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181100" y="2819479"/>
            <a:ext cx="27432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  <a:alpha val="9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269006" y="2819479"/>
            <a:ext cx="27432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  <a:alpha val="9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4055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Miscellaneous Myths &amp; </a:t>
            </a:r>
            <a:br>
              <a:rPr lang="en-US" dirty="0"/>
            </a:br>
            <a:r>
              <a:rPr lang="en-US" dirty="0"/>
              <a:t>Current Issues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Myth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All individuals who are receiving structured settlements are seriously injured, unable to work, and 100% dependent on their structured settlements to </a:t>
            </a:r>
            <a:r>
              <a:rPr lang="en-US" dirty="0" smtClean="0"/>
              <a:t>survive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Truth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Structured settlements are used to settle all kinds of cases </a:t>
            </a:r>
            <a:r>
              <a:rPr lang="en-US" dirty="0" smtClean="0"/>
              <a:t>— </a:t>
            </a:r>
            <a:r>
              <a:rPr lang="en-US" dirty="0"/>
              <a:t>wrongful death cases, inherited structures, beneficiaries </a:t>
            </a:r>
          </a:p>
          <a:p>
            <a:pPr lvl="1"/>
            <a:r>
              <a:rPr lang="en-US" dirty="0" smtClean="0"/>
              <a:t>Payees </a:t>
            </a:r>
            <a:r>
              <a:rPr lang="en-US" dirty="0"/>
              <a:t>recover from their injuries  </a:t>
            </a:r>
          </a:p>
          <a:p>
            <a:pPr lvl="1"/>
            <a:r>
              <a:rPr lang="en-US" dirty="0"/>
              <a:t>People’s circumstances </a:t>
            </a:r>
            <a:r>
              <a:rPr lang="en-US" dirty="0" smtClean="0"/>
              <a:t>change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181100" y="2819479"/>
            <a:ext cx="27432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  <a:alpha val="9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269006" y="2819479"/>
            <a:ext cx="27432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  <a:alpha val="9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2651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Golden Rule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Intent of the NCOIL Model Transfer Statute was to</a:t>
            </a:r>
            <a:r>
              <a:rPr lang="en-US" dirty="0" smtClean="0"/>
              <a:t>:</a:t>
            </a:r>
            <a:endParaRPr lang="en-US" dirty="0"/>
          </a:p>
          <a:p>
            <a:pPr lvl="1"/>
            <a:r>
              <a:rPr lang="en-US" dirty="0"/>
              <a:t>Insure that ALL Payees had liquidity options </a:t>
            </a:r>
          </a:p>
          <a:p>
            <a:pPr lvl="1"/>
            <a:r>
              <a:rPr lang="en-US" dirty="0"/>
              <a:t>Insure that Payees received appropriate information to  make informed decisions</a:t>
            </a:r>
          </a:p>
          <a:p>
            <a:pPr lvl="1"/>
            <a:r>
              <a:rPr lang="en-US" dirty="0"/>
              <a:t>Protect Payees from </a:t>
            </a:r>
            <a:r>
              <a:rPr lang="en-US" dirty="0" smtClean="0"/>
              <a:t>overreaching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787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Golden Rule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Provide Payees the ability to make decisions about their finances and lives</a:t>
            </a:r>
          </a:p>
          <a:p>
            <a:pPr lvl="1"/>
            <a:r>
              <a:rPr lang="en-US" dirty="0"/>
              <a:t>Preserve and protect the value of this financial asset for Payees</a:t>
            </a:r>
          </a:p>
          <a:p>
            <a:pPr lvl="1"/>
            <a:r>
              <a:rPr lang="en-US" dirty="0"/>
              <a:t>Provide a </a:t>
            </a:r>
            <a:r>
              <a:rPr lang="en-US" dirty="0" smtClean="0"/>
              <a:t>gatekeeper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022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2520" y="3881774"/>
            <a:ext cx="6938961" cy="210665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1200" dirty="0"/>
              <a:t>Earl S. </a:t>
            </a:r>
            <a:r>
              <a:rPr lang="en-US" sz="1200" dirty="0" smtClean="0"/>
              <a:t>Nesbitt, </a:t>
            </a:r>
            <a:r>
              <a:rPr lang="en-US" sz="1200" i="1" dirty="0" smtClean="0"/>
              <a:t>Executive </a:t>
            </a:r>
            <a:r>
              <a:rPr lang="en-US" sz="1200" i="1" dirty="0"/>
              <a:t>Director</a:t>
            </a:r>
          </a:p>
          <a:p>
            <a:pPr>
              <a:lnSpc>
                <a:spcPct val="100000"/>
              </a:lnSpc>
            </a:pPr>
            <a:r>
              <a:rPr lang="en-US" sz="1200" dirty="0"/>
              <a:t>National Association of Settlement Purchasers</a:t>
            </a:r>
          </a:p>
          <a:p>
            <a:pPr>
              <a:lnSpc>
                <a:spcPct val="100000"/>
              </a:lnSpc>
            </a:pPr>
            <a:endParaRPr lang="en-US" sz="1200" dirty="0" smtClean="0"/>
          </a:p>
          <a:p>
            <a:pPr>
              <a:lnSpc>
                <a:spcPct val="100000"/>
              </a:lnSpc>
            </a:pPr>
            <a:r>
              <a:rPr lang="en-US" sz="1200" dirty="0" smtClean="0"/>
              <a:t>Nesbitt</a:t>
            </a:r>
            <a:r>
              <a:rPr lang="en-US" sz="1200" dirty="0"/>
              <a:t>, Vassar, &amp; McCown, L.L.P</a:t>
            </a:r>
          </a:p>
          <a:p>
            <a:pPr>
              <a:lnSpc>
                <a:spcPct val="100000"/>
              </a:lnSpc>
            </a:pPr>
            <a:r>
              <a:rPr lang="en-US" sz="1200" dirty="0"/>
              <a:t>15851 Dallas Parkway, Suite 800</a:t>
            </a:r>
          </a:p>
          <a:p>
            <a:pPr>
              <a:lnSpc>
                <a:spcPct val="100000"/>
              </a:lnSpc>
            </a:pPr>
            <a:r>
              <a:rPr lang="en-US" sz="1200" dirty="0"/>
              <a:t>Addison, Texas 75001</a:t>
            </a:r>
          </a:p>
          <a:p>
            <a:pPr>
              <a:lnSpc>
                <a:spcPct val="100000"/>
              </a:lnSpc>
            </a:pPr>
            <a:r>
              <a:rPr lang="en-US" sz="1200" dirty="0" smtClean="0"/>
              <a:t>Ph </a:t>
            </a:r>
            <a:r>
              <a:rPr lang="en-US" sz="1200" dirty="0"/>
              <a:t>972.371.2411</a:t>
            </a:r>
          </a:p>
          <a:p>
            <a:pPr>
              <a:lnSpc>
                <a:spcPct val="100000"/>
              </a:lnSpc>
            </a:pPr>
            <a:r>
              <a:rPr lang="en-US" sz="1200" dirty="0" smtClean="0"/>
              <a:t>Cell </a:t>
            </a:r>
            <a:r>
              <a:rPr lang="en-US" sz="1200" dirty="0"/>
              <a:t>214.755.9594</a:t>
            </a:r>
          </a:p>
          <a:p>
            <a:pPr>
              <a:lnSpc>
                <a:spcPct val="100000"/>
              </a:lnSpc>
            </a:pPr>
            <a:r>
              <a:rPr lang="en-US" sz="1200" dirty="0"/>
              <a:t>Fax 972.371.2410</a:t>
            </a:r>
          </a:p>
          <a:p>
            <a:pPr>
              <a:lnSpc>
                <a:spcPct val="100000"/>
              </a:lnSpc>
            </a:pPr>
            <a:r>
              <a:rPr lang="en-US" sz="1200" dirty="0"/>
              <a:t>E-mail</a:t>
            </a:r>
            <a:r>
              <a:rPr lang="en-US" sz="1200" i="1" dirty="0"/>
              <a:t>: </a:t>
            </a:r>
            <a:r>
              <a:rPr lang="en-US" sz="1200" i="1" dirty="0">
                <a:hlinkClick r:id="rId2"/>
              </a:rPr>
              <a:t>enesbitt@nvmlaw.com</a:t>
            </a:r>
            <a:r>
              <a:rPr lang="en-US" sz="1200" i="1" dirty="0"/>
              <a:t> </a:t>
            </a:r>
            <a:r>
              <a:rPr lang="en-US" sz="1200" dirty="0"/>
              <a:t>or </a:t>
            </a:r>
            <a:r>
              <a:rPr lang="en-US" sz="1200" i="1" dirty="0">
                <a:hlinkClick r:id="rId3"/>
              </a:rPr>
              <a:t>executivedirector@nasp-usa.com</a:t>
            </a:r>
            <a:r>
              <a:rPr lang="en-US" sz="1200" i="1" dirty="0"/>
              <a:t> 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18594" y="2084656"/>
            <a:ext cx="73247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F89F00"/>
                </a:solidFill>
              </a:rPr>
              <a:t>THE END</a:t>
            </a:r>
            <a:endParaRPr lang="en-US" sz="3600" dirty="0">
              <a:solidFill>
                <a:srgbClr val="F89F00"/>
              </a:solidFill>
            </a:endParaRPr>
          </a:p>
        </p:txBody>
      </p:sp>
      <p:pic>
        <p:nvPicPr>
          <p:cNvPr id="6" name="Picture 5" descr="NASP_logotype_white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0" y="1524000"/>
            <a:ext cx="1943100" cy="52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498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br>
              <a:rPr lang="en-US" dirty="0" smtClean="0"/>
            </a:br>
            <a:r>
              <a:rPr lang="en-US" sz="2000" dirty="0" smtClean="0"/>
              <a:t>(of Earl S. Nesbitt)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Personally handled in court or reviewed 1000’s of structured </a:t>
            </a:r>
            <a:r>
              <a:rPr lang="en-US" dirty="0"/>
              <a:t>settlement </a:t>
            </a:r>
            <a:r>
              <a:rPr lang="en-US" dirty="0" smtClean="0"/>
              <a:t>transfers since 1992</a:t>
            </a:r>
            <a:endParaRPr lang="en-US" dirty="0"/>
          </a:p>
          <a:p>
            <a:pPr lvl="0"/>
            <a:r>
              <a:rPr lang="en-US" dirty="0" smtClean="0"/>
              <a:t>Appeared in court on behalf of transferees, investors, and payees relating to structured settlement transfers in Texas and other States</a:t>
            </a:r>
            <a:endParaRPr lang="en-US" dirty="0"/>
          </a:p>
          <a:p>
            <a:pPr lvl="0"/>
            <a:r>
              <a:rPr lang="en-US" dirty="0" smtClean="0"/>
              <a:t>Personally met with hundreds of consumer/payees considering or pursuing structured </a:t>
            </a:r>
            <a:r>
              <a:rPr lang="en-US" dirty="0"/>
              <a:t>settlement </a:t>
            </a:r>
            <a:r>
              <a:rPr lang="en-US" dirty="0" smtClean="0"/>
              <a:t>transfers </a:t>
            </a:r>
            <a:endParaRPr lang="en-US" dirty="0"/>
          </a:p>
          <a:p>
            <a:pPr lvl="0"/>
            <a:r>
              <a:rPr lang="en-US" dirty="0" smtClean="0"/>
              <a:t>Testified before and made presentations to State Legislatures, Regulators, Judges Groups, and Congress, as well as NCOIL and NAIC regarding structured settlement transfer statutes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2702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of Transfer Statutes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400" dirty="0" smtClean="0"/>
              <a:t>Until 1998</a:t>
            </a:r>
            <a:r>
              <a:rPr lang="en-US" sz="2400" dirty="0"/>
              <a:t>, </a:t>
            </a:r>
            <a:r>
              <a:rPr lang="en-US" sz="2400" dirty="0" smtClean="0"/>
              <a:t>structured </a:t>
            </a:r>
            <a:r>
              <a:rPr lang="en-US" sz="2400" dirty="0"/>
              <a:t>settlement transfers were </a:t>
            </a:r>
            <a:r>
              <a:rPr lang="en-US" sz="2400" dirty="0" smtClean="0"/>
              <a:t>unregulated.  No court review or approval required. </a:t>
            </a:r>
          </a:p>
          <a:p>
            <a:r>
              <a:rPr lang="en-US" sz="2400" dirty="0"/>
              <a:t>First state statute regulating the transfer of structured settlement payment rights was in Illinois in 1998. Until then, such transactions were </a:t>
            </a:r>
            <a:r>
              <a:rPr lang="en-US" sz="2400" dirty="0" smtClean="0"/>
              <a:t>private </a:t>
            </a:r>
            <a:r>
              <a:rPr lang="en-US" sz="2400" dirty="0"/>
              <a:t>contracts between consumer payees (as sellers) and funding companies (as buyer).  </a:t>
            </a:r>
            <a:r>
              <a:rPr lang="en-US" sz="2400" dirty="0" smtClean="0"/>
              <a:t> 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4275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Issues with </a:t>
            </a:r>
            <a:br>
              <a:rPr lang="en-US" dirty="0" smtClean="0"/>
            </a:br>
            <a:r>
              <a:rPr lang="en-US" dirty="0" smtClean="0"/>
              <a:t>Non Court-Approved Transfers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No regulation of the market</a:t>
            </a:r>
          </a:p>
          <a:p>
            <a:pPr lvl="0"/>
            <a:r>
              <a:rPr lang="en-US" dirty="0"/>
              <a:t>Plethora of post-closing litigation</a:t>
            </a:r>
          </a:p>
          <a:p>
            <a:pPr lvl="1"/>
            <a:r>
              <a:rPr lang="en-US" dirty="0"/>
              <a:t>Diversions</a:t>
            </a:r>
          </a:p>
          <a:p>
            <a:pPr lvl="1"/>
            <a:r>
              <a:rPr lang="en-US" dirty="0"/>
              <a:t>Garnishments</a:t>
            </a:r>
          </a:p>
          <a:p>
            <a:pPr lvl="1"/>
            <a:r>
              <a:rPr lang="en-US" dirty="0"/>
              <a:t>Security interests in all payments</a:t>
            </a:r>
          </a:p>
          <a:p>
            <a:pPr lvl="1"/>
            <a:r>
              <a:rPr lang="en-US" dirty="0"/>
              <a:t>Limited future liquidity options for Payees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4990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 with Non Court-Approved Transfers</a:t>
            </a:r>
            <a:r>
              <a:rPr lang="en-US" sz="2000" dirty="0" smtClean="0"/>
              <a:t> </a:t>
            </a:r>
            <a:r>
              <a:rPr lang="en-US" sz="2000" i="1" dirty="0" smtClean="0"/>
              <a:t>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1">
              <a:defRPr/>
            </a:pPr>
            <a:r>
              <a:rPr lang="en-US" sz="2400" dirty="0" smtClean="0"/>
              <a:t>Before transfer statutes. No </a:t>
            </a:r>
            <a:r>
              <a:rPr lang="en-US" sz="2400" dirty="0"/>
              <a:t>regulation of the marketplace. No protection for consumer sellers and no clear guidance for responsible investor/purchasers.   </a:t>
            </a:r>
          </a:p>
          <a:p>
            <a:pPr lvl="1">
              <a:defRPr/>
            </a:pPr>
            <a:endParaRPr lang="en-US" sz="2400" dirty="0"/>
          </a:p>
          <a:p>
            <a:pPr lvl="1">
              <a:defRPr/>
            </a:pPr>
            <a:r>
              <a:rPr lang="en-US" sz="2400" dirty="0" smtClean="0"/>
              <a:t>Resulting in significant amount of post-closing </a:t>
            </a:r>
            <a:r>
              <a:rPr lang="en-US" sz="2400" dirty="0"/>
              <a:t>litigation</a:t>
            </a:r>
          </a:p>
          <a:p>
            <a:pPr lvl="2">
              <a:defRPr/>
            </a:pPr>
            <a:r>
              <a:rPr lang="en-US" sz="2000" dirty="0"/>
              <a:t>Some </a:t>
            </a:r>
            <a:r>
              <a:rPr lang="en-US" sz="2000" dirty="0" smtClean="0"/>
              <a:t>consumer/payees </a:t>
            </a:r>
            <a:r>
              <a:rPr lang="en-US" sz="2000" dirty="0"/>
              <a:t>would sell </a:t>
            </a:r>
            <a:r>
              <a:rPr lang="en-US" sz="2000" dirty="0" smtClean="0"/>
              <a:t>payments and be paid, </a:t>
            </a:r>
            <a:r>
              <a:rPr lang="en-US" sz="2000" dirty="0"/>
              <a:t>but then try to keep the very payments they’d sold. </a:t>
            </a:r>
          </a:p>
          <a:p>
            <a:pPr lvl="2">
              <a:defRPr/>
            </a:pPr>
            <a:r>
              <a:rPr lang="en-US" sz="2000" dirty="0"/>
              <a:t>Investors would then sue those </a:t>
            </a:r>
            <a:r>
              <a:rPr lang="en-US" sz="2000" dirty="0" smtClean="0"/>
              <a:t>payees, seeking </a:t>
            </a:r>
            <a:r>
              <a:rPr lang="en-US" sz="2000" dirty="0"/>
              <a:t>to garnish the payments they’d purchased. </a:t>
            </a:r>
          </a:p>
          <a:p>
            <a:pPr lvl="2">
              <a:defRPr/>
            </a:pPr>
            <a:r>
              <a:rPr lang="en-US" sz="2000" dirty="0"/>
              <a:t>Some investors would buy only a portion of </a:t>
            </a:r>
            <a:r>
              <a:rPr lang="en-US" sz="2000" dirty="0" smtClean="0"/>
              <a:t>settlement payments, </a:t>
            </a:r>
            <a:r>
              <a:rPr lang="en-US" sz="2000" dirty="0"/>
              <a:t>but take a security interest in the entire settlement, </a:t>
            </a:r>
            <a:r>
              <a:rPr lang="en-US" sz="2000" dirty="0" smtClean="0"/>
              <a:t>limiting payee’s </a:t>
            </a:r>
            <a:r>
              <a:rPr lang="en-US" sz="2000" dirty="0"/>
              <a:t>remaining liquidity options.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9586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Issues with </a:t>
            </a:r>
            <a:br>
              <a:rPr lang="en-US" dirty="0"/>
            </a:br>
            <a:r>
              <a:rPr lang="en-US" dirty="0"/>
              <a:t>Non Court-Approved </a:t>
            </a:r>
            <a:r>
              <a:rPr lang="en-US" dirty="0" smtClean="0"/>
              <a:t>Transfers </a:t>
            </a:r>
            <a:r>
              <a:rPr lang="en-US" sz="2000" i="1" dirty="0" smtClean="0"/>
              <a:t>(continued)</a:t>
            </a:r>
            <a:endParaRPr lang="en-US" sz="20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Obligors/issuers reacted inconsistently to transactions</a:t>
            </a:r>
          </a:p>
          <a:p>
            <a:pPr lvl="1"/>
            <a:r>
              <a:rPr lang="en-US" dirty="0"/>
              <a:t>Some were cooperative; </a:t>
            </a:r>
            <a:r>
              <a:rPr lang="en-US" dirty="0" smtClean="0"/>
              <a:t>payees </a:t>
            </a:r>
            <a:r>
              <a:rPr lang="en-US" dirty="0"/>
              <a:t>would have liquidity options</a:t>
            </a:r>
          </a:p>
          <a:p>
            <a:pPr lvl="1"/>
            <a:r>
              <a:rPr lang="en-US" dirty="0"/>
              <a:t>Others were resistant and would refuse to acknowledge/cooperate in such transactions</a:t>
            </a:r>
          </a:p>
          <a:p>
            <a:pPr lvl="1"/>
            <a:r>
              <a:rPr lang="en-US" dirty="0"/>
              <a:t>Uncertainty for Funding </a:t>
            </a:r>
            <a:r>
              <a:rPr lang="en-US" dirty="0" smtClean="0"/>
              <a:t>Companies</a:t>
            </a:r>
          </a:p>
          <a:p>
            <a:pPr lvl="1"/>
            <a:r>
              <a:rPr lang="en-US" dirty="0" smtClean="0"/>
              <a:t>Bad </a:t>
            </a:r>
            <a:r>
              <a:rPr lang="en-US" dirty="0"/>
              <a:t>for </a:t>
            </a:r>
            <a:r>
              <a:rPr lang="en-US" dirty="0" smtClean="0"/>
              <a:t>consumer/payees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90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Issues with </a:t>
            </a:r>
            <a:br>
              <a:rPr lang="en-US" dirty="0"/>
            </a:br>
            <a:r>
              <a:rPr lang="en-US" dirty="0"/>
              <a:t>Non Court-Approved Transfers </a:t>
            </a:r>
            <a:r>
              <a:rPr lang="en-US" sz="2000" i="1" dirty="0"/>
              <a:t>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Uncertain tax consequences for payees/consumers, annuity issuers, and investors who purchased structured settlement payments</a:t>
            </a:r>
          </a:p>
          <a:p>
            <a:r>
              <a:rPr lang="en-US" sz="2400" dirty="0" smtClean="0"/>
              <a:t>Some parties who “set up” structured settlements were concerned that unfettered buying and selling structured settlement payments could adversely impact their business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30220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Early Proposed Provisions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Issuer/Obligor “Veto Power”</a:t>
            </a:r>
          </a:p>
          <a:p>
            <a:pPr lvl="0"/>
            <a:r>
              <a:rPr lang="en-US" dirty="0"/>
              <a:t>“Imminent financial hardship” of Payee standard</a:t>
            </a:r>
          </a:p>
          <a:p>
            <a:pPr lvl="0"/>
            <a:r>
              <a:rPr lang="en-US" dirty="0"/>
              <a:t>Multi-jurisdictional compliance</a:t>
            </a:r>
          </a:p>
          <a:p>
            <a:pPr lvl="0"/>
            <a:r>
              <a:rPr lang="en-US" dirty="0"/>
              <a:t>Extraterritorial reach of statutes</a:t>
            </a:r>
          </a:p>
          <a:p>
            <a:pPr marL="228600" indent="0">
              <a:buNone/>
            </a:pPr>
            <a:r>
              <a:rPr lang="en-US" b="1" dirty="0" smtClean="0"/>
              <a:t>Generally</a:t>
            </a:r>
            <a:r>
              <a:rPr lang="en-US" sz="2000" b="1" dirty="0" smtClean="0"/>
              <a:t> </a:t>
            </a:r>
            <a:r>
              <a:rPr lang="en-US" sz="2000" b="1" dirty="0"/>
              <a:t>rejected by </a:t>
            </a:r>
            <a:r>
              <a:rPr lang="en-US" sz="2000" b="1" dirty="0" smtClean="0"/>
              <a:t>State Legislatures </a:t>
            </a:r>
            <a:r>
              <a:rPr lang="en-US" sz="2000" b="1" dirty="0"/>
              <a:t>or market </a:t>
            </a:r>
            <a:r>
              <a:rPr lang="en-US" sz="2000" b="1" dirty="0" smtClean="0"/>
              <a:t>participants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24040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Relationship Id="rId4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Formal">
  <a:themeElements>
    <a:clrScheme name="Custom 5">
      <a:dk1>
        <a:srgbClr val="534239"/>
      </a:dk1>
      <a:lt1>
        <a:srgbClr val="FFFFFF"/>
      </a:lt1>
      <a:dk2>
        <a:srgbClr val="3D3A48"/>
      </a:dk2>
      <a:lt2>
        <a:srgbClr val="E1DFD1"/>
      </a:lt2>
      <a:accent1>
        <a:srgbClr val="907F76"/>
      </a:accent1>
      <a:accent2>
        <a:srgbClr val="A46645"/>
      </a:accent2>
      <a:accent3>
        <a:srgbClr val="CD9C47"/>
      </a:accent3>
      <a:accent4>
        <a:srgbClr val="9A92CD"/>
      </a:accent4>
      <a:accent5>
        <a:srgbClr val="7D639B"/>
      </a:accent5>
      <a:accent6>
        <a:srgbClr val="733678"/>
      </a:accent6>
      <a:hlink>
        <a:srgbClr val="F5A413"/>
      </a:hlink>
      <a:folHlink>
        <a:srgbClr val="ABA293"/>
      </a:folHlink>
    </a:clrScheme>
    <a:fontScheme name="Formal">
      <a:majorFont>
        <a:latin typeface="Garamond"/>
        <a:ea typeface=""/>
        <a:cs typeface=""/>
        <a:font script="Jpan" typeface="ヒラギノ明朝 Pro W3"/>
        <a:font script="Hans" typeface="宋体"/>
        <a:font script="Hant" typeface="新細明體"/>
      </a:majorFont>
      <a:minorFont>
        <a:latin typeface="Garamond"/>
        <a:ea typeface=""/>
        <a:cs typeface=""/>
        <a:font script="Jpan" typeface="ヒラギノ明朝 Pro W3"/>
        <a:font script="Hans" typeface="宋体"/>
        <a:font script="Hant" typeface="新細明體"/>
      </a:minorFont>
    </a:fontScheme>
    <a:fmtScheme name="Form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0000"/>
                <a:satMod val="200000"/>
              </a:schemeClr>
              <a:schemeClr val="phClr">
                <a:shade val="90000"/>
                <a:satMod val="150000"/>
              </a:schemeClr>
            </a:duotone>
          </a:blip>
          <a:tile tx="0" ty="0" sx="50000" sy="5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80000"/>
                <a:satMod val="135000"/>
              </a:schemeClr>
              <a:schemeClr val="phClr">
                <a:shade val="80000"/>
                <a:satMod val="150000"/>
              </a:schemeClr>
            </a:duotone>
          </a:blip>
          <a:tile tx="0" ty="0" sx="65000" sy="65000" flip="none" algn="tl"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>
              <a:shade val="90000"/>
              <a:alpha val="90000"/>
            </a:schemeClr>
          </a:solidFill>
          <a:prstDash val="solid"/>
          <a:miter/>
        </a:ln>
        <a:ln w="38100" cap="flat" cmpd="sng" algn="ctr">
          <a:solidFill>
            <a:schemeClr val="phClr">
              <a:shade val="85000"/>
              <a:alpha val="90000"/>
              <a:satMod val="125000"/>
            </a:schemeClr>
          </a:solidFill>
          <a:prstDash val="solid"/>
          <a:miter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88900" dist="38100" dir="5400000" sx="101000" sy="101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morning" dir="t">
              <a:rot lat="0" lon="0" rev="6000000"/>
            </a:lightRig>
          </a:scene3d>
          <a:sp3d prstMaterial="metal">
            <a:bevelT w="25400" h="12700" prst="artDeco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3">
            <a:duotone>
              <a:schemeClr val="phClr">
                <a:tint val="50000"/>
                <a:satMod val="250000"/>
              </a:schemeClr>
              <a:schemeClr val="phClr">
                <a:shade val="80000"/>
                <a:satMod val="175000"/>
              </a:schemeClr>
            </a:duotone>
          </a:blip>
          <a:stretch/>
        </a:blipFill>
        <a:blipFill rotWithShape="1">
          <a:blip xmlns:r="http://schemas.openxmlformats.org/officeDocument/2006/relationships" r:embed="rId4">
            <a:duotone>
              <a:schemeClr val="phClr">
                <a:tint val="10000"/>
                <a:satMod val="260000"/>
                <a:lumMod val="115000"/>
              </a:schemeClr>
              <a:schemeClr val="phClr">
                <a:shade val="75000"/>
                <a:satMod val="175000"/>
                <a:lumMod val="105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Formal.thmx</Template>
  <TotalTime>149</TotalTime>
  <Words>1258</Words>
  <Application>Microsoft Office PowerPoint</Application>
  <PresentationFormat>On-screen Show (4:3)</PresentationFormat>
  <Paragraphs>174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3" baseType="lpstr">
      <vt:lpstr>Arial</vt:lpstr>
      <vt:lpstr>Garamond</vt:lpstr>
      <vt:lpstr>Wingdings</vt:lpstr>
      <vt:lpstr>Formal</vt:lpstr>
      <vt:lpstr>Structured Settlement Transfers</vt:lpstr>
      <vt:lpstr>Background</vt:lpstr>
      <vt:lpstr>Background (of Earl S. Nesbitt)</vt:lpstr>
      <vt:lpstr>History of Transfer Statutes</vt:lpstr>
      <vt:lpstr>Issues with  Non Court-Approved Transfers</vt:lpstr>
      <vt:lpstr>Issues with Non Court-Approved Transfers (continued)</vt:lpstr>
      <vt:lpstr>Issues with  Non Court-Approved Transfers (continued)</vt:lpstr>
      <vt:lpstr>Issues with  Non Court-Approved Transfers (continued)</vt:lpstr>
      <vt:lpstr>Early Proposed Provisions</vt:lpstr>
      <vt:lpstr>NCOIL Model Structured Settlement Transfer Statute</vt:lpstr>
      <vt:lpstr>The Primary/Secondary  Market Compromise</vt:lpstr>
      <vt:lpstr>The Primary/Secondary  Market Compromise (continued)</vt:lpstr>
      <vt:lpstr>The Primary/Secondary  Market Compromise (continued)</vt:lpstr>
      <vt:lpstr>The Primary/Secondary  Market Compromise (continued)</vt:lpstr>
      <vt:lpstr>The Primary/Secondary  Market Compromise (continued)</vt:lpstr>
      <vt:lpstr>Wisconsin Transfers</vt:lpstr>
      <vt:lpstr>Wisconsin Transfers</vt:lpstr>
      <vt:lpstr>Discount Rates</vt:lpstr>
      <vt:lpstr>Discount Rates (continued)</vt:lpstr>
      <vt:lpstr>Discount Rates (continued)</vt:lpstr>
      <vt:lpstr>Discount Rates (continued)</vt:lpstr>
      <vt:lpstr>Discount Rates — Examples</vt:lpstr>
      <vt:lpstr>Miscellaneous Myths &amp;  Current Issues</vt:lpstr>
      <vt:lpstr>Miscellaneous Myths &amp;  Current Issues</vt:lpstr>
      <vt:lpstr>Miscellaneous Myths &amp;  Current Issues</vt:lpstr>
      <vt:lpstr>Miscellaneous Myths &amp;  Current Issues</vt:lpstr>
      <vt:lpstr>The Golden Rule</vt:lpstr>
      <vt:lpstr>The Golden Rule</vt:lpstr>
      <vt:lpstr>PowerPoint Presentation</vt:lpstr>
    </vt:vector>
  </TitlesOfParts>
  <Company>Metography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Structured Settlement Transfers</dc:title>
  <dc:creator>Mary Beth Sanders</dc:creator>
  <cp:lastModifiedBy>Learned, Julie</cp:lastModifiedBy>
  <cp:revision>27</cp:revision>
  <cp:lastPrinted>2014-07-30T20:11:47Z</cp:lastPrinted>
  <dcterms:created xsi:type="dcterms:W3CDTF">2014-07-29T17:41:19Z</dcterms:created>
  <dcterms:modified xsi:type="dcterms:W3CDTF">2014-07-30T20:12:21Z</dcterms:modified>
</cp:coreProperties>
</file>