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F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2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>
            <a:normAutofit/>
          </a:bodyPr>
          <a:lstStyle>
            <a:lvl1pPr>
              <a:lnSpc>
                <a:spcPct val="95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NASP_logotype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457200"/>
            <a:ext cx="3108960" cy="84328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3759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1313759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066360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661647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1068365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661647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036320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1036320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11768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169651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69651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5730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435730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2348947"/>
            <a:ext cx="2743200" cy="47053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 cap="all" spc="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889781"/>
            <a:ext cx="3429000" cy="3300289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2348947"/>
            <a:ext cx="2743200" cy="47053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1" cap="all" spc="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889781"/>
            <a:ext cx="3429000" cy="3300289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9861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1249861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002462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1030346"/>
            <a:ext cx="7543800" cy="1190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552280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86128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86128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386128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5890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SP_logotype_white.pn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05" y="226443"/>
            <a:ext cx="1943100" cy="527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228600" algn="l" defTabSz="914400" rtl="0" eaLnBrk="1" latinLnBrk="0" hangingPunct="1">
        <a:lnSpc>
          <a:spcPct val="90000"/>
        </a:lnSpc>
        <a:spcBef>
          <a:spcPts val="2000"/>
        </a:spcBef>
        <a:buClr>
          <a:srgbClr val="F89F00"/>
        </a:buClr>
        <a:buSzPct val="12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8600" algn="l" defTabSz="914400" rtl="0" eaLnBrk="1" latinLnBrk="0" hangingPunct="1">
        <a:lnSpc>
          <a:spcPct val="90000"/>
        </a:lnSpc>
        <a:spcBef>
          <a:spcPts val="1500"/>
        </a:spcBef>
        <a:buClr>
          <a:srgbClr val="F89F00"/>
        </a:buClr>
        <a:buSzPct val="12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28600" algn="l" defTabSz="914400" rtl="0" eaLnBrk="1" latinLnBrk="0" hangingPunct="1">
        <a:lnSpc>
          <a:spcPct val="90000"/>
        </a:lnSpc>
        <a:spcBef>
          <a:spcPts val="1500"/>
        </a:spcBef>
        <a:buClr>
          <a:srgbClr val="F89F00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28600" algn="l" defTabSz="914400" rtl="0" eaLnBrk="1" latinLnBrk="0" hangingPunct="1">
        <a:lnSpc>
          <a:spcPct val="90000"/>
        </a:lnSpc>
        <a:spcBef>
          <a:spcPts val="1500"/>
        </a:spcBef>
        <a:buClr>
          <a:srgbClr val="F89F00"/>
        </a:buClr>
        <a:buSzPct val="9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28600" algn="l" defTabSz="914400" rtl="0" eaLnBrk="1" latinLnBrk="0" hangingPunct="1">
        <a:lnSpc>
          <a:spcPct val="90000"/>
        </a:lnSpc>
        <a:spcBef>
          <a:spcPts val="1500"/>
        </a:spcBef>
        <a:buClr>
          <a:srgbClr val="F89F00"/>
        </a:buClr>
        <a:buSzPct val="9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xecutivedirector@nasp-usa.com" TargetMode="External"/><Relationship Id="rId2" Type="http://schemas.openxmlformats.org/officeDocument/2006/relationships/hyperlink" Target="mailto:enesbitt@nvmlaw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xecutivedirector@nasp-usa.com" TargetMode="External"/><Relationship Id="rId2" Type="http://schemas.openxmlformats.org/officeDocument/2006/relationships/hyperlink" Target="mailto:enesbitt@nvmlaw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Structured Settlement Transfers</a:t>
            </a:r>
            <a:endParaRPr lang="en-US" sz="48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 anchor="ctr" anchorCtr="1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800" dirty="0"/>
              <a:t>Presented </a:t>
            </a:r>
            <a:r>
              <a:rPr lang="en-US" sz="1800" dirty="0" smtClean="0"/>
              <a:t>by: </a:t>
            </a:r>
            <a:r>
              <a:rPr lang="en-US" sz="1800" dirty="0"/>
              <a:t>Earl S. </a:t>
            </a:r>
            <a:r>
              <a:rPr lang="en-US" sz="1800" dirty="0" smtClean="0"/>
              <a:t>Nesbitt, </a:t>
            </a:r>
            <a:r>
              <a:rPr lang="en-US" sz="1800" i="1" dirty="0" smtClean="0"/>
              <a:t>Executive </a:t>
            </a:r>
            <a:r>
              <a:rPr lang="en-US" sz="1800" i="1" dirty="0"/>
              <a:t>Director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National Association of Settlement </a:t>
            </a:r>
            <a:r>
              <a:rPr lang="en-US" sz="1800" dirty="0" smtClean="0"/>
              <a:t>Purchasers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27759" y="4815071"/>
            <a:ext cx="3515468" cy="1438898"/>
          </a:xfrm>
          <a:prstGeom prst="rect">
            <a:avLst/>
          </a:prstGeom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en-US" sz="1400" dirty="0"/>
              <a:t>Nesbitt, Vassar, &amp; McCown, L.L.P</a:t>
            </a:r>
          </a:p>
          <a:p>
            <a:pPr algn="ctr">
              <a:defRPr/>
            </a:pPr>
            <a:r>
              <a:rPr lang="en-US" sz="1400" dirty="0"/>
              <a:t>15851 Dallas Parkway, Suite 800</a:t>
            </a:r>
          </a:p>
          <a:p>
            <a:pPr algn="ctr">
              <a:defRPr/>
            </a:pPr>
            <a:r>
              <a:rPr lang="en-US" sz="1400" dirty="0"/>
              <a:t>Addison, Texas 75001</a:t>
            </a:r>
          </a:p>
          <a:p>
            <a:pPr algn="ctr">
              <a:defRPr/>
            </a:pPr>
            <a:r>
              <a:rPr lang="en-US" sz="1400" dirty="0"/>
              <a:t>Ph. 972.371.2411</a:t>
            </a:r>
          </a:p>
          <a:p>
            <a:pPr algn="ctr">
              <a:defRPr/>
            </a:pPr>
            <a:r>
              <a:rPr lang="en-US" sz="1400" dirty="0"/>
              <a:t>Fax 972.371.2410</a:t>
            </a:r>
          </a:p>
          <a:p>
            <a:pPr algn="ctr">
              <a:defRPr/>
            </a:pPr>
            <a:r>
              <a:rPr lang="en-US" sz="1400" dirty="0"/>
              <a:t>E-mail: </a:t>
            </a:r>
            <a:r>
              <a:rPr lang="en-US" sz="1400" i="1" u="sng" dirty="0">
                <a:hlinkClick r:id="rId2"/>
              </a:rPr>
              <a:t>enesbitt@nvmlaw.com</a:t>
            </a:r>
            <a:r>
              <a:rPr lang="en-US" sz="1400" i="1" u="sng" dirty="0"/>
              <a:t> </a:t>
            </a:r>
            <a:r>
              <a:rPr lang="en-US" sz="1400" dirty="0"/>
              <a:t>or </a:t>
            </a:r>
            <a:r>
              <a:rPr lang="en-US" sz="1400" i="1" dirty="0">
                <a:hlinkClick r:id="rId3"/>
              </a:rPr>
              <a:t>executivedirector@nasp-usa.com</a:t>
            </a:r>
            <a:r>
              <a:rPr lang="en-US" sz="10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89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NCOIL Model Structured Settlement Transfer Statute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8600" lvl="0" indent="0">
              <a:buNone/>
            </a:pPr>
            <a:r>
              <a:rPr lang="en-US" dirty="0"/>
              <a:t>2000 National Conference of Insurance Legislators passed its initial Model Structured Settlement Transfer Statute</a:t>
            </a:r>
          </a:p>
          <a:p>
            <a:pPr lvl="1"/>
            <a:r>
              <a:rPr lang="en-US" dirty="0" smtClean="0"/>
              <a:t>Spirited </a:t>
            </a:r>
            <a:r>
              <a:rPr lang="en-US" dirty="0"/>
              <a:t>debate between the Primary and Secondary Market</a:t>
            </a:r>
          </a:p>
          <a:p>
            <a:pPr lvl="1"/>
            <a:r>
              <a:rPr lang="en-US" dirty="0"/>
              <a:t> Key issues and </a:t>
            </a:r>
            <a:r>
              <a:rPr lang="en-US" dirty="0" smtClean="0"/>
              <a:t>arguments</a:t>
            </a:r>
            <a:endParaRPr lang="en-US" dirty="0"/>
          </a:p>
          <a:p>
            <a:pPr lvl="2"/>
            <a:r>
              <a:rPr lang="en-US" dirty="0"/>
              <a:t>Standard for </a:t>
            </a:r>
            <a:r>
              <a:rPr lang="en-US" dirty="0" smtClean="0"/>
              <a:t>court approval</a:t>
            </a:r>
            <a:endParaRPr lang="en-US" dirty="0"/>
          </a:p>
          <a:p>
            <a:pPr lvl="2"/>
            <a:r>
              <a:rPr lang="en-US" dirty="0"/>
              <a:t>“Insurance Veto Power”</a:t>
            </a:r>
          </a:p>
          <a:p>
            <a:pPr lvl="2"/>
            <a:r>
              <a:rPr lang="en-US" dirty="0"/>
              <a:t>Tax impact of transfers</a:t>
            </a:r>
          </a:p>
          <a:p>
            <a:pPr lvl="2"/>
            <a:r>
              <a:rPr lang="en-US" dirty="0"/>
              <a:t>Regulation of Secondary Market </a:t>
            </a:r>
            <a:r>
              <a:rPr lang="en-US" dirty="0" smtClean="0"/>
              <a:t>desired</a:t>
            </a:r>
          </a:p>
          <a:p>
            <a:pPr lvl="2"/>
            <a:r>
              <a:rPr lang="en-US" dirty="0" smtClean="0"/>
              <a:t>Front-end disclosure also?</a:t>
            </a:r>
          </a:p>
          <a:p>
            <a:pPr lvl="2"/>
            <a:r>
              <a:rPr lang="en-US" dirty="0" smtClean="0"/>
              <a:t>“Small transaction” exceptions?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Primary/Secondary </a:t>
            </a:r>
            <a:br>
              <a:rPr lang="en-US" dirty="0" smtClean="0"/>
            </a:br>
            <a:r>
              <a:rPr lang="en-US" dirty="0" smtClean="0"/>
              <a:t>Market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Late 2000 – </a:t>
            </a:r>
            <a:r>
              <a:rPr lang="en-US" sz="2800" dirty="0" smtClean="0"/>
              <a:t>Interlocking/Reinforcing </a:t>
            </a:r>
            <a:r>
              <a:rPr lang="en-US" sz="2800" dirty="0"/>
              <a:t>State and Federal l</a:t>
            </a:r>
            <a:r>
              <a:rPr lang="en-US" sz="2800" dirty="0" smtClean="0"/>
              <a:t>egislative system</a:t>
            </a:r>
            <a:endParaRPr lang="en-US" sz="2800" dirty="0"/>
          </a:p>
          <a:p>
            <a:r>
              <a:rPr lang="en-US" sz="2800" dirty="0"/>
              <a:t>ALL transfers would have to be court-approved in order to be effective </a:t>
            </a:r>
          </a:p>
        </p:txBody>
      </p:sp>
    </p:spTree>
    <p:extLst>
      <p:ext uri="{BB962C8B-B14F-4D97-AF65-F5344CB8AC3E}">
        <p14:creationId xmlns:p14="http://schemas.microsoft.com/office/powerpoint/2010/main" val="35443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Primary/Secondary </a:t>
            </a:r>
            <a:br>
              <a:rPr lang="en-US" dirty="0"/>
            </a:br>
            <a:r>
              <a:rPr lang="en-US" dirty="0"/>
              <a:t>Market </a:t>
            </a:r>
            <a:r>
              <a:rPr lang="en-US" dirty="0" smtClean="0"/>
              <a:t>Compromise </a:t>
            </a:r>
            <a:r>
              <a:rPr lang="en-US" sz="1800" i="1" dirty="0" smtClean="0"/>
              <a:t>(continued)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26 USC 5891 (Enacted by Congress in January of 2002) </a:t>
            </a:r>
          </a:p>
          <a:p>
            <a:pPr lvl="1"/>
            <a:r>
              <a:rPr lang="en-US" dirty="0"/>
              <a:t>Imposes 40% excise tax on structured settlement transfers that were </a:t>
            </a:r>
            <a:r>
              <a:rPr lang="en-US" b="1" u="sng" dirty="0"/>
              <a:t>not</a:t>
            </a:r>
            <a:r>
              <a:rPr lang="en-US" dirty="0"/>
              <a:t> court-approved</a:t>
            </a:r>
          </a:p>
          <a:p>
            <a:pPr lvl="1"/>
            <a:r>
              <a:rPr lang="en-US" dirty="0"/>
              <a:t>Court-approved transactions (approved in a “qualified order” under “Applicable State Statute”) exempt from excise tax </a:t>
            </a:r>
          </a:p>
          <a:p>
            <a:pPr lvl="1"/>
            <a:r>
              <a:rPr lang="en-US" dirty="0"/>
              <a:t>Resolved tax concerns for Issuers/</a:t>
            </a:r>
            <a:r>
              <a:rPr lang="en-US" dirty="0" smtClean="0"/>
              <a:t>Obligors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Primary/Secondary </a:t>
            </a:r>
            <a:br>
              <a:rPr lang="en-US" dirty="0"/>
            </a:br>
            <a:r>
              <a:rPr lang="en-US" dirty="0"/>
              <a:t>Market Compromise </a:t>
            </a:r>
            <a:r>
              <a:rPr lang="en-US" sz="1800" i="1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Need to enact State Transfer Statutes</a:t>
            </a:r>
          </a:p>
          <a:p>
            <a:pPr lvl="0"/>
            <a:r>
              <a:rPr lang="en-US" dirty="0"/>
              <a:t>Revised NCOIL Model</a:t>
            </a:r>
          </a:p>
          <a:p>
            <a:pPr lvl="0"/>
            <a:r>
              <a:rPr lang="en-US" dirty="0"/>
              <a:t>State Transfer Statute Requirements</a:t>
            </a:r>
          </a:p>
          <a:p>
            <a:pPr lvl="1"/>
            <a:r>
              <a:rPr lang="en-US" dirty="0"/>
              <a:t>Disclosures to be provided to Payees</a:t>
            </a:r>
          </a:p>
          <a:p>
            <a:pPr lvl="1"/>
            <a:r>
              <a:rPr lang="en-US" dirty="0"/>
              <a:t>Notice to “Interested Parties”</a:t>
            </a:r>
          </a:p>
          <a:p>
            <a:pPr lvl="1"/>
            <a:r>
              <a:rPr lang="en-US" dirty="0"/>
              <a:t>Requires a hearing and court </a:t>
            </a:r>
            <a:r>
              <a:rPr lang="en-US" dirty="0" smtClean="0"/>
              <a:t>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Primary/Secondary </a:t>
            </a:r>
            <a:br>
              <a:rPr lang="en-US" dirty="0"/>
            </a:br>
            <a:r>
              <a:rPr lang="en-US" dirty="0"/>
              <a:t>Market Compromise </a:t>
            </a:r>
            <a:r>
              <a:rPr lang="en-US" sz="1800" i="1" dirty="0"/>
              <a:t>(</a:t>
            </a:r>
            <a:r>
              <a:rPr lang="en-US" sz="1800" i="1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Required findings in court order</a:t>
            </a:r>
          </a:p>
          <a:p>
            <a:pPr lvl="1"/>
            <a:r>
              <a:rPr lang="en-US" dirty="0"/>
              <a:t>Transfer is in Payee’s “best interest”</a:t>
            </a:r>
          </a:p>
          <a:p>
            <a:pPr lvl="1"/>
            <a:r>
              <a:rPr lang="en-US" dirty="0"/>
              <a:t>Payee admonished to seek independent professional advice</a:t>
            </a:r>
          </a:p>
          <a:p>
            <a:pPr lvl="1"/>
            <a:r>
              <a:rPr lang="en-US" dirty="0"/>
              <a:t>Transfer does not contravene court order or statute</a:t>
            </a:r>
          </a:p>
          <a:p>
            <a:pPr lvl="0"/>
            <a:r>
              <a:rPr lang="en-US" dirty="0"/>
              <a:t>Interested Parties, including Issuers/Obligors, receive notice of transfer and can appear in Court, but are not required to do so</a:t>
            </a:r>
          </a:p>
        </p:txBody>
      </p:sp>
    </p:spTree>
    <p:extLst>
      <p:ext uri="{BB962C8B-B14F-4D97-AF65-F5344CB8AC3E}">
        <p14:creationId xmlns:p14="http://schemas.microsoft.com/office/powerpoint/2010/main" val="1268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Primary/Secondary </a:t>
            </a:r>
            <a:br>
              <a:rPr lang="en-US" dirty="0"/>
            </a:br>
            <a:r>
              <a:rPr lang="en-US" dirty="0"/>
              <a:t>Market Compromise </a:t>
            </a:r>
            <a:r>
              <a:rPr lang="en-US" sz="1800" i="1" dirty="0"/>
              <a:t>(</a:t>
            </a:r>
            <a:r>
              <a:rPr lang="en-US" sz="1800" i="1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Indemnity obligations imposed on Transferee</a:t>
            </a:r>
          </a:p>
          <a:p>
            <a:pPr lvl="0"/>
            <a:r>
              <a:rPr lang="en-US" dirty="0"/>
              <a:t>Procedures must be adopted for life-contingent payment </a:t>
            </a:r>
            <a:r>
              <a:rPr lang="en-US" dirty="0" smtClean="0"/>
              <a:t>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48 </a:t>
            </a:r>
            <a:r>
              <a:rPr lang="en-US" dirty="0" smtClean="0"/>
              <a:t>other States </a:t>
            </a:r>
            <a:r>
              <a:rPr lang="en-US" dirty="0"/>
              <a:t>have enacted Structured Settlement Transfer Statutes</a:t>
            </a:r>
          </a:p>
          <a:p>
            <a:pPr lvl="0"/>
            <a:r>
              <a:rPr lang="en-US" dirty="0"/>
              <a:t>All require court </a:t>
            </a:r>
            <a:r>
              <a:rPr lang="en-US" dirty="0" smtClean="0"/>
              <a:t>review and approval </a:t>
            </a:r>
            <a:endParaRPr lang="en-US" dirty="0"/>
          </a:p>
          <a:p>
            <a:pPr lvl="0"/>
            <a:r>
              <a:rPr lang="en-US" dirty="0"/>
              <a:t>Based on NCOIL</a:t>
            </a:r>
          </a:p>
          <a:p>
            <a:pPr lvl="0"/>
            <a:r>
              <a:rPr lang="en-US" dirty="0"/>
              <a:t>Comply with 26 USC </a:t>
            </a:r>
            <a:r>
              <a:rPr lang="en-US" dirty="0" smtClean="0"/>
              <a:t>5891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Funding Companies </a:t>
            </a:r>
            <a:r>
              <a:rPr lang="en-US" dirty="0" smtClean="0"/>
              <a:t>now complete </a:t>
            </a:r>
            <a:r>
              <a:rPr lang="en-US" dirty="0"/>
              <a:t>transfers with Wisconsin residents under other States </a:t>
            </a:r>
            <a:r>
              <a:rPr lang="en-US" dirty="0" smtClean="0"/>
              <a:t>transfer statutes </a:t>
            </a:r>
            <a:endParaRPr lang="en-US" dirty="0"/>
          </a:p>
          <a:p>
            <a:pPr lvl="0"/>
            <a:r>
              <a:rPr lang="en-US" dirty="0"/>
              <a:t>Use statute where Issuer/Obligor is based, in accordance with 26 USC 5891</a:t>
            </a:r>
          </a:p>
          <a:p>
            <a:pPr lvl="0"/>
            <a:r>
              <a:rPr lang="en-US" dirty="0" smtClean="0"/>
              <a:t>Result: Wisconsin </a:t>
            </a:r>
            <a:r>
              <a:rPr lang="en-US" dirty="0"/>
              <a:t>residents are governed by multiple, other State </a:t>
            </a:r>
            <a:r>
              <a:rPr lang="en-US" dirty="0" smtClean="0"/>
              <a:t>statutes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Discount rate applied to future payment stream determines the purchase price to Payee</a:t>
            </a:r>
          </a:p>
          <a:p>
            <a:pPr lvl="0"/>
            <a:r>
              <a:rPr lang="en-US" dirty="0"/>
              <a:t>Primary elements that determine discount rates</a:t>
            </a:r>
          </a:p>
          <a:p>
            <a:pPr lvl="1"/>
            <a:r>
              <a:rPr lang="en-US" dirty="0"/>
              <a:t>Cost of funds</a:t>
            </a:r>
          </a:p>
          <a:p>
            <a:pPr lvl="1"/>
            <a:r>
              <a:rPr lang="en-US" dirty="0"/>
              <a:t>Timing of payments</a:t>
            </a:r>
          </a:p>
          <a:p>
            <a:pPr lvl="1"/>
            <a:r>
              <a:rPr lang="en-US" dirty="0"/>
              <a:t>Creditworthiness of Issuer/Structured Settlement </a:t>
            </a:r>
            <a:r>
              <a:rPr lang="en-US" dirty="0" smtClean="0"/>
              <a:t>Obligor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Rates </a:t>
            </a:r>
            <a:r>
              <a:rPr lang="en-US" sz="1800" i="1" dirty="0" smtClean="0"/>
              <a:t>(continued)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Factors that impact discount rates</a:t>
            </a:r>
          </a:p>
          <a:p>
            <a:pPr lvl="1"/>
            <a:r>
              <a:rPr lang="en-US" dirty="0"/>
              <a:t>Buying fixed rate, long-term deals with short-term credit facilities </a:t>
            </a:r>
            <a:r>
              <a:rPr lang="en-US" dirty="0" smtClean="0"/>
              <a:t>— </a:t>
            </a:r>
            <a:r>
              <a:rPr lang="en-US" dirty="0"/>
              <a:t>funds borrowed at variable rates</a:t>
            </a:r>
          </a:p>
          <a:p>
            <a:pPr lvl="1"/>
            <a:r>
              <a:rPr lang="en-US" dirty="0"/>
              <a:t>General economic conditions</a:t>
            </a:r>
          </a:p>
          <a:p>
            <a:pPr lvl="1"/>
            <a:r>
              <a:rPr lang="en-US" dirty="0"/>
              <a:t>Size of the transaction</a:t>
            </a:r>
          </a:p>
          <a:p>
            <a:pPr lvl="1"/>
            <a:r>
              <a:rPr lang="en-US" dirty="0"/>
              <a:t>Alternative investment yields</a:t>
            </a:r>
          </a:p>
          <a:p>
            <a:pPr lvl="1"/>
            <a:r>
              <a:rPr lang="en-US" dirty="0"/>
              <a:t>Likelihood of court approval</a:t>
            </a:r>
          </a:p>
          <a:p>
            <a:pPr lvl="1"/>
            <a:r>
              <a:rPr lang="en-US" dirty="0"/>
              <a:t>Transaction </a:t>
            </a:r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Illiquidity for investors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Executive Director/General Counsel of National Association of Settlement Purchasers (NASP) (2002 to the present)</a:t>
            </a:r>
          </a:p>
          <a:p>
            <a:pPr lvl="0"/>
            <a:r>
              <a:rPr lang="en-US" sz="2400" dirty="0"/>
              <a:t>Former General Counsel of funding company (1997-2001)</a:t>
            </a:r>
          </a:p>
          <a:p>
            <a:pPr lvl="0"/>
            <a:r>
              <a:rPr lang="en-US" sz="2400" dirty="0"/>
              <a:t>Active </a:t>
            </a:r>
            <a:r>
              <a:rPr lang="en-US" sz="2400" dirty="0" smtClean="0"/>
              <a:t>in </a:t>
            </a:r>
            <a:r>
              <a:rPr lang="en-US" sz="2400" dirty="0"/>
              <a:t>structured settlement industry </a:t>
            </a:r>
            <a:r>
              <a:rPr lang="en-US" sz="2400" dirty="0" smtClean="0"/>
              <a:t>since </a:t>
            </a:r>
            <a:r>
              <a:rPr lang="en-US" sz="2400" dirty="0"/>
              <a:t>1992</a:t>
            </a:r>
          </a:p>
        </p:txBody>
      </p:sp>
    </p:spTree>
    <p:extLst>
      <p:ext uri="{BB962C8B-B14F-4D97-AF65-F5344CB8AC3E}">
        <p14:creationId xmlns:p14="http://schemas.microsoft.com/office/powerpoint/2010/main" val="19090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Rates </a:t>
            </a:r>
            <a:r>
              <a:rPr lang="en-US" sz="1800" i="1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Deal expenses </a:t>
            </a:r>
            <a:r>
              <a:rPr lang="en-US" dirty="0" smtClean="0"/>
              <a:t>— </a:t>
            </a:r>
            <a:r>
              <a:rPr lang="en-US" dirty="0"/>
              <a:t>attorneys fees, court costs, administrative fees</a:t>
            </a:r>
          </a:p>
          <a:p>
            <a:pPr lvl="1"/>
            <a:r>
              <a:rPr lang="en-US" dirty="0"/>
              <a:t>Marketing costs</a:t>
            </a:r>
          </a:p>
          <a:p>
            <a:pPr lvl="1"/>
            <a:r>
              <a:rPr lang="en-US" dirty="0"/>
              <a:t>General overhead</a:t>
            </a:r>
          </a:p>
          <a:p>
            <a:pPr lvl="1"/>
            <a:r>
              <a:rPr lang="en-US" dirty="0"/>
              <a:t>Guaranteed v. life-contingent payments</a:t>
            </a:r>
          </a:p>
          <a:p>
            <a:pPr lvl="1"/>
            <a:r>
              <a:rPr lang="en-US" dirty="0"/>
              <a:t>Servicing costs</a:t>
            </a:r>
          </a:p>
          <a:p>
            <a:pPr lvl="1"/>
            <a:r>
              <a:rPr lang="en-US" dirty="0"/>
              <a:t>Esoteric nature of assets</a:t>
            </a:r>
          </a:p>
          <a:p>
            <a:pPr lvl="1"/>
            <a:r>
              <a:rPr lang="en-US" dirty="0"/>
              <a:t>Profit expectations of Transferee </a:t>
            </a:r>
          </a:p>
        </p:txBody>
      </p:sp>
    </p:spTree>
    <p:extLst>
      <p:ext uri="{BB962C8B-B14F-4D97-AF65-F5344CB8AC3E}">
        <p14:creationId xmlns:p14="http://schemas.microsoft.com/office/powerpoint/2010/main" val="8198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Rates </a:t>
            </a:r>
            <a:r>
              <a:rPr lang="en-US" sz="1800" i="1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Unique Risks</a:t>
            </a:r>
          </a:p>
          <a:p>
            <a:pPr lvl="1"/>
            <a:r>
              <a:rPr lang="en-US" dirty="0"/>
              <a:t>Issuer administrative issues</a:t>
            </a:r>
          </a:p>
          <a:p>
            <a:pPr lvl="1"/>
            <a:r>
              <a:rPr lang="en-US" dirty="0"/>
              <a:t>ELNY/NY Liquidation </a:t>
            </a:r>
            <a:r>
              <a:rPr lang="en-US" dirty="0" smtClean="0"/>
              <a:t>Bureau</a:t>
            </a:r>
          </a:p>
          <a:p>
            <a:pPr lvl="1"/>
            <a:r>
              <a:rPr lang="en-US" dirty="0" smtClean="0"/>
              <a:t>Annuity Issuer downgrades:  Some annuity issuers, previously rated AA, now unrated or non-investment grade</a:t>
            </a:r>
          </a:p>
          <a:p>
            <a:pPr lvl="1"/>
            <a:r>
              <a:rPr lang="en-US" dirty="0" smtClean="0"/>
              <a:t>Mortality risks with life-contingent payments</a:t>
            </a:r>
          </a:p>
          <a:p>
            <a:pPr lvl="1"/>
            <a:r>
              <a:rPr lang="en-US" dirty="0" smtClean="0"/>
              <a:t>20, 30, 40 year payouts create uncertainty and additional risk</a:t>
            </a:r>
          </a:p>
          <a:p>
            <a:pPr lvl="1"/>
            <a:r>
              <a:rPr lang="en-US" dirty="0" smtClean="0"/>
              <a:t>Assets are EXTREMELY illiquid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Rates —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What’s the best deal for the Payee?</a:t>
            </a:r>
          </a:p>
          <a:p>
            <a:pPr lvl="1"/>
            <a:r>
              <a:rPr lang="en-US" dirty="0"/>
              <a:t>Selling more payments at a lower discount rate?</a:t>
            </a:r>
          </a:p>
          <a:p>
            <a:pPr lvl="1"/>
            <a:r>
              <a:rPr lang="en-US" dirty="0"/>
              <a:t>Selling fewer payments at a higher discount rate?</a:t>
            </a:r>
          </a:p>
          <a:p>
            <a:pPr lvl="1"/>
            <a:r>
              <a:rPr lang="en-US" dirty="0"/>
              <a:t>Monthlies v. lump sums</a:t>
            </a:r>
          </a:p>
          <a:p>
            <a:pPr lvl="1"/>
            <a:r>
              <a:rPr lang="en-US" dirty="0"/>
              <a:t>Payments that start immediately v. payments that start far in the future</a:t>
            </a:r>
          </a:p>
          <a:p>
            <a:pPr lvl="1"/>
            <a:r>
              <a:rPr lang="en-US" dirty="0"/>
              <a:t>Payee’s </a:t>
            </a:r>
            <a:r>
              <a:rPr lang="en-US" dirty="0" smtClean="0"/>
              <a:t>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Myths &amp; </a:t>
            </a:r>
            <a:br>
              <a:rPr lang="en-US" dirty="0" smtClean="0"/>
            </a:br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2589917"/>
            <a:ext cx="2743200" cy="470532"/>
          </a:xfrm>
        </p:spPr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3130751"/>
            <a:ext cx="3429000" cy="3300289"/>
          </a:xfrm>
        </p:spPr>
        <p:txBody>
          <a:bodyPr/>
          <a:lstStyle/>
          <a:p>
            <a:r>
              <a:rPr lang="en-US" dirty="0"/>
              <a:t>All payees sell their structured settlement </a:t>
            </a:r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2589917"/>
            <a:ext cx="2743200" cy="470532"/>
          </a:xfrm>
        </p:spPr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3130751"/>
            <a:ext cx="3429000" cy="3300289"/>
          </a:xfrm>
        </p:spPr>
        <p:txBody>
          <a:bodyPr/>
          <a:lstStyle/>
          <a:p>
            <a:r>
              <a:rPr lang="en-US" dirty="0"/>
              <a:t>A relatively small number of those receiving structured settlement payments have a need for liquidity; most liquidate only what they need to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220585"/>
            <a:ext cx="73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Structured Settlement Myths: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81100" y="306044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69006" y="306044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0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Myths &amp; </a:t>
            </a:r>
            <a:br>
              <a:rPr lang="en-US" dirty="0"/>
            </a:br>
            <a:r>
              <a:rPr lang="en-US" dirty="0"/>
              <a:t>Current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Payees who assign their structured settlement payments for a lump sum are foolish and ignorant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Payees know their financial and personal situation better than anyone else</a:t>
            </a:r>
            <a:r>
              <a:rPr lang="en-US" dirty="0" smtClean="0"/>
              <a:t>. They understand </a:t>
            </a:r>
            <a:r>
              <a:rPr lang="en-US" dirty="0"/>
              <a:t>what they are getting and what they are giving up and </a:t>
            </a:r>
            <a:r>
              <a:rPr lang="en-US" dirty="0" smtClean="0"/>
              <a:t>they typically </a:t>
            </a:r>
            <a:r>
              <a:rPr lang="en-US" dirty="0"/>
              <a:t>pursue a transfer with a specific need or objective in mind, after considering other options.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81100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69006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Myths &amp; </a:t>
            </a:r>
            <a:br>
              <a:rPr lang="en-US" dirty="0"/>
            </a:br>
            <a:r>
              <a:rPr lang="en-US" dirty="0"/>
              <a:t>Current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robust secondary market hurts the primary market for structured </a:t>
            </a:r>
            <a:r>
              <a:rPr lang="en-US" dirty="0" smtClean="0"/>
              <a:t>settlements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Having a liquidity options makes structured settlements more valuable and more desirable to Payees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81100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69006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0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Myths &amp; </a:t>
            </a:r>
            <a:br>
              <a:rPr lang="en-US" dirty="0"/>
            </a:br>
            <a:r>
              <a:rPr lang="en-US" dirty="0"/>
              <a:t>Current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individuals who are receiving structured settlements are seriously injured, unable to work, and 100% dependent on their structured settlements to </a:t>
            </a:r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Structured settlements are used to settle all kinds of cases </a:t>
            </a:r>
            <a:r>
              <a:rPr lang="en-US" dirty="0" smtClean="0"/>
              <a:t>— </a:t>
            </a:r>
            <a:r>
              <a:rPr lang="en-US" dirty="0"/>
              <a:t>wrongful death cases, inherited structures, beneficiaries </a:t>
            </a:r>
          </a:p>
          <a:p>
            <a:pPr lvl="1"/>
            <a:r>
              <a:rPr lang="en-US" dirty="0" smtClean="0"/>
              <a:t>Payees </a:t>
            </a:r>
            <a:r>
              <a:rPr lang="en-US" dirty="0"/>
              <a:t>recover from their injuries  </a:t>
            </a:r>
          </a:p>
          <a:p>
            <a:pPr lvl="1"/>
            <a:r>
              <a:rPr lang="en-US" dirty="0"/>
              <a:t>People’s circumstances </a:t>
            </a:r>
            <a:r>
              <a:rPr lang="en-US" dirty="0" smtClean="0"/>
              <a:t>change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81100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69006" y="2819479"/>
            <a:ext cx="27432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  <a:alpha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Intent of the NCOIL Model Transfer Statute was to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Insure that ALL Payees had liquidity options </a:t>
            </a:r>
          </a:p>
          <a:p>
            <a:pPr lvl="1"/>
            <a:r>
              <a:rPr lang="en-US" dirty="0"/>
              <a:t>Insure that Payees received appropriate information to  make informed decisions</a:t>
            </a:r>
          </a:p>
          <a:p>
            <a:pPr lvl="1"/>
            <a:r>
              <a:rPr lang="en-US" dirty="0"/>
              <a:t>Protect Payees from </a:t>
            </a:r>
            <a:r>
              <a:rPr lang="en-US" dirty="0" smtClean="0"/>
              <a:t>overreaching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Provide Payees the ability to make decisions about their finances and lives</a:t>
            </a:r>
          </a:p>
          <a:p>
            <a:pPr lvl="1"/>
            <a:r>
              <a:rPr lang="en-US" dirty="0"/>
              <a:t>Preserve and protect the value of this financial asset for Payees</a:t>
            </a:r>
          </a:p>
          <a:p>
            <a:pPr lvl="1"/>
            <a:r>
              <a:rPr lang="en-US" dirty="0"/>
              <a:t>Provide a </a:t>
            </a:r>
            <a:r>
              <a:rPr lang="en-US" dirty="0" smtClean="0"/>
              <a:t>gatekeeper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3881774"/>
            <a:ext cx="6938961" cy="21066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dirty="0"/>
              <a:t>Earl S. </a:t>
            </a:r>
            <a:r>
              <a:rPr lang="en-US" sz="1200" dirty="0" smtClean="0"/>
              <a:t>Nesbitt, </a:t>
            </a:r>
            <a:r>
              <a:rPr lang="en-US" sz="1200" i="1" dirty="0" smtClean="0"/>
              <a:t>Executive </a:t>
            </a:r>
            <a:r>
              <a:rPr lang="en-US" sz="1200" i="1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National Association of Settlement Purchasers</a:t>
            </a:r>
          </a:p>
          <a:p>
            <a:pPr>
              <a:lnSpc>
                <a:spcPct val="100000"/>
              </a:lnSpc>
            </a:pPr>
            <a:endParaRPr lang="en-US" sz="1200" dirty="0" smtClean="0"/>
          </a:p>
          <a:p>
            <a:pPr>
              <a:lnSpc>
                <a:spcPct val="100000"/>
              </a:lnSpc>
            </a:pPr>
            <a:r>
              <a:rPr lang="en-US" sz="1200" dirty="0" smtClean="0"/>
              <a:t>Nesbitt</a:t>
            </a:r>
            <a:r>
              <a:rPr lang="en-US" sz="1200" dirty="0"/>
              <a:t>, Vassar, &amp; McCown, L.L.P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15851 Dallas Parkway, Suite 800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Addison, Texas 75001</a:t>
            </a:r>
          </a:p>
          <a:p>
            <a:pPr>
              <a:lnSpc>
                <a:spcPct val="100000"/>
              </a:lnSpc>
            </a:pPr>
            <a:r>
              <a:rPr lang="en-US" sz="1200" dirty="0" smtClean="0"/>
              <a:t>Ph </a:t>
            </a:r>
            <a:r>
              <a:rPr lang="en-US" sz="1200" dirty="0"/>
              <a:t>972.371.2411</a:t>
            </a:r>
          </a:p>
          <a:p>
            <a:pPr>
              <a:lnSpc>
                <a:spcPct val="100000"/>
              </a:lnSpc>
            </a:pPr>
            <a:r>
              <a:rPr lang="en-US" sz="1200" dirty="0" smtClean="0"/>
              <a:t>Cell </a:t>
            </a:r>
            <a:r>
              <a:rPr lang="en-US" sz="1200" dirty="0"/>
              <a:t>214.755.9594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Fax 972.371.2410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E-mail</a:t>
            </a:r>
            <a:r>
              <a:rPr lang="en-US" sz="1200" i="1" dirty="0"/>
              <a:t>: </a:t>
            </a:r>
            <a:r>
              <a:rPr lang="en-US" sz="1200" i="1" dirty="0">
                <a:hlinkClick r:id="rId2"/>
              </a:rPr>
              <a:t>enesbitt@nvmlaw.com</a:t>
            </a:r>
            <a:r>
              <a:rPr lang="en-US" sz="1200" i="1" dirty="0"/>
              <a:t> </a:t>
            </a:r>
            <a:r>
              <a:rPr lang="en-US" sz="1200" dirty="0"/>
              <a:t>or </a:t>
            </a:r>
            <a:r>
              <a:rPr lang="en-US" sz="1200" i="1" dirty="0">
                <a:hlinkClick r:id="rId3"/>
              </a:rPr>
              <a:t>executivedirector@nasp-usa.com</a:t>
            </a:r>
            <a:r>
              <a:rPr lang="en-US" sz="1200" i="1" dirty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8594" y="2084656"/>
            <a:ext cx="7324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89F00"/>
                </a:solidFill>
              </a:rPr>
              <a:t>THE END</a:t>
            </a:r>
            <a:endParaRPr lang="en-US" sz="3600" dirty="0">
              <a:solidFill>
                <a:srgbClr val="F89F00"/>
              </a:solidFill>
            </a:endParaRPr>
          </a:p>
        </p:txBody>
      </p:sp>
      <p:pic>
        <p:nvPicPr>
          <p:cNvPr id="6" name="Picture 5" descr="NASP_logotype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524000"/>
            <a:ext cx="1943100" cy="5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sz="2000" dirty="0" smtClean="0"/>
              <a:t>(of Earl S. Nesbitt)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Personally handled in court or reviewed 1000’s of structured </a:t>
            </a:r>
            <a:r>
              <a:rPr lang="en-US" dirty="0"/>
              <a:t>settlement </a:t>
            </a:r>
            <a:r>
              <a:rPr lang="en-US" dirty="0" smtClean="0"/>
              <a:t>transfers since 1992</a:t>
            </a:r>
            <a:endParaRPr lang="en-US" dirty="0"/>
          </a:p>
          <a:p>
            <a:pPr lvl="0"/>
            <a:r>
              <a:rPr lang="en-US" dirty="0" smtClean="0"/>
              <a:t>Appeared in court on behalf of transferees, investors, and payees relating to structured settlement transfers in Texas and other States</a:t>
            </a:r>
            <a:endParaRPr lang="en-US" dirty="0"/>
          </a:p>
          <a:p>
            <a:pPr lvl="0"/>
            <a:r>
              <a:rPr lang="en-US" dirty="0" smtClean="0"/>
              <a:t>Personally met with hundreds of consumer/payees considering or pursuing structured </a:t>
            </a:r>
            <a:r>
              <a:rPr lang="en-US" dirty="0"/>
              <a:t>settlement </a:t>
            </a:r>
            <a:r>
              <a:rPr lang="en-US" dirty="0" smtClean="0"/>
              <a:t>transfers </a:t>
            </a:r>
            <a:endParaRPr lang="en-US" dirty="0"/>
          </a:p>
          <a:p>
            <a:pPr lvl="0"/>
            <a:r>
              <a:rPr lang="en-US" dirty="0" smtClean="0"/>
              <a:t>Testified before and made presentations to State Legislatures, Regulators, Judges Groups, and Congress, as well as NCOIL and NAIC regarding structured settlement transfer statutes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Transfer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Until 1998</a:t>
            </a:r>
            <a:r>
              <a:rPr lang="en-US" sz="2400" dirty="0"/>
              <a:t>, </a:t>
            </a:r>
            <a:r>
              <a:rPr lang="en-US" sz="2400" dirty="0" smtClean="0"/>
              <a:t>structured </a:t>
            </a:r>
            <a:r>
              <a:rPr lang="en-US" sz="2400" dirty="0"/>
              <a:t>settlement transfers were </a:t>
            </a:r>
            <a:r>
              <a:rPr lang="en-US" sz="2400" dirty="0" smtClean="0"/>
              <a:t>unregulated.  No court review or approval required. </a:t>
            </a:r>
          </a:p>
          <a:p>
            <a:r>
              <a:rPr lang="en-US" sz="2400" dirty="0"/>
              <a:t>First state statute regulating the transfer of structured settlement payment rights was in Illinois in 1998. Until then, such transactions were </a:t>
            </a:r>
            <a:r>
              <a:rPr lang="en-US" sz="2400" dirty="0" smtClean="0"/>
              <a:t>private </a:t>
            </a:r>
            <a:r>
              <a:rPr lang="en-US" sz="2400" dirty="0"/>
              <a:t>contracts between consumer payees (as sellers) and funding companies (as buyer).  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with </a:t>
            </a:r>
            <a:br>
              <a:rPr lang="en-US" dirty="0" smtClean="0"/>
            </a:br>
            <a:r>
              <a:rPr lang="en-US" dirty="0" smtClean="0"/>
              <a:t>Non Court-Approved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 regulation of the market</a:t>
            </a:r>
          </a:p>
          <a:p>
            <a:pPr lvl="0"/>
            <a:r>
              <a:rPr lang="en-US" dirty="0"/>
              <a:t>Plethora of post-closing litigation</a:t>
            </a:r>
          </a:p>
          <a:p>
            <a:pPr lvl="1"/>
            <a:r>
              <a:rPr lang="en-US" dirty="0"/>
              <a:t>Diversions</a:t>
            </a:r>
          </a:p>
          <a:p>
            <a:pPr lvl="1"/>
            <a:r>
              <a:rPr lang="en-US" dirty="0"/>
              <a:t>Garnishments</a:t>
            </a:r>
          </a:p>
          <a:p>
            <a:pPr lvl="1"/>
            <a:r>
              <a:rPr lang="en-US" dirty="0"/>
              <a:t>Security interests in all payments</a:t>
            </a:r>
          </a:p>
          <a:p>
            <a:pPr lvl="1"/>
            <a:r>
              <a:rPr lang="en-US" dirty="0"/>
              <a:t>Limited future liquidity options for Payees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Non Court-Approved Transfers</a:t>
            </a:r>
            <a:r>
              <a:rPr lang="en-US" sz="2000" dirty="0" smtClean="0"/>
              <a:t> </a:t>
            </a:r>
            <a:r>
              <a:rPr lang="en-US" sz="2000" i="1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defRPr/>
            </a:pPr>
            <a:r>
              <a:rPr lang="en-US" sz="2400" dirty="0" smtClean="0"/>
              <a:t>Before transfer statutes. No </a:t>
            </a:r>
            <a:r>
              <a:rPr lang="en-US" sz="2400" dirty="0"/>
              <a:t>regulation of the marketplace. No protection for consumer sellers and no clear guidance for responsible investor/purchasers.   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 smtClean="0"/>
              <a:t>Resulting in significant amount of post-closing </a:t>
            </a:r>
            <a:r>
              <a:rPr lang="en-US" sz="2400" dirty="0"/>
              <a:t>litigation</a:t>
            </a:r>
          </a:p>
          <a:p>
            <a:pPr lvl="2">
              <a:defRPr/>
            </a:pPr>
            <a:r>
              <a:rPr lang="en-US" sz="2000" dirty="0"/>
              <a:t>Some </a:t>
            </a:r>
            <a:r>
              <a:rPr lang="en-US" sz="2000" dirty="0" smtClean="0"/>
              <a:t>consumer/payees </a:t>
            </a:r>
            <a:r>
              <a:rPr lang="en-US" sz="2000" dirty="0"/>
              <a:t>would sell </a:t>
            </a:r>
            <a:r>
              <a:rPr lang="en-US" sz="2000" dirty="0" smtClean="0"/>
              <a:t>payments and be paid, </a:t>
            </a:r>
            <a:r>
              <a:rPr lang="en-US" sz="2000" dirty="0"/>
              <a:t>but then try to keep the very payments they’d sold. </a:t>
            </a:r>
          </a:p>
          <a:p>
            <a:pPr lvl="2">
              <a:defRPr/>
            </a:pPr>
            <a:r>
              <a:rPr lang="en-US" sz="2000" dirty="0"/>
              <a:t>Investors would then sue those </a:t>
            </a:r>
            <a:r>
              <a:rPr lang="en-US" sz="2000" dirty="0" smtClean="0"/>
              <a:t>payees, seeking </a:t>
            </a:r>
            <a:r>
              <a:rPr lang="en-US" sz="2000" dirty="0"/>
              <a:t>to garnish the payments they’d purchased. </a:t>
            </a:r>
          </a:p>
          <a:p>
            <a:pPr lvl="2">
              <a:defRPr/>
            </a:pPr>
            <a:r>
              <a:rPr lang="en-US" sz="2000" dirty="0"/>
              <a:t>Some investors would buy only a portion of </a:t>
            </a:r>
            <a:r>
              <a:rPr lang="en-US" sz="2000" dirty="0" smtClean="0"/>
              <a:t>settlement payments, </a:t>
            </a:r>
            <a:r>
              <a:rPr lang="en-US" sz="2000" dirty="0"/>
              <a:t>but take a security interest in the entire settlement, </a:t>
            </a:r>
            <a:r>
              <a:rPr lang="en-US" sz="2000" dirty="0" smtClean="0"/>
              <a:t>limiting payee’s </a:t>
            </a:r>
            <a:r>
              <a:rPr lang="en-US" sz="2000" dirty="0"/>
              <a:t>remaining liquidity 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5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with </a:t>
            </a:r>
            <a:br>
              <a:rPr lang="en-US" dirty="0"/>
            </a:br>
            <a:r>
              <a:rPr lang="en-US" dirty="0"/>
              <a:t>Non Court-Approved </a:t>
            </a:r>
            <a:r>
              <a:rPr lang="en-US" dirty="0" smtClean="0"/>
              <a:t>Transfers </a:t>
            </a:r>
            <a:r>
              <a:rPr lang="en-US" sz="2000" i="1" dirty="0" smtClean="0"/>
              <a:t>(continued)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Obligors/issuers reacted inconsistently to transactions</a:t>
            </a:r>
          </a:p>
          <a:p>
            <a:pPr lvl="1"/>
            <a:r>
              <a:rPr lang="en-US" dirty="0"/>
              <a:t>Some were cooperative; </a:t>
            </a:r>
            <a:r>
              <a:rPr lang="en-US" dirty="0" smtClean="0"/>
              <a:t>payees </a:t>
            </a:r>
            <a:r>
              <a:rPr lang="en-US" dirty="0"/>
              <a:t>would have liquidity options</a:t>
            </a:r>
          </a:p>
          <a:p>
            <a:pPr lvl="1"/>
            <a:r>
              <a:rPr lang="en-US" dirty="0"/>
              <a:t>Others were resistant and would refuse to acknowledge/cooperate in such transactions</a:t>
            </a:r>
          </a:p>
          <a:p>
            <a:pPr lvl="1"/>
            <a:r>
              <a:rPr lang="en-US" dirty="0"/>
              <a:t>Uncertainty for Funding </a:t>
            </a:r>
            <a:r>
              <a:rPr lang="en-US" dirty="0" smtClean="0"/>
              <a:t>Companies</a:t>
            </a:r>
          </a:p>
          <a:p>
            <a:pPr lvl="1"/>
            <a:r>
              <a:rPr lang="en-US" dirty="0" smtClean="0"/>
              <a:t>Bad </a:t>
            </a:r>
            <a:r>
              <a:rPr lang="en-US" dirty="0"/>
              <a:t>for </a:t>
            </a:r>
            <a:r>
              <a:rPr lang="en-US" dirty="0" smtClean="0"/>
              <a:t>consumer/payees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with </a:t>
            </a:r>
            <a:br>
              <a:rPr lang="en-US" dirty="0"/>
            </a:br>
            <a:r>
              <a:rPr lang="en-US" dirty="0"/>
              <a:t>Non Court-Approved Transfers </a:t>
            </a:r>
            <a:r>
              <a:rPr lang="en-US" sz="2000" i="1" dirty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Uncertain tax consequences for payees/consumers, annuity issuers, and investors who purchased structured settlement payments</a:t>
            </a:r>
          </a:p>
          <a:p>
            <a:r>
              <a:rPr lang="en-US" sz="2400" dirty="0" smtClean="0"/>
              <a:t>Some parties who “set up” structured settlements were concerned that unfettered buying and selling structured settlement payments could adversely impact their business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02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Proposed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Issuer/Obligor “Veto Power”</a:t>
            </a:r>
          </a:p>
          <a:p>
            <a:pPr lvl="0"/>
            <a:r>
              <a:rPr lang="en-US" dirty="0"/>
              <a:t>“Imminent financial hardship” of Payee standard</a:t>
            </a:r>
          </a:p>
          <a:p>
            <a:pPr lvl="0"/>
            <a:r>
              <a:rPr lang="en-US" dirty="0"/>
              <a:t>Multi-jurisdictional compliance</a:t>
            </a:r>
          </a:p>
          <a:p>
            <a:pPr lvl="0"/>
            <a:r>
              <a:rPr lang="en-US" dirty="0"/>
              <a:t>Extraterritorial reach of statutes</a:t>
            </a:r>
          </a:p>
          <a:p>
            <a:pPr marL="228600" indent="0">
              <a:buNone/>
            </a:pPr>
            <a:r>
              <a:rPr lang="en-US" b="1" dirty="0" smtClean="0"/>
              <a:t>Generally</a:t>
            </a:r>
            <a:r>
              <a:rPr lang="en-US" sz="2000" b="1" dirty="0" smtClean="0"/>
              <a:t> </a:t>
            </a:r>
            <a:r>
              <a:rPr lang="en-US" sz="2000" b="1" dirty="0"/>
              <a:t>rejected by </a:t>
            </a:r>
            <a:r>
              <a:rPr lang="en-US" sz="2000" b="1" dirty="0" smtClean="0"/>
              <a:t>State Legislatures </a:t>
            </a:r>
            <a:r>
              <a:rPr lang="en-US" sz="2000" b="1" dirty="0"/>
              <a:t>or market </a:t>
            </a:r>
            <a:r>
              <a:rPr lang="en-US" sz="2000" b="1" dirty="0" smtClean="0"/>
              <a:t>participants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40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Custom 5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F5A413"/>
      </a:hlink>
      <a:folHlink>
        <a:srgbClr val="ABA293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149</TotalTime>
  <Words>1258</Words>
  <Application>Microsoft Office PowerPoint</Application>
  <PresentationFormat>On-screen Show (4:3)</PresentationFormat>
  <Paragraphs>174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Garamond</vt:lpstr>
      <vt:lpstr>Wingdings</vt:lpstr>
      <vt:lpstr>Formal</vt:lpstr>
      <vt:lpstr>Structured Settlement Transfers</vt:lpstr>
      <vt:lpstr>Background</vt:lpstr>
      <vt:lpstr>Background (of Earl S. Nesbitt)</vt:lpstr>
      <vt:lpstr>History of Transfer Statutes</vt:lpstr>
      <vt:lpstr>Issues with  Non Court-Approved Transfers</vt:lpstr>
      <vt:lpstr>Issues with Non Court-Approved Transfers (continued)</vt:lpstr>
      <vt:lpstr>Issues with  Non Court-Approved Transfers (continued)</vt:lpstr>
      <vt:lpstr>Issues with  Non Court-Approved Transfers (continued)</vt:lpstr>
      <vt:lpstr>Early Proposed Provisions</vt:lpstr>
      <vt:lpstr>NCOIL Model Structured Settlement Transfer Statute</vt:lpstr>
      <vt:lpstr>The Primary/Secondary  Market Compromise</vt:lpstr>
      <vt:lpstr>The Primary/Secondary  Market Compromise (continued)</vt:lpstr>
      <vt:lpstr>The Primary/Secondary  Market Compromise (continued)</vt:lpstr>
      <vt:lpstr>The Primary/Secondary  Market Compromise (continued)</vt:lpstr>
      <vt:lpstr>The Primary/Secondary  Market Compromise (continued)</vt:lpstr>
      <vt:lpstr>Wisconsin Transfers</vt:lpstr>
      <vt:lpstr>Wisconsin Transfers</vt:lpstr>
      <vt:lpstr>Discount Rates</vt:lpstr>
      <vt:lpstr>Discount Rates (continued)</vt:lpstr>
      <vt:lpstr>Discount Rates (continued)</vt:lpstr>
      <vt:lpstr>Discount Rates (continued)</vt:lpstr>
      <vt:lpstr>Discount Rates — Examples</vt:lpstr>
      <vt:lpstr>Miscellaneous Myths &amp;  Current Issues</vt:lpstr>
      <vt:lpstr>Miscellaneous Myths &amp;  Current Issues</vt:lpstr>
      <vt:lpstr>Miscellaneous Myths &amp;  Current Issues</vt:lpstr>
      <vt:lpstr>Miscellaneous Myths &amp;  Current Issues</vt:lpstr>
      <vt:lpstr>The Golden Rule</vt:lpstr>
      <vt:lpstr>The Golden Rule</vt:lpstr>
      <vt:lpstr>PowerPoint Presentation</vt:lpstr>
    </vt:vector>
  </TitlesOfParts>
  <Company>Metography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Settlement Transfers</dc:title>
  <dc:creator>Mary Beth Sanders</dc:creator>
  <cp:lastModifiedBy>Learned, Julie</cp:lastModifiedBy>
  <cp:revision>27</cp:revision>
  <cp:lastPrinted>2014-07-30T20:11:47Z</cp:lastPrinted>
  <dcterms:created xsi:type="dcterms:W3CDTF">2014-07-29T17:41:19Z</dcterms:created>
  <dcterms:modified xsi:type="dcterms:W3CDTF">2014-07-30T20:12:21Z</dcterms:modified>
</cp:coreProperties>
</file>